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2"/>
  </p:notesMasterIdLst>
  <p:sldIdLst>
    <p:sldId id="257" r:id="rId5"/>
    <p:sldId id="5179" r:id="rId6"/>
    <p:sldId id="258" r:id="rId7"/>
    <p:sldId id="259" r:id="rId8"/>
    <p:sldId id="260" r:id="rId9"/>
    <p:sldId id="261" r:id="rId10"/>
    <p:sldId id="262" r:id="rId11"/>
    <p:sldId id="263" r:id="rId12"/>
    <p:sldId id="5180" r:id="rId13"/>
    <p:sldId id="5181" r:id="rId14"/>
    <p:sldId id="1566" r:id="rId15"/>
    <p:sldId id="1567" r:id="rId16"/>
    <p:sldId id="5174" r:id="rId17"/>
    <p:sldId id="5175" r:id="rId18"/>
    <p:sldId id="5176" r:id="rId19"/>
    <p:sldId id="5177" r:id="rId20"/>
    <p:sldId id="5178" r:id="rId2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rklaring til presentasjonen" id="{B7C631ED-212A-4979-B644-2E768CE67732}">
          <p14:sldIdLst>
            <p14:sldId id="257"/>
          </p14:sldIdLst>
        </p14:section>
        <p14:section name="Fellesdel" id="{86B2324A-CB9F-45FF-816A-8224A1227568}">
          <p14:sldIdLst>
            <p14:sldId id="5179"/>
            <p14:sldId id="258"/>
            <p14:sldId id="259"/>
            <p14:sldId id="260"/>
            <p14:sldId id="261"/>
            <p14:sldId id="262"/>
            <p14:sldId id="263"/>
            <p14:sldId id="5180"/>
            <p14:sldId id="5181"/>
          </p14:sldIdLst>
        </p14:section>
        <p14:section name="Klasseromsdel - Alternativ 1" id="{1F4E177B-E532-4B34-9BBD-8297E6B30093}">
          <p14:sldIdLst>
            <p14:sldId id="1566"/>
            <p14:sldId id="1567"/>
            <p14:sldId id="5174"/>
            <p14:sldId id="5175"/>
          </p14:sldIdLst>
        </p14:section>
        <p14:section name="Klasseromsdel - Alternativ 2" id="{036CB7E4-D1F5-4418-A261-41821E5F7AB5}">
          <p14:sldIdLst>
            <p14:sldId id="5176"/>
            <p14:sldId id="5177"/>
            <p14:sldId id="5178"/>
          </p14:sldIdLst>
        </p14:section>
      </p14:section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7E7D049-5B1D-7F79-0817-F52A8143FEC4}" name="Hanna Borge" initials="HB" userId="S::hanna.borge@bym.oslo.kommune.no::696468e9-17af-4143-9d0a-b0ba9b858673" providerId="AD"/>
  <p188:author id="{5755054D-E98B-CC55-1545-B04B08C9BDBE}" name="Lisbet Bjone" initials="LB" userId="S::lisbet.bjone@bym.oslo.kommune.no::092b31d5-314b-4b71-a48e-24f40c8bbd32" providerId="AD"/>
  <p188:author id="{16153F4D-CEDE-F2CA-612A-A52D46566F11}" name="Charlotte Bålsrud Mjelva" initials="CM" userId="S::charlotte.mjelva@bym.oslo.kommune.no::13fb0166-c04f-4d63-b7ff-71f062fc947e" providerId="AD"/>
  <p188:author id="{29ACAB90-4BEC-D54E-9CFD-CE3DEE36D6FB}" name="Mari Skoglund Godal" initials="MG" userId="S::mari.godal@bym.oslo.kommune.no::31a323e9-86c0-4db7-9605-c9ef3fec1b15" providerId="AD"/>
  <p188:author id="{73B625BC-6F3C-B6B5-D571-1CF75FA6879E}" name="Rasmus Baadstø Norsted" initials="RN" userId="S::rasmus.norsted@bym.oslo.kommune.no::a5abe7d8-0d35-4e85-ba6f-ae28d9eba2f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E09C"/>
    <a:srgbClr val="95C127"/>
    <a:srgbClr val="DCEDF7"/>
    <a:srgbClr val="DCEAF7"/>
    <a:srgbClr val="D7EAF7"/>
    <a:srgbClr val="D4E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71FD0-D81B-462F-A23D-5697E3C6521C}" type="datetimeFigureOut">
              <a:t>18.02.2026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F5FF8-BB16-4AA9-8028-67429C672B3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00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F5FF8-BB16-4AA9-8028-67429C672B39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2728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5C3F4-7F4F-2CF0-13EB-6F31FEF2E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1084E84B-0281-FB47-E5F6-9B9917C8DD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121B659A-C111-EBA2-A1D7-BEB1C58949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>
              <a:latin typeface="Arial" panose="020B0604020202020204" pitchFamily="34" charset="0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C585120-7083-D69A-62B6-3F188AC192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4299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8879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F5FF8-BB16-4AA9-8028-67429C672B39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4620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EECC99-61EB-F81D-2A77-C969F2BEB3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46765ED-8220-5C27-C01B-634642FB13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E19F39-9470-36F4-3E3B-46781DB81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0E62-DC5A-4E8C-A603-22077FEB2661}" type="datetimeFigureOut">
              <a:rPr lang="nb-NO" smtClean="0"/>
              <a:t>18.02.2026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D303166-E181-F0EC-997B-C2BC5A0C6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9A46B21-F902-FCAB-BE0B-33404A4B9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AB1A-F7C3-4EC8-B355-85EE729C62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8301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BB98F6-10A8-0BEA-E2CD-C7961BA1A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C1A5C75-53D5-6098-9A76-12E2C37DD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CA51D9F-1C26-A286-491F-9CF8D5E8F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0E62-DC5A-4E8C-A603-22077FEB2661}" type="datetimeFigureOut">
              <a:rPr lang="nb-NO" smtClean="0"/>
              <a:t>18.02.2026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7AB3C78-DC94-A5E1-4A78-0427CD87B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1F47FEC-4E56-44F3-9084-8EC37EDC6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AB1A-F7C3-4EC8-B355-85EE729C62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9533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DBDB67DC-119C-6829-470C-743EBB2B5F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31A5D6E-9B8E-1E99-54B5-CC5677ADE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B6780C-8AEB-B19C-5735-33FBDB4A7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0E62-DC5A-4E8C-A603-22077FEB2661}" type="datetimeFigureOut">
              <a:rPr lang="nb-NO" smtClean="0"/>
              <a:t>18.02.2026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359E24-60CD-6573-B964-0D829A3DB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FCE7338-B474-7FC1-41B4-5982274D6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AB1A-F7C3-4EC8-B355-85EE729C62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5526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413492-8CD8-6A87-0C62-8D7CE3B7C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FC7C1ED-A56A-AC6F-67DC-85B66A1B2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AA2C96-A6C8-EC20-742F-0171A2BDC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0E62-DC5A-4E8C-A603-22077FEB2661}" type="datetimeFigureOut">
              <a:rPr lang="nb-NO" smtClean="0"/>
              <a:t>18.02.2026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BC70A22-2F31-9A4E-E019-914D4335B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CB9FAF-3117-5FAF-4EAB-683C19B31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AB1A-F7C3-4EC8-B355-85EE729C62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599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6DC673-A889-A040-DAD9-A3A15BC08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4D037E0-D293-DF8B-C106-4159A101F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1A6F15B-7539-45CA-6103-46BA364F1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0E62-DC5A-4E8C-A603-22077FEB2661}" type="datetimeFigureOut">
              <a:rPr lang="nb-NO" smtClean="0"/>
              <a:t>18.02.2026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443C73E-C79D-002F-E850-327A2E4C2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BD6AD50-597E-4106-F533-5C09F8EF6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AB1A-F7C3-4EC8-B355-85EE729C62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300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902354-E935-1CCB-F830-9AD395957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E9A6EEB-EBC8-AEB8-8C68-74BA4F2E0E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E3D698-D4F9-EDA3-C7D6-22896C99A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0DE80C3-E684-941B-5421-ABBE36F20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0E62-DC5A-4E8C-A603-22077FEB2661}" type="datetimeFigureOut">
              <a:rPr lang="nb-NO" smtClean="0"/>
              <a:t>18.02.2026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268FBAB-0675-8C42-1402-4286B02AE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40C78C1-2897-8A5C-FB3F-05DCD9CC2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AB1A-F7C3-4EC8-B355-85EE729C62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0756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91BF0E-D5D8-06D9-4E74-48AB28DC8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87E4D55-3600-BB9A-6A0B-689FE7ECE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BB94A7A-EB9C-3390-5824-63F2903FB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E2E6117-A7E6-DF74-92A7-3F88268C4D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508AF0B-7D2C-E6B3-9C83-DC73EE7A83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11A8269-9CEE-FD18-3616-2B0B7ED33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0E62-DC5A-4E8C-A603-22077FEB2661}" type="datetimeFigureOut">
              <a:rPr lang="nb-NO" smtClean="0"/>
              <a:t>18.02.2026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E22748A-7DEF-206E-E8F1-162231F5A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E42ACF5D-E667-D2B2-31F5-B4B66A37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AB1A-F7C3-4EC8-B355-85EE729C62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1231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75A247-15E5-78DC-B4C7-1829D0150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184310E-8996-B979-F113-29259B756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0E62-DC5A-4E8C-A603-22077FEB2661}" type="datetimeFigureOut">
              <a:rPr lang="nb-NO" smtClean="0"/>
              <a:t>18.02.2026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2531CC0-1305-3225-D382-142AF0C86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EE15149-62AB-82C1-069E-CDE7B4161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AB1A-F7C3-4EC8-B355-85EE729C62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9358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A2CE9AA-A586-06B4-5AF9-5BC9BF5ED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0E62-DC5A-4E8C-A603-22077FEB2661}" type="datetimeFigureOut">
              <a:rPr lang="nb-NO" smtClean="0"/>
              <a:t>18.02.2026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3471F28-FDF1-FE97-6D21-42CCF4028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D9E3E53-1F70-EE3C-47DF-EACC13A83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AB1A-F7C3-4EC8-B355-85EE729C62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997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E81463-8109-97A6-0D3D-8FD9B927D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1B56380-AF49-7A44-E489-CDDE87842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8D6102C-AE6F-D35C-2158-0B410B033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6C25C53-AC7E-0FAE-8C3D-FA648779F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0E62-DC5A-4E8C-A603-22077FEB2661}" type="datetimeFigureOut">
              <a:rPr lang="nb-NO" smtClean="0"/>
              <a:t>18.02.2026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2DF1132-B816-4F94-E603-5DBFD5007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C6BE6C8-3A9E-3F44-B0BC-4145F826E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AB1A-F7C3-4EC8-B355-85EE729C62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1978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7DB346-04CD-0868-9A6D-74D8F8B99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3101DEF-D6E4-15A3-412C-09E0723408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41E9F66-5DFB-0CB6-39B8-35BE79702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94EF931-96EE-63F7-ED85-2B6507FD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0E62-DC5A-4E8C-A603-22077FEB2661}" type="datetimeFigureOut">
              <a:rPr lang="nb-NO" smtClean="0"/>
              <a:t>18.02.2026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0C9F289-74B5-B749-9B47-FB8AD5B9E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19C809D-AA01-6A0B-EC25-8F4FFFC7F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AB1A-F7C3-4EC8-B355-85EE729C62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730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5754A1F-2715-F2FF-E1D5-7515C80E0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543BF6-728B-F326-D3E5-A8A1EE224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0D09E01-FCBD-A633-0BBA-B072AE67C8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8E80E62-DC5A-4E8C-A603-22077FEB2661}" type="datetimeFigureOut">
              <a:rPr lang="nb-NO" smtClean="0"/>
              <a:pPr/>
              <a:t>18.02.2026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712946-D136-8AEB-64CF-98371D8BE6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B833F34-A7E3-5878-B376-6B9272D799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F32AB1A-F7C3-4EC8-B355-85EE729C62B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961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sv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89C3D0F-2DEF-7B62-065A-026E77F21A73}"/>
              </a:ext>
            </a:extLst>
          </p:cNvPr>
          <p:cNvSpPr/>
          <p:nvPr/>
        </p:nvSpPr>
        <p:spPr>
          <a:xfrm>
            <a:off x="793512" y="1332029"/>
            <a:ext cx="10604975" cy="4572425"/>
          </a:xfrm>
          <a:prstGeom prst="rect">
            <a:avLst/>
          </a:prstGeom>
          <a:solidFill>
            <a:srgbClr val="D0E09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252000" rIns="91440" bIns="45720" rtlCol="0" anchor="t" anchorCtr="0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00"/>
              </a:spcAft>
            </a:pPr>
            <a:r>
              <a:rPr lang="nb-NO">
                <a:solidFill>
                  <a:srgbClr val="000000"/>
                </a:solidFill>
                <a:latin typeface="Arial"/>
                <a:ea typeface="+mn-lt"/>
                <a:cs typeface="Arial"/>
              </a:rPr>
              <a:t>Denne presentasjonen er ment som et </a:t>
            </a:r>
            <a:r>
              <a:rPr lang="nb-NO" b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støtteverktøy til bruk i foreldremøter</a:t>
            </a:r>
            <a:r>
              <a:rPr lang="nb-NO">
                <a:solidFill>
                  <a:srgbClr val="000000"/>
                </a:solidFill>
                <a:latin typeface="Arial"/>
                <a:ea typeface="+mn-lt"/>
                <a:cs typeface="Arial"/>
              </a:rPr>
              <a:t>.</a:t>
            </a:r>
            <a:endParaRPr lang="nb-NO">
              <a:solidFill>
                <a:srgbClr val="000000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200"/>
              </a:spcAft>
            </a:pPr>
            <a:r>
              <a:rPr lang="nb-NO" b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Presentasjonen er delt inn i to deler:</a:t>
            </a:r>
          </a:p>
          <a:p>
            <a:pPr marL="285750" indent="-285750">
              <a:spcBef>
                <a:spcPts val="600"/>
              </a:spcBef>
              <a:spcAft>
                <a:spcPts val="200"/>
              </a:spcAft>
              <a:buSzPct val="12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b-NO" u="sng">
                <a:solidFill>
                  <a:srgbClr val="000000"/>
                </a:solidFill>
                <a:latin typeface="Arial"/>
                <a:ea typeface="+mn-lt"/>
                <a:cs typeface="Arial"/>
              </a:rPr>
              <a:t>En fellesdel:</a:t>
            </a:r>
            <a:r>
              <a:rPr lang="nb-NO">
                <a:solidFill>
                  <a:srgbClr val="000000"/>
                </a:solidFill>
                <a:latin typeface="Arial"/>
                <a:ea typeface="+mn-lt"/>
                <a:cs typeface="Arial"/>
              </a:rPr>
              <a:t> Brukes til å informere om hjertesonearbeidet ved skolen, under felles gjennomgang for alle foresatte.</a:t>
            </a:r>
          </a:p>
          <a:p>
            <a:pPr marL="285750" indent="-285750">
              <a:spcBef>
                <a:spcPts val="600"/>
              </a:spcBef>
              <a:spcAft>
                <a:spcPts val="200"/>
              </a:spcAft>
              <a:buSzPct val="12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b-NO" u="sng">
                <a:solidFill>
                  <a:srgbClr val="000000"/>
                </a:solidFill>
                <a:latin typeface="Arial"/>
                <a:ea typeface="+mn-lt"/>
                <a:cs typeface="Arial"/>
              </a:rPr>
              <a:t>En klasseromsdel</a:t>
            </a:r>
            <a:r>
              <a:rPr lang="nb-NO">
                <a:solidFill>
                  <a:srgbClr val="000000"/>
                </a:solidFill>
                <a:latin typeface="Arial"/>
                <a:ea typeface="+mn-lt"/>
                <a:cs typeface="Arial"/>
              </a:rPr>
              <a:t> (velg 1 av 2 mulige alternativer): brukes til å engasjere de foresatte i </a:t>
            </a:r>
            <a:r>
              <a:rPr lang="nb-NO">
                <a:solidFill>
                  <a:schemeClr val="tx1"/>
                </a:solidFill>
                <a:latin typeface="Arial"/>
                <a:ea typeface="+mn-lt"/>
                <a:cs typeface="Arial"/>
              </a:rPr>
              <a:t>diskusjonsspørsmål knyttet til hjertesonearbeidet, i klassevis arbeid.</a:t>
            </a:r>
          </a:p>
          <a:p>
            <a:pPr marL="215900" indent="-215900">
              <a:spcBef>
                <a:spcPts val="0"/>
              </a:spcBef>
              <a:spcAft>
                <a:spcPts val="200"/>
              </a:spcAft>
              <a:buFont typeface="Calibri"/>
              <a:buChar char="-"/>
            </a:pPr>
            <a:endParaRPr lang="nb-NO">
              <a:solidFill>
                <a:schemeClr val="tx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</a:pPr>
            <a:r>
              <a:rPr lang="nb-NO" b="1">
                <a:solidFill>
                  <a:schemeClr val="tx1"/>
                </a:solidFill>
                <a:latin typeface="Arial"/>
                <a:ea typeface="+mn-lt"/>
                <a:cs typeface="Arial"/>
              </a:rPr>
              <a:t>Presentasjonen har tre typer innhold:</a:t>
            </a:r>
          </a:p>
          <a:p>
            <a:pPr marL="285750" indent="-285750">
              <a:spcBef>
                <a:spcPts val="600"/>
              </a:spcBef>
              <a:spcAft>
                <a:spcPts val="200"/>
              </a:spcAft>
              <a:buSzPct val="12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b-NO">
                <a:solidFill>
                  <a:srgbClr val="FF0000"/>
                </a:solidFill>
                <a:latin typeface="Arial"/>
                <a:ea typeface="+mn-lt"/>
                <a:cs typeface="Arial"/>
              </a:rPr>
              <a:t>Rød tekst</a:t>
            </a:r>
            <a:r>
              <a:rPr lang="nb-NO">
                <a:latin typeface="Arial"/>
                <a:ea typeface="+mn-lt"/>
                <a:cs typeface="Arial"/>
              </a:rPr>
              <a:t> </a:t>
            </a:r>
            <a:r>
              <a:rPr lang="nb-NO">
                <a:solidFill>
                  <a:schemeClr val="tx1"/>
                </a:solidFill>
                <a:latin typeface="Arial"/>
                <a:ea typeface="+mn-lt"/>
                <a:cs typeface="Arial"/>
              </a:rPr>
              <a:t>=</a:t>
            </a:r>
            <a:r>
              <a:rPr lang="nb-NO">
                <a:solidFill>
                  <a:srgbClr val="000000"/>
                </a:solidFill>
                <a:latin typeface="Arial"/>
                <a:ea typeface="+mn-lt"/>
                <a:cs typeface="Arial"/>
              </a:rPr>
              <a:t> må redigeres av skolen slik at den passer til situasjonen på deres skole.</a:t>
            </a:r>
            <a:endParaRPr lang="nb-NO">
              <a:solidFill>
                <a:srgbClr val="000000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spcAft>
                <a:spcPts val="200"/>
              </a:spcAft>
              <a:buSzPct val="12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b-NO">
                <a:solidFill>
                  <a:srgbClr val="000000"/>
                </a:solidFill>
                <a:latin typeface="Arial"/>
                <a:ea typeface="+mn-lt"/>
                <a:cs typeface="Arial"/>
              </a:rPr>
              <a:t>         = instruksjoner til den som skal presentere, </a:t>
            </a:r>
            <a:r>
              <a:rPr lang="nb-NO" u="sng">
                <a:solidFill>
                  <a:srgbClr val="000000"/>
                </a:solidFill>
                <a:latin typeface="Arial"/>
                <a:ea typeface="+mn-lt"/>
                <a:cs typeface="Arial"/>
              </a:rPr>
              <a:t>fjernes før presentasjon!</a:t>
            </a:r>
            <a:endParaRPr lang="nb-NO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spcAft>
                <a:spcPts val="200"/>
              </a:spcAft>
              <a:buSzPct val="12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b-NO">
                <a:solidFill>
                  <a:srgbClr val="000000"/>
                </a:solidFill>
                <a:latin typeface="Arial"/>
                <a:ea typeface="+mn-lt"/>
                <a:cs typeface="Arial"/>
              </a:rPr>
              <a:t>Resterende tekst, figurer og bilder = skal ikke endres på.</a:t>
            </a:r>
          </a:p>
          <a:p>
            <a:pPr algn="ctr"/>
            <a:endParaRPr lang="nb-NO">
              <a:latin typeface="Arial" panose="020B0604020202020204" pitchFamily="34" charset="0"/>
            </a:endParaRPr>
          </a:p>
        </p:txBody>
      </p: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35D1B0AB-7E75-24CC-691E-346AF8E8B7CA}"/>
              </a:ext>
            </a:extLst>
          </p:cNvPr>
          <p:cNvCxnSpPr/>
          <p:nvPr/>
        </p:nvCxnSpPr>
        <p:spPr>
          <a:xfrm>
            <a:off x="793512" y="973277"/>
            <a:ext cx="106394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>
            <a:extLst>
              <a:ext uri="{FF2B5EF4-FFF2-40B4-BE49-F238E27FC236}">
                <a16:creationId xmlns:a16="http://schemas.microsoft.com/office/drawing/2014/main" id="{9CA49F89-68C9-0B8A-6749-F8AD14F8ACB5}"/>
              </a:ext>
            </a:extLst>
          </p:cNvPr>
          <p:cNvSpPr>
            <a:spLocks noGrp="1"/>
          </p:cNvSpPr>
          <p:nvPr/>
        </p:nvSpPr>
        <p:spPr>
          <a:xfrm>
            <a:off x="793512" y="250616"/>
            <a:ext cx="10801349" cy="80495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800" b="1">
                <a:latin typeface="Arial" panose="020B0604020202020204" pitchFamily="34" charset="0"/>
                <a:cs typeface="Arial" panose="020B0604020202020204" pitchFamily="34" charset="0"/>
              </a:rPr>
              <a:t>Forklaring</a:t>
            </a:r>
            <a:r>
              <a:rPr lang="nb-NO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til presentasjonen (skjult side)</a:t>
            </a:r>
            <a:endParaRPr lang="nb-NO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A6AD18C-1BA8-172C-62BC-4AE64DCA1351}"/>
              </a:ext>
            </a:extLst>
          </p:cNvPr>
          <p:cNvSpPr/>
          <p:nvPr/>
        </p:nvSpPr>
        <p:spPr>
          <a:xfrm>
            <a:off x="1381785" y="4677789"/>
            <a:ext cx="1438274" cy="4770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400">
                <a:solidFill>
                  <a:srgbClr val="FF0000"/>
                </a:solidFill>
                <a:latin typeface="Arial" panose="020B0604020202020204" pitchFamily="34" charset="0"/>
              </a:rPr>
              <a:t>Gul boks </a:t>
            </a:r>
            <a:endParaRPr lang="nb-NO" sz="1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nb-NO" sz="1400">
                <a:solidFill>
                  <a:srgbClr val="FF0000"/>
                </a:solidFill>
                <a:latin typeface="Arial" panose="020B0604020202020204" pitchFamily="34" charset="0"/>
              </a:rPr>
              <a:t>med rød tekst</a:t>
            </a:r>
            <a:endParaRPr lang="nb-NO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664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0D464F-EE76-9804-584B-F89784395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669FD3F7-A093-E304-EDBD-EECC863AC7E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5" imgH="416" progId="TCLayout.ActiveDocument.1">
                  <p:embed/>
                </p:oleObj>
              </mc:Choice>
              <mc:Fallback>
                <p:oleObj name="think-cell Slide" r:id="rId4" imgW="415" imgH="41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669FD3F7-A093-E304-EDBD-EECC863AC7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kstSylinder 18">
            <a:extLst>
              <a:ext uri="{FF2B5EF4-FFF2-40B4-BE49-F238E27FC236}">
                <a16:creationId xmlns:a16="http://schemas.microsoft.com/office/drawing/2014/main" id="{E9369BE9-E567-0B50-61A4-0AE46D3187D9}"/>
              </a:ext>
            </a:extLst>
          </p:cNvPr>
          <p:cNvSpPr txBox="1"/>
          <p:nvPr/>
        </p:nvSpPr>
        <p:spPr>
          <a:xfrm>
            <a:off x="1245972" y="1678459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nb-NO">
              <a:latin typeface="Arial" panose="020B0604020202020204" pitchFamily="34" charset="0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0CFB805D-A367-20C6-55F7-B5C467588875}"/>
              </a:ext>
            </a:extLst>
          </p:cNvPr>
          <p:cNvSpPr txBox="1"/>
          <p:nvPr/>
        </p:nvSpPr>
        <p:spPr>
          <a:xfrm>
            <a:off x="3789405" y="391297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nb-NO">
              <a:latin typeface="Arial" panose="020B0604020202020204" pitchFamily="34" charset="0"/>
            </a:endParaRP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3A267343-8D1F-2793-F98B-5A370824E074}"/>
              </a:ext>
            </a:extLst>
          </p:cNvPr>
          <p:cNvSpPr txBox="1"/>
          <p:nvPr/>
        </p:nvSpPr>
        <p:spPr>
          <a:xfrm>
            <a:off x="885567" y="1678459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nb-NO">
              <a:latin typeface="Arial" panose="020B0604020202020204" pitchFamily="34" charset="0"/>
            </a:endParaRPr>
          </a:p>
        </p:txBody>
      </p:sp>
      <p:pic>
        <p:nvPicPr>
          <p:cNvPr id="13" name="Grafikk 12" descr="Tankeboble kontur">
            <a:extLst>
              <a:ext uri="{FF2B5EF4-FFF2-40B4-BE49-F238E27FC236}">
                <a16:creationId xmlns:a16="http://schemas.microsoft.com/office/drawing/2014/main" id="{CCDB267D-28A1-ED8F-8E61-0828E7E34E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8845" y="1679188"/>
            <a:ext cx="3954684" cy="3933807"/>
          </a:xfrm>
          <a:prstGeom prst="rect">
            <a:avLst/>
          </a:prstGeom>
        </p:spPr>
      </p:pic>
      <p:pic>
        <p:nvPicPr>
          <p:cNvPr id="14" name="Grafikk 13" descr="Tankeboble kontur">
            <a:extLst>
              <a:ext uri="{FF2B5EF4-FFF2-40B4-BE49-F238E27FC236}">
                <a16:creationId xmlns:a16="http://schemas.microsoft.com/office/drawing/2014/main" id="{3DC09B4E-E497-58A8-1023-635D2F5C8A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86837" y="748324"/>
            <a:ext cx="3923369" cy="3933806"/>
          </a:xfrm>
          <a:prstGeom prst="rect">
            <a:avLst/>
          </a:prstGeom>
        </p:spPr>
      </p:pic>
      <p:sp>
        <p:nvSpPr>
          <p:cNvPr id="22" name="Ellipse 21">
            <a:extLst>
              <a:ext uri="{FF2B5EF4-FFF2-40B4-BE49-F238E27FC236}">
                <a16:creationId xmlns:a16="http://schemas.microsoft.com/office/drawing/2014/main" id="{0D9E1BBD-E467-56FC-27FB-6618F5F1AEDD}"/>
              </a:ext>
            </a:extLst>
          </p:cNvPr>
          <p:cNvSpPr/>
          <p:nvPr/>
        </p:nvSpPr>
        <p:spPr>
          <a:xfrm>
            <a:off x="2198370" y="4204714"/>
            <a:ext cx="1511368" cy="16302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Arial" panose="020B0604020202020204" pitchFamily="34" charset="0"/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040E4325-187F-977A-4AD0-EA91FD62CE02}"/>
              </a:ext>
            </a:extLst>
          </p:cNvPr>
          <p:cNvSpPr/>
          <p:nvPr/>
        </p:nvSpPr>
        <p:spPr>
          <a:xfrm rot="15840000">
            <a:off x="4623770" y="4118568"/>
            <a:ext cx="267222" cy="2881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Arial" panose="020B0604020202020204" pitchFamily="34" charset="0"/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36EC66B9-3FF6-F4F8-753F-4F7B34E89A9F}"/>
              </a:ext>
            </a:extLst>
          </p:cNvPr>
          <p:cNvSpPr/>
          <p:nvPr/>
        </p:nvSpPr>
        <p:spPr>
          <a:xfrm>
            <a:off x="5815987" y="2139635"/>
            <a:ext cx="276867" cy="25916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Arial" panose="020B0604020202020204" pitchFamily="34" charset="0"/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EDD49F1D-4E30-9EA3-70CB-7A3E2DB8F802}"/>
              </a:ext>
            </a:extLst>
          </p:cNvPr>
          <p:cNvSpPr/>
          <p:nvPr/>
        </p:nvSpPr>
        <p:spPr>
          <a:xfrm>
            <a:off x="4967441" y="4371466"/>
            <a:ext cx="204592" cy="20459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Arial" panose="020B0604020202020204" pitchFamily="34" charset="0"/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A021A0BE-FFBD-23D2-1303-581D8D3FF14D}"/>
              </a:ext>
            </a:extLst>
          </p:cNvPr>
          <p:cNvSpPr/>
          <p:nvPr/>
        </p:nvSpPr>
        <p:spPr>
          <a:xfrm>
            <a:off x="5427256" y="2268729"/>
            <a:ext cx="204592" cy="20459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Arial" panose="020B0604020202020204" pitchFamily="34" charset="0"/>
            </a:endParaRPr>
          </a:p>
        </p:txBody>
      </p:sp>
      <p:pic>
        <p:nvPicPr>
          <p:cNvPr id="12" name="Bilde 11" descr="Et bilde som inneholder tekst, Grafikk, logo, Font&#10;&#10;Innhold generert av kunstig intelligens kan være feil.">
            <a:extLst>
              <a:ext uri="{FF2B5EF4-FFF2-40B4-BE49-F238E27FC236}">
                <a16:creationId xmlns:a16="http://schemas.microsoft.com/office/drawing/2014/main" id="{75966C16-C4B7-71E4-63E5-118AF00BB3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8219" y="1487284"/>
            <a:ext cx="1674564" cy="1547148"/>
          </a:xfrm>
          <a:prstGeom prst="rect">
            <a:avLst/>
          </a:prstGeom>
        </p:spPr>
      </p:pic>
      <p:sp>
        <p:nvSpPr>
          <p:cNvPr id="32" name="TekstSylinder 31">
            <a:extLst>
              <a:ext uri="{FF2B5EF4-FFF2-40B4-BE49-F238E27FC236}">
                <a16:creationId xmlns:a16="http://schemas.microsoft.com/office/drawing/2014/main" id="{8236A500-3617-989D-CD83-3EF637E8C613}"/>
              </a:ext>
            </a:extLst>
          </p:cNvPr>
          <p:cNvSpPr txBox="1"/>
          <p:nvPr/>
        </p:nvSpPr>
        <p:spPr>
          <a:xfrm>
            <a:off x="2672361" y="3050712"/>
            <a:ext cx="20813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b-NO" b="1">
                <a:latin typeface="Arial" panose="020B0604020202020204" pitchFamily="34" charset="0"/>
              </a:rPr>
              <a:t>Trafikksikkerhet</a:t>
            </a:r>
          </a:p>
        </p:txBody>
      </p:sp>
      <p:sp>
        <p:nvSpPr>
          <p:cNvPr id="39" name="TekstSylinder 38">
            <a:extLst>
              <a:ext uri="{FF2B5EF4-FFF2-40B4-BE49-F238E27FC236}">
                <a16:creationId xmlns:a16="http://schemas.microsoft.com/office/drawing/2014/main" id="{F5864218-53D7-45ED-4C68-FF0CBF272F39}"/>
              </a:ext>
            </a:extLst>
          </p:cNvPr>
          <p:cNvSpPr txBox="1"/>
          <p:nvPr/>
        </p:nvSpPr>
        <p:spPr>
          <a:xfrm>
            <a:off x="1249713" y="966317"/>
            <a:ext cx="390355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3000"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41" name="TekstSylinder 40">
            <a:extLst>
              <a:ext uri="{FF2B5EF4-FFF2-40B4-BE49-F238E27FC236}">
                <a16:creationId xmlns:a16="http://schemas.microsoft.com/office/drawing/2014/main" id="{D429975C-DFAB-EB02-B658-FBF688F7D42D}"/>
              </a:ext>
            </a:extLst>
          </p:cNvPr>
          <p:cNvSpPr txBox="1"/>
          <p:nvPr/>
        </p:nvSpPr>
        <p:spPr>
          <a:xfrm>
            <a:off x="1616729" y="2840226"/>
            <a:ext cx="50122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b="1">
                <a:latin typeface="Arial" panose="020B0604020202020204" pitchFamily="34" charset="0"/>
              </a:rPr>
              <a:t>___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896BA70A-E231-22E1-597A-A5F6BB748676}"/>
              </a:ext>
            </a:extLst>
          </p:cNvPr>
          <p:cNvSpPr/>
          <p:nvPr/>
        </p:nvSpPr>
        <p:spPr>
          <a:xfrm>
            <a:off x="5266456" y="4574021"/>
            <a:ext cx="204592" cy="20459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Arial" panose="020B0604020202020204" pitchFamily="34" charset="0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9960430D-13EF-B217-58BA-8261D37FAEDA}"/>
              </a:ext>
            </a:extLst>
          </p:cNvPr>
          <p:cNvSpPr/>
          <p:nvPr/>
        </p:nvSpPr>
        <p:spPr>
          <a:xfrm>
            <a:off x="6046952" y="3143702"/>
            <a:ext cx="1511368" cy="16302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Arial" panose="020B0604020202020204" pitchFamily="34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AC63870-FD3B-4B23-9690-3053247626CC}"/>
              </a:ext>
            </a:extLst>
          </p:cNvPr>
          <p:cNvSpPr/>
          <p:nvPr/>
        </p:nvSpPr>
        <p:spPr>
          <a:xfrm>
            <a:off x="5063897" y="2403768"/>
            <a:ext cx="204592" cy="20459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Arial" panose="020B0604020202020204" pitchFamily="34" charset="0"/>
            </a:endParaRPr>
          </a:p>
        </p:txBody>
      </p:sp>
      <p:pic>
        <p:nvPicPr>
          <p:cNvPr id="46" name="Picture 2" descr="Et bilde som inneholder sort, mørke&#10;&#10;Innhold generert av kunstig intelligens kan være feil.">
            <a:extLst>
              <a:ext uri="{FF2B5EF4-FFF2-40B4-BE49-F238E27FC236}">
                <a16:creationId xmlns:a16="http://schemas.microsoft.com/office/drawing/2014/main" id="{2576781B-6EFC-1CF9-76E7-DD0BF235C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897" y="4116601"/>
            <a:ext cx="1684233" cy="180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D154901B-7655-7C9C-B881-39C8F2724D34}"/>
              </a:ext>
            </a:extLst>
          </p:cNvPr>
          <p:cNvSpPr txBox="1"/>
          <p:nvPr/>
        </p:nvSpPr>
        <p:spPr>
          <a:xfrm>
            <a:off x="9468220" y="2078226"/>
            <a:ext cx="50122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b="1">
                <a:latin typeface="Arial" panose="020B0604020202020204" pitchFamily="34" charset="0"/>
              </a:rPr>
              <a:t>___</a:t>
            </a:r>
          </a:p>
        </p:txBody>
      </p:sp>
      <p:cxnSp>
        <p:nvCxnSpPr>
          <p:cNvPr id="24" name="Rett pilkobling 23">
            <a:extLst>
              <a:ext uri="{FF2B5EF4-FFF2-40B4-BE49-F238E27FC236}">
                <a16:creationId xmlns:a16="http://schemas.microsoft.com/office/drawing/2014/main" id="{92781D3F-E376-4F4C-3D44-E3A2FACC577A}"/>
              </a:ext>
            </a:extLst>
          </p:cNvPr>
          <p:cNvCxnSpPr>
            <a:cxnSpLocks/>
          </p:cNvCxnSpPr>
          <p:nvPr/>
        </p:nvCxnSpPr>
        <p:spPr>
          <a:xfrm flipH="1">
            <a:off x="8999184" y="887624"/>
            <a:ext cx="684880" cy="577254"/>
          </a:xfrm>
          <a:prstGeom prst="straightConnector1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Rett pilkobling 24">
            <a:extLst>
              <a:ext uri="{FF2B5EF4-FFF2-40B4-BE49-F238E27FC236}">
                <a16:creationId xmlns:a16="http://schemas.microsoft.com/office/drawing/2014/main" id="{8CDE004F-AF29-2F53-C6BB-E8B1DDDB4608}"/>
              </a:ext>
            </a:extLst>
          </p:cNvPr>
          <p:cNvCxnSpPr>
            <a:cxnSpLocks/>
          </p:cNvCxnSpPr>
          <p:nvPr/>
        </p:nvCxnSpPr>
        <p:spPr>
          <a:xfrm>
            <a:off x="8999230" y="3250790"/>
            <a:ext cx="684790" cy="635127"/>
          </a:xfrm>
          <a:prstGeom prst="straightConnector1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Rett pilkobling 25">
            <a:extLst>
              <a:ext uri="{FF2B5EF4-FFF2-40B4-BE49-F238E27FC236}">
                <a16:creationId xmlns:a16="http://schemas.microsoft.com/office/drawing/2014/main" id="{A44A407C-CFEA-DC49-4848-8995BE71F0EC}"/>
              </a:ext>
            </a:extLst>
          </p:cNvPr>
          <p:cNvCxnSpPr>
            <a:cxnSpLocks/>
          </p:cNvCxnSpPr>
          <p:nvPr/>
        </p:nvCxnSpPr>
        <p:spPr>
          <a:xfrm>
            <a:off x="1774699" y="1553169"/>
            <a:ext cx="684790" cy="635127"/>
          </a:xfrm>
          <a:prstGeom prst="straightConnector1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Rett pilkobling 17">
            <a:extLst>
              <a:ext uri="{FF2B5EF4-FFF2-40B4-BE49-F238E27FC236}">
                <a16:creationId xmlns:a16="http://schemas.microsoft.com/office/drawing/2014/main" id="{C5AAC899-F21C-266E-78A3-CCBC59443791}"/>
              </a:ext>
            </a:extLst>
          </p:cNvPr>
          <p:cNvCxnSpPr>
            <a:cxnSpLocks/>
          </p:cNvCxnSpPr>
          <p:nvPr/>
        </p:nvCxnSpPr>
        <p:spPr>
          <a:xfrm flipH="1">
            <a:off x="1774654" y="4003144"/>
            <a:ext cx="684880" cy="577254"/>
          </a:xfrm>
          <a:prstGeom prst="straightConnector1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kstSylinder 7">
            <a:extLst>
              <a:ext uri="{FF2B5EF4-FFF2-40B4-BE49-F238E27FC236}">
                <a16:creationId xmlns:a16="http://schemas.microsoft.com/office/drawing/2014/main" id="{7AA0E886-2212-CF5A-63DE-275EF008CDDE}"/>
              </a:ext>
            </a:extLst>
          </p:cNvPr>
          <p:cNvSpPr txBox="1"/>
          <p:nvPr/>
        </p:nvSpPr>
        <p:spPr>
          <a:xfrm>
            <a:off x="1249713" y="2838186"/>
            <a:ext cx="390355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3000"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7C19484-103E-B079-2555-6915CAC5CFA2}"/>
              </a:ext>
            </a:extLst>
          </p:cNvPr>
          <p:cNvSpPr txBox="1"/>
          <p:nvPr/>
        </p:nvSpPr>
        <p:spPr>
          <a:xfrm>
            <a:off x="1249713" y="4569251"/>
            <a:ext cx="390355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3000"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AC92678D-3B10-8FA4-9F5C-63B83C439B23}"/>
              </a:ext>
            </a:extLst>
          </p:cNvPr>
          <p:cNvSpPr txBox="1"/>
          <p:nvPr/>
        </p:nvSpPr>
        <p:spPr>
          <a:xfrm>
            <a:off x="9971300" y="394818"/>
            <a:ext cx="390355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3000"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B186654A-B98D-ADFF-47B1-0E22606C2C6F}"/>
              </a:ext>
            </a:extLst>
          </p:cNvPr>
          <p:cNvSpPr txBox="1"/>
          <p:nvPr/>
        </p:nvSpPr>
        <p:spPr>
          <a:xfrm>
            <a:off x="9971300" y="2092751"/>
            <a:ext cx="390355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3000"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CD1CFCA6-9F00-2A18-54DF-4ECE16758934}"/>
              </a:ext>
            </a:extLst>
          </p:cNvPr>
          <p:cNvSpPr txBox="1"/>
          <p:nvPr/>
        </p:nvSpPr>
        <p:spPr>
          <a:xfrm>
            <a:off x="9971299" y="3840382"/>
            <a:ext cx="390355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3000"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9" name="Rektangel 21">
            <a:extLst>
              <a:ext uri="{FF2B5EF4-FFF2-40B4-BE49-F238E27FC236}">
                <a16:creationId xmlns:a16="http://schemas.microsoft.com/office/drawing/2014/main" id="{B948CA0A-88A2-0CBC-C244-C2C248F32613}"/>
              </a:ext>
            </a:extLst>
          </p:cNvPr>
          <p:cNvSpPr/>
          <p:nvPr/>
        </p:nvSpPr>
        <p:spPr>
          <a:xfrm>
            <a:off x="4680004" y="3375842"/>
            <a:ext cx="2628899" cy="81528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1400">
                <a:solidFill>
                  <a:srgbClr val="FF0000"/>
                </a:solidFill>
                <a:latin typeface="Arial" panose="020B0604020202020204" pitchFamily="34" charset="0"/>
              </a:rPr>
              <a:t>Denne siden er ment som en overgang/introduksjon til klasseromsdelen.</a:t>
            </a:r>
          </a:p>
        </p:txBody>
      </p:sp>
    </p:spTree>
    <p:extLst>
      <p:ext uri="{BB962C8B-B14F-4D97-AF65-F5344CB8AC3E}">
        <p14:creationId xmlns:p14="http://schemas.microsoft.com/office/powerpoint/2010/main" val="4052744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2F1D3E-53D6-287C-245F-E5D281B64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>
            <a:extLst>
              <a:ext uri="{FF2B5EF4-FFF2-40B4-BE49-F238E27FC236}">
                <a16:creationId xmlns:a16="http://schemas.microsoft.com/office/drawing/2014/main" id="{00A2BEE2-319C-9FFD-8269-AFC0E1720B70}"/>
              </a:ext>
            </a:extLst>
          </p:cNvPr>
          <p:cNvSpPr txBox="1"/>
          <p:nvPr/>
        </p:nvSpPr>
        <p:spPr>
          <a:xfrm>
            <a:off x="1121838" y="3093498"/>
            <a:ext cx="5818382" cy="67710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nb-NO" sz="3800" b="1">
                <a:solidFill>
                  <a:srgbClr val="000000"/>
                </a:solidFill>
                <a:latin typeface="Arial" panose="020B0604020202020204" pitchFamily="34" charset="0"/>
              </a:rPr>
              <a:t>“Møte i midten”</a:t>
            </a:r>
            <a:endParaRPr lang="en-US">
              <a:latin typeface="Arial" panose="020B0604020202020204" pitchFamily="34" charset="0"/>
            </a:endParaRPr>
          </a:p>
        </p:txBody>
      </p:sp>
      <p:pic>
        <p:nvPicPr>
          <p:cNvPr id="1028" name="Picture 4" descr="Et bilde som inneholder tekst, Grafikk, logo, Font&#10;&#10;Innhold generert av kunstig intelligens kan være feil.">
            <a:extLst>
              <a:ext uri="{FF2B5EF4-FFF2-40B4-BE49-F238E27FC236}">
                <a16:creationId xmlns:a16="http://schemas.microsoft.com/office/drawing/2014/main" id="{B99B1294-0068-C6D0-26DF-6F6A3D0C7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694" y="1341060"/>
            <a:ext cx="5027468" cy="417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7DA4B133-DE2D-87DE-667A-B858912AA0A2}"/>
              </a:ext>
            </a:extLst>
          </p:cNvPr>
          <p:cNvSpPr txBox="1">
            <a:spLocks/>
          </p:cNvSpPr>
          <p:nvPr/>
        </p:nvSpPr>
        <p:spPr>
          <a:xfrm>
            <a:off x="2936420" y="2701885"/>
            <a:ext cx="6210301" cy="143637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252000" tIns="72000" rIns="252000" bIns="0" rtlCol="0" anchor="ctr">
            <a:noAutofit/>
          </a:bodyPr>
          <a:lstStyle>
            <a:defPPr>
              <a:defRPr lang="nb-NO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100000"/>
              <a:buFontTx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None/>
              <a:tabLst/>
              <a:defRPr sz="1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None/>
              <a:tabLst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400">
                <a:solidFill>
                  <a:srgbClr val="FF0000"/>
                </a:solidFill>
                <a:latin typeface="Arial"/>
                <a:cs typeface="Arial"/>
              </a:rPr>
              <a:t>"Møte i midten" (side 11-14) er ett av to mulige alternativer for opplegg til klasseromsdelen. Det andre alternativet heter "Diskusjon i klasserommet" (se side 15-17). Velg det alternativet dere ønsker, og skjul sidene som hører til det andre.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98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C0364-FF8F-F93F-FDBD-43F99505A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9DCD74A5-EF00-FC9F-3053-0B06344E415F}"/>
              </a:ext>
            </a:extLst>
          </p:cNvPr>
          <p:cNvSpPr/>
          <p:nvPr/>
        </p:nvSpPr>
        <p:spPr>
          <a:xfrm>
            <a:off x="793512" y="1332029"/>
            <a:ext cx="10604975" cy="4572425"/>
          </a:xfrm>
          <a:prstGeom prst="rect">
            <a:avLst/>
          </a:prstGeom>
          <a:solidFill>
            <a:srgbClr val="D0E09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252000" rIns="91440" bIns="45720" rtlCol="0" anchor="t" anchorCtr="0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00"/>
              </a:spcAft>
            </a:pPr>
            <a:r>
              <a:rPr lang="nb-NO" b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Grupper: </a:t>
            </a:r>
            <a:r>
              <a:rPr lang="nb-NO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4 personer på hver gruppe.</a:t>
            </a:r>
          </a:p>
          <a:p>
            <a:pPr>
              <a:spcBef>
                <a:spcPts val="1800"/>
              </a:spcBef>
              <a:spcAft>
                <a:spcPts val="200"/>
              </a:spcAft>
            </a:pPr>
            <a:r>
              <a:rPr lang="nb-NO" b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Spørsmål og ruteark:</a:t>
            </a:r>
            <a:endParaRPr lang="nb-NO">
              <a:solidFill>
                <a:srgbClr val="000000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324000" indent="-324000">
              <a:spcBef>
                <a:spcPts val="300"/>
              </a:spcBef>
              <a:spcAft>
                <a:spcPts val="200"/>
              </a:spcAft>
              <a:buSzPct val="12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b-NO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Alle gruppene skal svare på spørsmålet som kommer på neste side i presentasjonen. </a:t>
            </a:r>
            <a:endParaRPr lang="en-US">
              <a:solidFill>
                <a:srgbClr val="000000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324000" indent="-324000">
              <a:spcBef>
                <a:spcPts val="300"/>
              </a:spcBef>
              <a:spcAft>
                <a:spcPts val="200"/>
              </a:spcAft>
              <a:buSzPct val="12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b-NO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Dere skal svare på rutearket dere har fått utdelt på bordene. </a:t>
            </a:r>
            <a:endParaRPr lang="en-US">
              <a:solidFill>
                <a:srgbClr val="000000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324000" indent="-324000">
              <a:spcBef>
                <a:spcPts val="300"/>
              </a:spcBef>
              <a:spcAft>
                <a:spcPts val="200"/>
              </a:spcAft>
              <a:buSzPct val="12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b-NO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Hver gruppedeltaker svarer først individuelt skriftlig i sin rute (stikkord). </a:t>
            </a:r>
            <a:endParaRPr lang="en-US">
              <a:solidFill>
                <a:srgbClr val="000000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324000" indent="-324000">
              <a:spcBef>
                <a:spcPts val="300"/>
              </a:spcBef>
              <a:spcAft>
                <a:spcPts val="200"/>
              </a:spcAft>
              <a:buSzPct val="12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b-NO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Etter </a:t>
            </a:r>
            <a:r>
              <a:rPr lang="nb-NO">
                <a:solidFill>
                  <a:srgbClr val="FF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x minutter </a:t>
            </a:r>
            <a:r>
              <a:rPr lang="nb-NO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begynner den deltakeren som hadde bursdag sist å dele sine tanker, deretter følger dere klokka rundt bordet.</a:t>
            </a:r>
            <a:endParaRPr lang="en-US">
              <a:solidFill>
                <a:srgbClr val="000000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324000" indent="-324000">
              <a:spcBef>
                <a:spcPts val="300"/>
              </a:spcBef>
              <a:spcAft>
                <a:spcPts val="200"/>
              </a:spcAft>
              <a:buSzPct val="12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b-NO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En på hver gruppe oppsummerer gruppens svar i ruten i midten underveis (stikkord).</a:t>
            </a:r>
          </a:p>
          <a:p>
            <a:pPr>
              <a:spcBef>
                <a:spcPts val="1800"/>
              </a:spcBef>
              <a:spcAft>
                <a:spcPts val="200"/>
              </a:spcAft>
            </a:pPr>
            <a:r>
              <a:rPr lang="nb-NO" b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Felles gjennomgang:</a:t>
            </a:r>
          </a:p>
          <a:p>
            <a:pPr marL="324000" indent="-324000">
              <a:spcBef>
                <a:spcPts val="300"/>
              </a:spcBef>
              <a:spcAft>
                <a:spcPts val="200"/>
              </a:spcAft>
              <a:buSzPct val="12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b-NO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Til slutt tar vi en felles gjennomgang der vi diskuterer spørsmålet i fellesskap.</a:t>
            </a:r>
          </a:p>
          <a:p>
            <a:pPr marL="324000" indent="-324000">
              <a:spcBef>
                <a:spcPts val="300"/>
              </a:spcBef>
              <a:spcAft>
                <a:spcPts val="200"/>
              </a:spcAft>
              <a:buSzPct val="12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b-NO">
                <a:solidFill>
                  <a:schemeClr val="tx1"/>
                </a:solidFill>
                <a:latin typeface="Arial" panose="020B0604020202020204" pitchFamily="34" charset="0"/>
              </a:rPr>
              <a:t>En på hver gruppe gjenforteller gruppens svar.</a:t>
            </a:r>
          </a:p>
          <a:p>
            <a:pPr algn="ctr"/>
            <a:endParaRPr lang="nb-NO">
              <a:latin typeface="Arial" panose="020B0604020202020204" pitchFamily="34" charset="0"/>
            </a:endParaRPr>
          </a:p>
        </p:txBody>
      </p: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62CCBBC0-CB5A-6B4E-1E81-BF7BDC2349C3}"/>
              </a:ext>
            </a:extLst>
          </p:cNvPr>
          <p:cNvCxnSpPr/>
          <p:nvPr/>
        </p:nvCxnSpPr>
        <p:spPr>
          <a:xfrm>
            <a:off x="793512" y="973277"/>
            <a:ext cx="106394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>
            <a:extLst>
              <a:ext uri="{FF2B5EF4-FFF2-40B4-BE49-F238E27FC236}">
                <a16:creationId xmlns:a16="http://schemas.microsoft.com/office/drawing/2014/main" id="{0C4F9BBD-6783-2C9C-F03B-144B24D2BD27}"/>
              </a:ext>
            </a:extLst>
          </p:cNvPr>
          <p:cNvSpPr>
            <a:spLocks noGrp="1"/>
          </p:cNvSpPr>
          <p:nvPr/>
        </p:nvSpPr>
        <p:spPr>
          <a:xfrm>
            <a:off x="793512" y="250616"/>
            <a:ext cx="10801349" cy="80495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000" b="1">
                <a:latin typeface="Arial" panose="020B0604020202020204" pitchFamily="34" charset="0"/>
              </a:rPr>
              <a:t>Hva</a:t>
            </a:r>
            <a:r>
              <a:rPr lang="nb-NO" sz="3000" b="1">
                <a:solidFill>
                  <a:srgbClr val="000000"/>
                </a:solidFill>
                <a:latin typeface="Arial" panose="020B0604020202020204" pitchFamily="34" charset="0"/>
              </a:rPr>
              <a:t> er </a:t>
            </a:r>
            <a:r>
              <a:rPr lang="nb-NO" sz="3000" b="1">
                <a:solidFill>
                  <a:srgbClr val="95C127"/>
                </a:solidFill>
                <a:latin typeface="Arial" panose="020B0604020202020204" pitchFamily="34" charset="0"/>
              </a:rPr>
              <a:t>“Møte i midten”</a:t>
            </a:r>
            <a:r>
              <a:rPr lang="nb-NO" sz="3000" b="1">
                <a:solidFill>
                  <a:srgbClr val="000000"/>
                </a:solidFill>
                <a:latin typeface="Arial" panose="020B0604020202020204" pitchFamily="34" charset="0"/>
              </a:rPr>
              <a:t>?</a:t>
            </a:r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597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3740928-3034-5149-5064-5C8B5300A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9959" y="1430894"/>
            <a:ext cx="4713262" cy="564872"/>
          </a:xfrm>
        </p:spPr>
        <p:txBody>
          <a:bodyPr>
            <a:normAutofit/>
          </a:bodyPr>
          <a:lstStyle/>
          <a:p>
            <a:pPr algn="ctr"/>
            <a:r>
              <a:rPr lang="nb-NO" sz="3200" b="1">
                <a:solidFill>
                  <a:srgbClr val="95C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Diskusjonsspørsmål</a:t>
            </a:r>
            <a:r>
              <a:rPr lang="nb-NO" sz="3200">
                <a:solidFill>
                  <a:srgbClr val="95C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4231271-3C08-D0B9-F5D2-615CB24E6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6589" y="2451175"/>
            <a:ext cx="9149563" cy="22981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nb-NO" sz="2400" b="1">
                <a:solidFill>
                  <a:srgbClr val="95C127"/>
                </a:solidFill>
              </a:rPr>
              <a:t>Hjertesone</a:t>
            </a:r>
            <a:r>
              <a:rPr lang="nb-NO" sz="2400">
                <a:solidFill>
                  <a:srgbClr val="95C127"/>
                </a:solidFill>
              </a:rPr>
              <a:t> </a:t>
            </a:r>
            <a:r>
              <a:rPr lang="nb-NO" sz="2400">
                <a:solidFill>
                  <a:schemeClr val="tx1"/>
                </a:solidFill>
              </a:rPr>
              <a:t>er et samarbeid mellom skolen og FAU </a:t>
            </a:r>
            <a:br>
              <a:rPr lang="nb-NO" sz="2400"/>
            </a:br>
            <a:r>
              <a:rPr lang="nb-NO" sz="2400">
                <a:solidFill>
                  <a:schemeClr val="tx1"/>
                </a:solidFill>
              </a:rPr>
              <a:t>hvor vi jobber for å gjøre det tryggere og mer attraktivt </a:t>
            </a:r>
            <a:br>
              <a:rPr lang="nb-NO" sz="2400"/>
            </a:br>
            <a:r>
              <a:rPr lang="nb-NO" sz="2400">
                <a:solidFill>
                  <a:schemeClr val="tx1"/>
                </a:solidFill>
              </a:rPr>
              <a:t>for elevene å gå og sykle til skolen. </a:t>
            </a:r>
            <a:br>
              <a:rPr lang="nb-NO" sz="2400"/>
            </a:br>
            <a:br>
              <a:rPr lang="nb-NO" sz="2400"/>
            </a:br>
            <a:r>
              <a:rPr lang="nb-NO" sz="2400" b="1">
                <a:solidFill>
                  <a:schemeClr val="tx1"/>
                </a:solidFill>
              </a:rPr>
              <a:t>Hva mener dere at vi kan gjøre for å oppnå dette målet? </a:t>
            </a:r>
            <a:endParaRPr lang="en-US" sz="2400" b="1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nb-NO" i="1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8746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FC34AD0-137E-1496-EA9A-E6F8240E6881}"/>
              </a:ext>
            </a:extLst>
          </p:cNvPr>
          <p:cNvSpPr/>
          <p:nvPr/>
        </p:nvSpPr>
        <p:spPr>
          <a:xfrm>
            <a:off x="0" y="1"/>
            <a:ext cx="6096000" cy="374608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>
              <a:latin typeface="Arial" panose="020B0604020202020204" pitchFamily="34" charset="0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90A7F1B-DE43-BF32-EC48-242DEE64C893}"/>
              </a:ext>
            </a:extLst>
          </p:cNvPr>
          <p:cNvSpPr/>
          <p:nvPr/>
        </p:nvSpPr>
        <p:spPr>
          <a:xfrm>
            <a:off x="6096001" y="1"/>
            <a:ext cx="6096000" cy="3429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>
              <a:latin typeface="Arial" panose="020B0604020202020204" pitchFamily="34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2D04BCB-ED5D-D35A-6B03-8C1C7C189FC6}"/>
              </a:ext>
            </a:extLst>
          </p:cNvPr>
          <p:cNvSpPr/>
          <p:nvPr/>
        </p:nvSpPr>
        <p:spPr>
          <a:xfrm>
            <a:off x="0" y="3429000"/>
            <a:ext cx="6096000" cy="34289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>
              <a:latin typeface="Arial" panose="020B0604020202020204" pitchFamily="34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DCD2544-FABC-0ABE-5AA7-031D09212108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>
              <a:latin typeface="Arial" panose="020B0604020202020204" pitchFamily="34" charset="0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839F4D9-7595-F732-0E83-A0EB92703D69}"/>
              </a:ext>
            </a:extLst>
          </p:cNvPr>
          <p:cNvSpPr/>
          <p:nvPr/>
        </p:nvSpPr>
        <p:spPr>
          <a:xfrm>
            <a:off x="3608438" y="1563329"/>
            <a:ext cx="4994787" cy="35789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>
              <a:latin typeface="Arial" panose="020B0604020202020204" pitchFamily="34" charset="0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B65167B-CE38-B735-1322-999CA17E3FFD}"/>
              </a:ext>
            </a:extLst>
          </p:cNvPr>
          <p:cNvSpPr txBox="1">
            <a:spLocks/>
          </p:cNvSpPr>
          <p:nvPr/>
        </p:nvSpPr>
        <p:spPr>
          <a:xfrm>
            <a:off x="2926053" y="2627671"/>
            <a:ext cx="6337783" cy="143637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180000" tIns="36000" rIns="180000" bIns="0" rtlCol="0" anchor="ctr">
            <a:noAutofit/>
          </a:bodyPr>
          <a:lstStyle>
            <a:defPPr>
              <a:defRPr lang="nb-NO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100000"/>
              <a:buFontTx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None/>
              <a:tabLst/>
              <a:defRPr sz="1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None/>
              <a:tabLst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400">
                <a:solidFill>
                  <a:srgbClr val="FF0000"/>
                </a:solidFill>
                <a:latin typeface="Arial" panose="020B0604020202020204" pitchFamily="34" charset="0"/>
              </a:rPr>
              <a:t>Mal til "Møte i midten". Malen er også i vedlegg 1B, skriv ut en slik mal til hver gruppe på forhånd. Denne siden brukes til å vise hvordan gruppene skal svare: først individuelt i hver sin rute i hjørnene, deretter felles stikkord i ruten i midten.</a:t>
            </a:r>
          </a:p>
        </p:txBody>
      </p:sp>
    </p:spTree>
    <p:extLst>
      <p:ext uri="{BB962C8B-B14F-4D97-AF65-F5344CB8AC3E}">
        <p14:creationId xmlns:p14="http://schemas.microsoft.com/office/powerpoint/2010/main" val="2603714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C66D2A-1709-869F-F409-580F6D94A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>
            <a:extLst>
              <a:ext uri="{FF2B5EF4-FFF2-40B4-BE49-F238E27FC236}">
                <a16:creationId xmlns:a16="http://schemas.microsoft.com/office/drawing/2014/main" id="{4EDFE493-5A81-93E5-B097-07BC0639891C}"/>
              </a:ext>
            </a:extLst>
          </p:cNvPr>
          <p:cNvSpPr txBox="1"/>
          <p:nvPr/>
        </p:nvSpPr>
        <p:spPr>
          <a:xfrm>
            <a:off x="1121838" y="2756041"/>
            <a:ext cx="5818382" cy="132343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nb-NO" sz="4000" b="1">
                <a:solidFill>
                  <a:srgbClr val="000000"/>
                </a:solidFill>
                <a:latin typeface="Arial" panose="020B0604020202020204" pitchFamily="34" charset="0"/>
              </a:rPr>
              <a:t>Diskusjon i klasserommet</a:t>
            </a:r>
            <a:endParaRPr lang="en-US" sz="2000">
              <a:latin typeface="Arial" panose="020B0604020202020204" pitchFamily="34" charset="0"/>
            </a:endParaRPr>
          </a:p>
        </p:txBody>
      </p:sp>
      <p:pic>
        <p:nvPicPr>
          <p:cNvPr id="1028" name="Picture 4" descr="Et bilde som inneholder tekst, Grafikk, logo, Font&#10;&#10;Innhold generert av kunstig intelligens kan være feil.">
            <a:extLst>
              <a:ext uri="{FF2B5EF4-FFF2-40B4-BE49-F238E27FC236}">
                <a16:creationId xmlns:a16="http://schemas.microsoft.com/office/drawing/2014/main" id="{D66878EB-8BAE-228E-757A-027951792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694" y="1341060"/>
            <a:ext cx="5027468" cy="417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BE8156D0-9F4A-9AA9-A561-86A82A1B3EE0}"/>
              </a:ext>
            </a:extLst>
          </p:cNvPr>
          <p:cNvSpPr txBox="1">
            <a:spLocks/>
          </p:cNvSpPr>
          <p:nvPr/>
        </p:nvSpPr>
        <p:spPr>
          <a:xfrm>
            <a:off x="2936420" y="2701885"/>
            <a:ext cx="6210301" cy="143637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252000" tIns="72000" rIns="252000" bIns="0" rtlCol="0" anchor="ctr">
            <a:noAutofit/>
          </a:bodyPr>
          <a:lstStyle>
            <a:defPPr>
              <a:defRPr lang="nb-NO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100000"/>
              <a:buFontTx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None/>
              <a:tabLst/>
              <a:defRPr sz="1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None/>
              <a:tabLst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400">
                <a:solidFill>
                  <a:srgbClr val="FF0000"/>
                </a:solidFill>
                <a:latin typeface="Arial"/>
                <a:cs typeface="Arial"/>
              </a:rPr>
              <a:t> "Diskusjon i klasserommet" (side 15-17) er ett av to mulige alternativer for opplegg til klasseromsdelen. Det andre alternativet heter "Møte i midten" (se side 11-14). Velg det alternativet dere ønsker, og skjul sidene som hører til det andre. </a:t>
            </a:r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9497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729C9-EA17-5AD2-0D8A-9A90DC141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3C025285-5DC4-3730-8660-444C5BB0D337}"/>
              </a:ext>
            </a:extLst>
          </p:cNvPr>
          <p:cNvSpPr/>
          <p:nvPr/>
        </p:nvSpPr>
        <p:spPr>
          <a:xfrm>
            <a:off x="793512" y="1332029"/>
            <a:ext cx="10604975" cy="4572425"/>
          </a:xfrm>
          <a:prstGeom prst="rect">
            <a:avLst/>
          </a:prstGeom>
          <a:solidFill>
            <a:srgbClr val="D0E09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252000" rIns="288000" bIns="45720" rtlCol="0" anchor="t" anchorCtr="0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00"/>
              </a:spcAft>
            </a:pPr>
            <a:r>
              <a:rPr lang="nb-NO" b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Grupper: </a:t>
            </a:r>
            <a:r>
              <a:rPr lang="nb-NO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4 personer på hver gruppe.</a:t>
            </a:r>
          </a:p>
          <a:p>
            <a:pPr>
              <a:spcBef>
                <a:spcPts val="1200"/>
              </a:spcBef>
              <a:spcAft>
                <a:spcPts val="200"/>
              </a:spcAft>
            </a:pPr>
            <a:r>
              <a:rPr lang="nb-NO" b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Spørsmål:</a:t>
            </a:r>
            <a:endParaRPr lang="nb-NO">
              <a:solidFill>
                <a:srgbClr val="000000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324000" indent="-324000">
              <a:spcBef>
                <a:spcPts val="600"/>
              </a:spcBef>
              <a:spcAft>
                <a:spcPts val="200"/>
              </a:spcAft>
              <a:buSzPct val="12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b-NO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Alle gruppene har fått utdelt lapper med spørsmål som ligger opp-ned på bordene. </a:t>
            </a:r>
            <a:br>
              <a:rPr lang="nb-NO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nb-NO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Dere har også fått utdelt et blankt svarark.</a:t>
            </a:r>
            <a:endParaRPr lang="en-US">
              <a:solidFill>
                <a:srgbClr val="000000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324000" indent="-324000">
              <a:spcBef>
                <a:spcPts val="600"/>
              </a:spcBef>
              <a:spcAft>
                <a:spcPts val="200"/>
              </a:spcAft>
              <a:buSzPct val="12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b-NO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Bytt på å trekke én og én lapp og les spørsmålet på lappen høyt for resten av gruppa. </a:t>
            </a:r>
            <a:endParaRPr lang="en-US">
              <a:solidFill>
                <a:srgbClr val="000000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324000" indent="-324000">
              <a:spcBef>
                <a:spcPts val="600"/>
              </a:spcBef>
              <a:spcAft>
                <a:spcPts val="200"/>
              </a:spcAft>
              <a:buSzPct val="12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b-NO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Diskuter spørsmålet sammen. Gå runden rundt bordet slik at alle på gruppa slipper til </a:t>
            </a:r>
            <a:br>
              <a:rPr lang="nb-NO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nb-NO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 samtalen. </a:t>
            </a:r>
            <a:endParaRPr lang="en-US">
              <a:solidFill>
                <a:srgbClr val="000000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324000" indent="-324000">
              <a:spcBef>
                <a:spcPts val="600"/>
              </a:spcBef>
              <a:spcAft>
                <a:spcPts val="200"/>
              </a:spcAft>
              <a:buSzPct val="12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b-NO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En på hver gruppe oppsummerer gruppens svar på spørsmålene på svararket (stikkord).</a:t>
            </a:r>
          </a:p>
          <a:p>
            <a:pPr>
              <a:spcBef>
                <a:spcPts val="1200"/>
              </a:spcBef>
            </a:pPr>
            <a:r>
              <a:rPr lang="nb-NO" b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Felles gjennomgang:</a:t>
            </a:r>
          </a:p>
          <a:p>
            <a:pPr marL="324000" indent="-324000">
              <a:spcBef>
                <a:spcPts val="600"/>
              </a:spcBef>
              <a:spcAft>
                <a:spcPts val="200"/>
              </a:spcAft>
              <a:buSzPct val="12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b-NO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Til slutt tar vi en felles gjennomgang der vi diskuterer spørsmålet i fellesskap.</a:t>
            </a:r>
          </a:p>
          <a:p>
            <a:pPr marL="324000" indent="-324000">
              <a:spcBef>
                <a:spcPts val="600"/>
              </a:spcBef>
              <a:spcAft>
                <a:spcPts val="200"/>
              </a:spcAft>
              <a:buSzPct val="12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b-NO">
                <a:solidFill>
                  <a:schemeClr val="tx1"/>
                </a:solidFill>
                <a:latin typeface="Arial" panose="020B0604020202020204" pitchFamily="34" charset="0"/>
              </a:rPr>
              <a:t>En på hver gruppe gjenforteller gruppens svar.</a:t>
            </a:r>
          </a:p>
          <a:p>
            <a:pPr algn="ctr"/>
            <a:endParaRPr lang="nb-NO">
              <a:latin typeface="Arial" panose="020B0604020202020204" pitchFamily="34" charset="0"/>
            </a:endParaRPr>
          </a:p>
        </p:txBody>
      </p: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3F12C9A1-8ADC-0BAA-BB41-76FF93B61DB0}"/>
              </a:ext>
            </a:extLst>
          </p:cNvPr>
          <p:cNvCxnSpPr/>
          <p:nvPr/>
        </p:nvCxnSpPr>
        <p:spPr>
          <a:xfrm>
            <a:off x="793512" y="973277"/>
            <a:ext cx="106394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>
            <a:extLst>
              <a:ext uri="{FF2B5EF4-FFF2-40B4-BE49-F238E27FC236}">
                <a16:creationId xmlns:a16="http://schemas.microsoft.com/office/drawing/2014/main" id="{F59F02B2-1F73-D0FC-45E3-11C4B1812408}"/>
              </a:ext>
            </a:extLst>
          </p:cNvPr>
          <p:cNvSpPr>
            <a:spLocks noGrp="1"/>
          </p:cNvSpPr>
          <p:nvPr/>
        </p:nvSpPr>
        <p:spPr>
          <a:xfrm>
            <a:off x="793512" y="250616"/>
            <a:ext cx="10801349" cy="80495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000" b="1">
                <a:solidFill>
                  <a:srgbClr val="95C127"/>
                </a:solidFill>
                <a:latin typeface="Arial" panose="020B0604020202020204" pitchFamily="34" charset="0"/>
              </a:rPr>
              <a:t>Diskusjon</a:t>
            </a:r>
            <a:r>
              <a:rPr lang="nb-NO" sz="3000" b="1">
                <a:solidFill>
                  <a:srgbClr val="000000"/>
                </a:solidFill>
                <a:latin typeface="Arial" panose="020B0604020202020204" pitchFamily="34" charset="0"/>
              </a:rPr>
              <a:t> i klasserommet</a:t>
            </a:r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103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856C0-2EEE-1913-F533-8DB2CA19C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9988C7D8-81EC-84F3-0330-ADCFE2C6B1B8}"/>
              </a:ext>
            </a:extLst>
          </p:cNvPr>
          <p:cNvSpPr/>
          <p:nvPr/>
        </p:nvSpPr>
        <p:spPr>
          <a:xfrm>
            <a:off x="793512" y="1332029"/>
            <a:ext cx="10604975" cy="4572425"/>
          </a:xfrm>
          <a:prstGeom prst="rect">
            <a:avLst/>
          </a:prstGeom>
          <a:solidFill>
            <a:srgbClr val="D0E09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16000" rIns="18000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000" indent="-324000">
              <a:lnSpc>
                <a:spcPct val="150000"/>
              </a:lnSpc>
              <a:spcBef>
                <a:spcPts val="1400"/>
              </a:spcBef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nb-NO">
                <a:solidFill>
                  <a:schemeClr val="tx1"/>
                </a:solidFill>
                <a:latin typeface="Arial" panose="020B0604020202020204" pitchFamily="34" charset="0"/>
              </a:rPr>
              <a:t>Hva skal til for at dere skal la barna gå og sykle til skolen og fritidsaktiviteter oftere?</a:t>
            </a:r>
          </a:p>
          <a:p>
            <a:pPr marL="324000" indent="-324000">
              <a:spcBef>
                <a:spcPts val="1400"/>
              </a:spcBef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nb-NO">
                <a:solidFill>
                  <a:schemeClr val="tx1"/>
                </a:solidFill>
                <a:latin typeface="Arial" panose="020B0604020202020204" pitchFamily="34" charset="0"/>
              </a:rPr>
              <a:t>Hva trenger barna å lære om trafikk og trygg ferdsel i trafikken – fra skole og foresatte?</a:t>
            </a:r>
            <a:br>
              <a:rPr lang="nb-NO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nb-NO">
                <a:solidFill>
                  <a:schemeClr val="tx1"/>
                </a:solidFill>
                <a:latin typeface="Arial" panose="020B0604020202020204" pitchFamily="34" charset="0"/>
              </a:rPr>
              <a:t>Hvordan kan vi få til dette best mulig?</a:t>
            </a:r>
          </a:p>
          <a:p>
            <a:pPr marL="324000" indent="-324000">
              <a:lnSpc>
                <a:spcPct val="150000"/>
              </a:lnSpc>
              <a:spcBef>
                <a:spcPts val="1400"/>
              </a:spcBef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nb-NO">
                <a:solidFill>
                  <a:schemeClr val="tx1"/>
                </a:solidFill>
                <a:latin typeface="Arial" panose="020B0604020202020204" pitchFamily="34" charset="0"/>
              </a:rPr>
              <a:t>Hvordan kan vi etablere og vedlikeholde gode følgegrupper?</a:t>
            </a:r>
          </a:p>
          <a:p>
            <a:pPr marL="324000" indent="-324000">
              <a:lnSpc>
                <a:spcPct val="150000"/>
              </a:lnSpc>
              <a:spcBef>
                <a:spcPts val="1400"/>
              </a:spcBef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nb-NO">
                <a:solidFill>
                  <a:schemeClr val="tx1"/>
                </a:solidFill>
                <a:latin typeface="Arial" panose="020B0604020202020204" pitchFamily="34" charset="0"/>
              </a:rPr>
              <a:t>Hvordan kan vi etablere og vedlikeholde en god trafikkvaktordning?</a:t>
            </a:r>
          </a:p>
          <a:p>
            <a:pPr marL="324000" indent="-324000">
              <a:lnSpc>
                <a:spcPct val="150000"/>
              </a:lnSpc>
              <a:spcBef>
                <a:spcPts val="1400"/>
              </a:spcBef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nb-NO">
                <a:solidFill>
                  <a:schemeClr val="tx1"/>
                </a:solidFill>
                <a:latin typeface="Arial" panose="020B0604020202020204" pitchFamily="34" charset="0"/>
              </a:rPr>
              <a:t>Hvilke tiltak og aktiviteter kan vi ellers bidra med for å fremme trygge skoleveier?</a:t>
            </a:r>
          </a:p>
          <a:p>
            <a:pPr marL="324000" indent="-324000">
              <a:lnSpc>
                <a:spcPct val="150000"/>
              </a:lnSpc>
              <a:spcBef>
                <a:spcPts val="1400"/>
              </a:spcBef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nb-NO">
                <a:solidFill>
                  <a:schemeClr val="tx1"/>
                </a:solidFill>
                <a:latin typeface="Arial" panose="020B0604020202020204" pitchFamily="34" charset="0"/>
              </a:rPr>
              <a:t>Hvilke tiltak og aktiviteter kan vi ellers bidra med for å fremme aktive skolebarn?</a:t>
            </a:r>
          </a:p>
          <a:p>
            <a:pPr marL="324000" indent="-324000">
              <a:lnSpc>
                <a:spcPct val="150000"/>
              </a:lnSpc>
              <a:spcBef>
                <a:spcPts val="1400"/>
              </a:spcBef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nb-NO">
                <a:solidFill>
                  <a:schemeClr val="tx1"/>
                </a:solidFill>
                <a:latin typeface="Arial" panose="020B0604020202020204" pitchFamily="34" charset="0"/>
              </a:rPr>
              <a:t>Hvordan kan vi informere og engasjere flest mulig foresatte (og andre i lokalmiljøet)?</a:t>
            </a:r>
          </a:p>
          <a:p>
            <a:pPr algn="ctr"/>
            <a:endParaRPr lang="nb-NO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182014D2-E541-C42A-8A59-304AF34FB5D3}"/>
              </a:ext>
            </a:extLst>
          </p:cNvPr>
          <p:cNvCxnSpPr/>
          <p:nvPr/>
        </p:nvCxnSpPr>
        <p:spPr>
          <a:xfrm>
            <a:off x="793512" y="973277"/>
            <a:ext cx="106394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>
            <a:extLst>
              <a:ext uri="{FF2B5EF4-FFF2-40B4-BE49-F238E27FC236}">
                <a16:creationId xmlns:a16="http://schemas.microsoft.com/office/drawing/2014/main" id="{347C75D8-AD62-A73E-32D5-7C150833F428}"/>
              </a:ext>
            </a:extLst>
          </p:cNvPr>
          <p:cNvSpPr>
            <a:spLocks noGrp="1"/>
          </p:cNvSpPr>
          <p:nvPr/>
        </p:nvSpPr>
        <p:spPr>
          <a:xfrm>
            <a:off x="793512" y="250616"/>
            <a:ext cx="10801349" cy="80495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000" b="1">
                <a:solidFill>
                  <a:srgbClr val="000000"/>
                </a:solidFill>
                <a:latin typeface="Arial" panose="020B0604020202020204" pitchFamily="34" charset="0"/>
              </a:rPr>
              <a:t>Hva kan vi gjøre for å </a:t>
            </a:r>
            <a:r>
              <a:rPr lang="nb-NO" sz="3000" b="1">
                <a:solidFill>
                  <a:srgbClr val="95C127"/>
                </a:solidFill>
                <a:latin typeface="Arial" panose="020B0604020202020204" pitchFamily="34" charset="0"/>
              </a:rPr>
              <a:t>styrke hjertesonearbeidet</a:t>
            </a:r>
            <a:r>
              <a:rPr lang="nb-NO" sz="3000" b="1">
                <a:solidFill>
                  <a:srgbClr val="000000"/>
                </a:solidFill>
                <a:latin typeface="Arial" panose="020B0604020202020204" pitchFamily="34" charset="0"/>
              </a:rPr>
              <a:t>?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15" name="Plassholder for innhold 2">
            <a:extLst>
              <a:ext uri="{FF2B5EF4-FFF2-40B4-BE49-F238E27FC236}">
                <a16:creationId xmlns:a16="http://schemas.microsoft.com/office/drawing/2014/main" id="{4F3190C8-2AD3-AE12-33F6-C8CEDCAB3ACF}"/>
              </a:ext>
            </a:extLst>
          </p:cNvPr>
          <p:cNvSpPr txBox="1">
            <a:spLocks/>
          </p:cNvSpPr>
          <p:nvPr/>
        </p:nvSpPr>
        <p:spPr>
          <a:xfrm>
            <a:off x="2473948" y="3121803"/>
            <a:ext cx="6943920" cy="143637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180000" tIns="180000" rIns="180000" bIns="0" rtlCol="0" anchor="t">
            <a:noAutofit/>
          </a:bodyPr>
          <a:lstStyle>
            <a:defPPr>
              <a:defRPr lang="nb-NO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100000"/>
              <a:buFontTx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None/>
              <a:tabLst/>
              <a:defRPr sz="1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None/>
              <a:tabLst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400">
                <a:solidFill>
                  <a:srgbClr val="FF0000"/>
                </a:solidFill>
                <a:latin typeface="Arial" panose="020B0604020202020204" pitchFamily="34" charset="0"/>
              </a:rPr>
              <a:t>Her er forslag til spørsmål dere kan diskutere. Velg ut de spørsmålene dere ønsker, og fjern resten. I vedlegg 1C er de samme spørsmålene på eget ark. </a:t>
            </a:r>
            <a:br>
              <a:rPr lang="nb-NO" sz="1400">
                <a:latin typeface="Arial" panose="020B0604020202020204" pitchFamily="34" charset="0"/>
              </a:rPr>
            </a:br>
            <a:r>
              <a:rPr lang="nb-NO" sz="1400">
                <a:solidFill>
                  <a:srgbClr val="FF0000"/>
                </a:solidFill>
                <a:latin typeface="Arial" panose="020B0604020202020204" pitchFamily="34" charset="0"/>
              </a:rPr>
              <a:t>Skriv ut, klipp opp og del ut ønskede spørsmål til hver gruppe på forhånd. </a:t>
            </a:r>
            <a:br>
              <a:rPr lang="nb-NO" sz="1400">
                <a:latin typeface="Arial" panose="020B0604020202020204" pitchFamily="34" charset="0"/>
              </a:rPr>
            </a:br>
            <a:r>
              <a:rPr lang="nb-NO" sz="1400">
                <a:solidFill>
                  <a:srgbClr val="FF0000"/>
                </a:solidFill>
                <a:latin typeface="Arial" panose="020B0604020202020204" pitchFamily="34" charset="0"/>
              </a:rPr>
              <a:t>Husk også å dele ut blanke svarark. Denne siden brukes til å diskutere spørsmålene ved felles gjennomgang til slutt.</a:t>
            </a:r>
            <a:endParaRPr lang="nb-NO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86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1DD20C-2F29-9D75-696A-317396D9E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>
            <a:extLst>
              <a:ext uri="{FF2B5EF4-FFF2-40B4-BE49-F238E27FC236}">
                <a16:creationId xmlns:a16="http://schemas.microsoft.com/office/drawing/2014/main" id="{1C7596AD-A44C-4C68-922D-77EEF498F3FB}"/>
              </a:ext>
            </a:extLst>
          </p:cNvPr>
          <p:cNvSpPr txBox="1"/>
          <p:nvPr/>
        </p:nvSpPr>
        <p:spPr>
          <a:xfrm>
            <a:off x="1121838" y="2505669"/>
            <a:ext cx="5818382" cy="184665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Trygge </a:t>
            </a:r>
            <a:r>
              <a:rPr lang="en-US" sz="3800" b="1" err="1">
                <a:latin typeface="Arial" panose="020B0604020202020204" pitchFamily="34" charset="0"/>
                <a:cs typeface="Arial" panose="020B0604020202020204" pitchFamily="34" charset="0"/>
              </a:rPr>
              <a:t>skoleveier</a:t>
            </a:r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b="1" err="1"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err="1">
                <a:latin typeface="Arial" panose="020B0604020202020204" pitchFamily="34" charset="0"/>
                <a:cs typeface="Arial" panose="020B0604020202020204" pitchFamily="34" charset="0"/>
              </a:rPr>
              <a:t>aktive</a:t>
            </a:r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err="1">
                <a:latin typeface="Arial" panose="020B0604020202020204" pitchFamily="34" charset="0"/>
                <a:cs typeface="Arial" panose="020B0604020202020204" pitchFamily="34" charset="0"/>
              </a:rPr>
              <a:t>elever</a:t>
            </a:r>
            <a:b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med </a:t>
            </a:r>
            <a:r>
              <a:rPr lang="en-US" sz="3800" b="1" err="1">
                <a:solidFill>
                  <a:srgbClr val="84AD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Hjertesone</a:t>
            </a:r>
            <a:r>
              <a:rPr lang="en-US" sz="3800" b="1">
                <a:solidFill>
                  <a:srgbClr val="84AD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800">
              <a:solidFill>
                <a:srgbClr val="84AD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Et bilde som inneholder tekst, Grafikk, logo, Font&#10;&#10;Innhold generert av kunstig intelligens kan være feil.">
            <a:extLst>
              <a:ext uri="{FF2B5EF4-FFF2-40B4-BE49-F238E27FC236}">
                <a16:creationId xmlns:a16="http://schemas.microsoft.com/office/drawing/2014/main" id="{5B19CB5D-415C-C021-E6BC-008D6E315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694" y="1341060"/>
            <a:ext cx="5027468" cy="417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649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38238-A1EC-5703-533B-D79B8AD40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38704CD-CE7B-77CA-F586-993A0A82075A}"/>
              </a:ext>
            </a:extLst>
          </p:cNvPr>
          <p:cNvSpPr/>
          <p:nvPr/>
        </p:nvSpPr>
        <p:spPr>
          <a:xfrm>
            <a:off x="793512" y="1332029"/>
            <a:ext cx="5552423" cy="4572425"/>
          </a:xfrm>
          <a:prstGeom prst="rect">
            <a:avLst/>
          </a:prstGeom>
          <a:solidFill>
            <a:srgbClr val="D0E09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52000" rIns="288000" bIns="45720" rtlCol="0" anchor="t" anchorCtr="0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000" indent="-324000">
              <a:spcBef>
                <a:spcPts val="1800"/>
              </a:spcBef>
              <a:spcAft>
                <a:spcPts val="200"/>
              </a:spcAft>
              <a:buSzPct val="12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b-NO" b="1">
                <a:solidFill>
                  <a:schemeClr val="tx1"/>
                </a:solidFill>
                <a:latin typeface="Arial" panose="020B0604020202020204" pitchFamily="34" charset="0"/>
                <a:ea typeface="DIN 2014" panose="020B0504020202020204" pitchFamily="34" charset="0"/>
                <a:cs typeface="Arial" panose="020B0604020202020204" pitchFamily="34" charset="0"/>
              </a:rPr>
              <a:t>Hjertesone</a:t>
            </a:r>
            <a:r>
              <a:rPr lang="nb-NO">
                <a:solidFill>
                  <a:schemeClr val="tx1"/>
                </a:solidFill>
                <a:latin typeface="Arial" panose="020B0604020202020204" pitchFamily="34" charset="0"/>
                <a:ea typeface="DIN 2014" panose="020B0504020202020204" pitchFamily="34" charset="0"/>
                <a:cs typeface="Arial" panose="020B0604020202020204" pitchFamily="34" charset="0"/>
              </a:rPr>
              <a:t> er et samarbeid mellom skolen og FAU hvor vi jobber for å gjøre det tryggere og mer attraktivt for elevene å gå og sykle til skolen.</a:t>
            </a:r>
          </a:p>
          <a:p>
            <a:pPr marL="324000" indent="-324000">
              <a:spcBef>
                <a:spcPts val="1800"/>
              </a:spcBef>
              <a:spcAft>
                <a:spcPts val="200"/>
              </a:spcAft>
              <a:buSzPct val="12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b-NO">
                <a:solidFill>
                  <a:schemeClr val="tx1"/>
                </a:solidFill>
                <a:latin typeface="Arial" panose="020B0604020202020204" pitchFamily="34" charset="0"/>
                <a:ea typeface="DIN 2014" panose="020B0504020202020204" pitchFamily="34" charset="0"/>
                <a:cs typeface="Arial" panose="020B0604020202020204" pitchFamily="34" charset="0"/>
              </a:rPr>
              <a:t>Vi har definert en </a:t>
            </a:r>
            <a:r>
              <a:rPr lang="nb-NO" b="1">
                <a:solidFill>
                  <a:schemeClr val="tx1"/>
                </a:solidFill>
                <a:latin typeface="Arial" panose="020B0604020202020204" pitchFamily="34" charset="0"/>
                <a:ea typeface="DIN 2014" panose="020B0504020202020204" pitchFamily="34" charset="0"/>
                <a:cs typeface="Arial" panose="020B0604020202020204" pitchFamily="34" charset="0"/>
              </a:rPr>
              <a:t>avgrenset hjertesone </a:t>
            </a:r>
            <a:r>
              <a:rPr lang="nb-NO">
                <a:solidFill>
                  <a:srgbClr val="000000"/>
                </a:solidFill>
                <a:latin typeface="Arial" panose="020B0604020202020204" pitchFamily="34" charset="0"/>
                <a:ea typeface="DIN 2014" panose="020B0504020202020204" pitchFamily="34" charset="0"/>
                <a:cs typeface="Arial" panose="020B0604020202020204" pitchFamily="34" charset="0"/>
              </a:rPr>
              <a:t>rundt skolen hvor vi jobber med tiltak for å øke trafikksikkerheten og redusere biltrafikken. </a:t>
            </a:r>
          </a:p>
          <a:p>
            <a:pPr marL="324000" indent="-324000">
              <a:spcBef>
                <a:spcPts val="1800"/>
              </a:spcBef>
              <a:spcAft>
                <a:spcPts val="200"/>
              </a:spcAft>
              <a:buSzPct val="12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b-NO">
                <a:solidFill>
                  <a:srgbClr val="FF0000"/>
                </a:solidFill>
                <a:latin typeface="Arial" panose="020B0604020202020204" pitchFamily="34" charset="0"/>
                <a:ea typeface="DIN 2014" panose="020B0504020202020204" pitchFamily="34" charset="0"/>
                <a:cs typeface="Arial" panose="020B0604020202020204" pitchFamily="34" charset="0"/>
              </a:rPr>
              <a:t>Skolenavn</a:t>
            </a:r>
            <a:r>
              <a:rPr lang="nb-NO">
                <a:solidFill>
                  <a:srgbClr val="000000"/>
                </a:solidFill>
                <a:latin typeface="Arial" panose="020B0604020202020204" pitchFamily="34" charset="0"/>
                <a:ea typeface="DIN 2014" panose="020B0504020202020204" pitchFamily="34" charset="0"/>
                <a:cs typeface="Arial" panose="020B0604020202020204" pitchFamily="34" charset="0"/>
              </a:rPr>
              <a:t> skole har vært en hjertesoneskole siden </a:t>
            </a:r>
            <a:r>
              <a:rPr lang="nb-NO">
                <a:solidFill>
                  <a:srgbClr val="FF0000"/>
                </a:solidFill>
                <a:latin typeface="Arial" panose="020B0604020202020204" pitchFamily="34" charset="0"/>
                <a:ea typeface="DIN 2014" panose="020B0504020202020204" pitchFamily="34" charset="0"/>
                <a:cs typeface="Arial" panose="020B0604020202020204" pitchFamily="34" charset="0"/>
              </a:rPr>
              <a:t>årstall</a:t>
            </a:r>
            <a:r>
              <a:rPr lang="nb-NO">
                <a:solidFill>
                  <a:srgbClr val="000000"/>
                </a:solidFill>
                <a:latin typeface="Arial" panose="020B0604020202020204" pitchFamily="34" charset="0"/>
                <a:ea typeface="DIN 2014" panose="020B05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nb-NO">
              <a:latin typeface="Arial" panose="020B0604020202020204" pitchFamily="34" charset="0"/>
            </a:endParaRPr>
          </a:p>
        </p:txBody>
      </p: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9DD3D05D-4DFD-F971-1CF5-D41452985C15}"/>
              </a:ext>
            </a:extLst>
          </p:cNvPr>
          <p:cNvCxnSpPr/>
          <p:nvPr/>
        </p:nvCxnSpPr>
        <p:spPr>
          <a:xfrm>
            <a:off x="793512" y="973277"/>
            <a:ext cx="106394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>
            <a:extLst>
              <a:ext uri="{FF2B5EF4-FFF2-40B4-BE49-F238E27FC236}">
                <a16:creationId xmlns:a16="http://schemas.microsoft.com/office/drawing/2014/main" id="{F45F9BBC-F720-0661-AA71-6A740D0B3FD5}"/>
              </a:ext>
            </a:extLst>
          </p:cNvPr>
          <p:cNvSpPr>
            <a:spLocks noGrp="1"/>
          </p:cNvSpPr>
          <p:nvPr/>
        </p:nvSpPr>
        <p:spPr>
          <a:xfrm>
            <a:off x="793512" y="250616"/>
            <a:ext cx="10801349" cy="80495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>
                <a:solidFill>
                  <a:srgbClr val="95C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b="1">
                <a:latin typeface="Arial" panose="020B0604020202020204" pitchFamily="34" charset="0"/>
                <a:cs typeface="Arial" panose="020B0604020202020204" pitchFamily="34" charset="0"/>
              </a:rPr>
              <a:t> er Hjertesone?</a:t>
            </a:r>
          </a:p>
        </p:txBody>
      </p:sp>
      <p:pic>
        <p:nvPicPr>
          <p:cNvPr id="2052" name="Picture 4" descr="Et bilde som inneholder kart&#10;&#10;KI-generert innhold kan være feil.">
            <a:extLst>
              <a:ext uri="{FF2B5EF4-FFF2-40B4-BE49-F238E27FC236}">
                <a16:creationId xmlns:a16="http://schemas.microsoft.com/office/drawing/2014/main" id="{328FA279-DA60-A71D-CA2C-001AA0922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544" y="1333499"/>
            <a:ext cx="4271943" cy="455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B1C5D466-8B99-3439-24E2-BC33CF7C76E7}"/>
              </a:ext>
            </a:extLst>
          </p:cNvPr>
          <p:cNvSpPr/>
          <p:nvPr/>
        </p:nvSpPr>
        <p:spPr>
          <a:xfrm>
            <a:off x="7871865" y="3095217"/>
            <a:ext cx="2781299" cy="79329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Dette er hjertesonen til Den Franske skole. Husk å sette inn bilde av deres hjertesone.</a:t>
            </a:r>
            <a:endParaRPr lang="nb-NO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324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04A53-7215-48F3-7046-CD5F0A588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28236EF4-80CB-F31E-2BCB-FF3706B70972}"/>
              </a:ext>
            </a:extLst>
          </p:cNvPr>
          <p:cNvSpPr/>
          <p:nvPr/>
        </p:nvSpPr>
        <p:spPr>
          <a:xfrm>
            <a:off x="5880517" y="1332028"/>
            <a:ext cx="5552423" cy="4572425"/>
          </a:xfrm>
          <a:prstGeom prst="rect">
            <a:avLst/>
          </a:prstGeom>
          <a:solidFill>
            <a:srgbClr val="D0E09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52000" rIns="252000" bIns="45720" rtlCol="0" anchor="t" anchorCtr="0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00"/>
              </a:spcAft>
            </a:pPr>
            <a:r>
              <a:rPr lang="nb-NO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 Hjertesone ønsker vi å bidra til:</a:t>
            </a:r>
          </a:p>
          <a:p>
            <a:pPr marL="324000" indent="-324000">
              <a:spcBef>
                <a:spcPts val="1800"/>
              </a:spcBef>
              <a:buSzPct val="12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b-NO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 hverdagsaktivitet</a:t>
            </a:r>
          </a:p>
          <a:p>
            <a:pPr marL="324000" indent="-324000">
              <a:spcBef>
                <a:spcPts val="1800"/>
              </a:spcBef>
              <a:buSzPct val="12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b-NO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helse​​</a:t>
            </a:r>
          </a:p>
          <a:p>
            <a:pPr marL="324000" indent="-324000">
              <a:spcBef>
                <a:spcPts val="1800"/>
              </a:spcBef>
              <a:buSzPct val="12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b-NO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Bærekraftige reiser ​​</a:t>
            </a:r>
          </a:p>
          <a:p>
            <a:pPr marL="324000" indent="-324000">
              <a:spcBef>
                <a:spcPts val="1800"/>
              </a:spcBef>
              <a:buSzPct val="12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b-NO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barn lærer trafikkregler og blir vant til å ferdes i trafikken​​</a:t>
            </a:r>
          </a:p>
          <a:p>
            <a:pPr marL="324000" indent="-324000">
              <a:spcBef>
                <a:spcPts val="1800"/>
              </a:spcBef>
              <a:buSzPct val="12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b-NO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trygt, levende og godt lokalmiljø</a:t>
            </a:r>
          </a:p>
          <a:p>
            <a:pPr algn="ctr"/>
            <a:endParaRPr lang="nb-NO">
              <a:latin typeface="Arial" panose="020B0604020202020204" pitchFamily="34" charset="0"/>
            </a:endParaRPr>
          </a:p>
        </p:txBody>
      </p: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002C89B7-8ED2-43B5-76BF-C2D246CE3879}"/>
              </a:ext>
            </a:extLst>
          </p:cNvPr>
          <p:cNvCxnSpPr/>
          <p:nvPr/>
        </p:nvCxnSpPr>
        <p:spPr>
          <a:xfrm>
            <a:off x="793512" y="973277"/>
            <a:ext cx="106394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>
            <a:extLst>
              <a:ext uri="{FF2B5EF4-FFF2-40B4-BE49-F238E27FC236}">
                <a16:creationId xmlns:a16="http://schemas.microsoft.com/office/drawing/2014/main" id="{4170CA9D-61CB-0E4C-B9E2-E7F0F569EC14}"/>
              </a:ext>
            </a:extLst>
          </p:cNvPr>
          <p:cNvSpPr>
            <a:spLocks noGrp="1"/>
          </p:cNvSpPr>
          <p:nvPr/>
        </p:nvSpPr>
        <p:spPr>
          <a:xfrm>
            <a:off x="793512" y="250616"/>
            <a:ext cx="10801349" cy="80495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000" b="1" i="0" u="none" strike="noStrike">
                <a:solidFill>
                  <a:srgbClr val="95C12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z="30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Hjertesone</a:t>
            </a:r>
            <a:r>
              <a:rPr lang="nb-NO" sz="3000" b="1" i="0" u="none" strike="noStrike" cap="all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b-NO" sz="3000" b="1" cap="al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Et bilde som inneholder utendørs, hjul, Sykkelhjul, Landkjøretøy&#10;&#10;KI-generert innhold kan være feil.">
            <a:extLst>
              <a:ext uri="{FF2B5EF4-FFF2-40B4-BE49-F238E27FC236}">
                <a16:creationId xmlns:a16="http://schemas.microsoft.com/office/drawing/2014/main" id="{1CD94047-40EF-2D2E-F83E-47876EE6C7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8" t="-278" r="-272" b="833"/>
          <a:stretch>
            <a:fillRect/>
          </a:stretch>
        </p:blipFill>
        <p:spPr bwMode="auto">
          <a:xfrm>
            <a:off x="762736" y="1532261"/>
            <a:ext cx="4336073" cy="412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884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2CBEC-EE1F-111C-2213-54BE86503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5B18C27-F661-D533-C40F-7109BF9BA09F}"/>
              </a:ext>
            </a:extLst>
          </p:cNvPr>
          <p:cNvSpPr/>
          <p:nvPr/>
        </p:nvSpPr>
        <p:spPr>
          <a:xfrm>
            <a:off x="814010" y="1312298"/>
            <a:ext cx="5552423" cy="4572425"/>
          </a:xfrm>
          <a:prstGeom prst="rect">
            <a:avLst/>
          </a:prstGeom>
          <a:solidFill>
            <a:srgbClr val="D0E09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324000" rIns="288000" bIns="45720" rtlCol="0" anchor="t" anchorCtr="0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ts val="1950"/>
              </a:lnSpc>
              <a:spcBef>
                <a:spcPts val="1800"/>
              </a:spcBef>
              <a:buSzPct val="130000"/>
            </a:pPr>
            <a:r>
              <a:rPr lang="nb-NO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r>
              <a:rPr lang="nb-NO" sz="2000" b="1">
                <a:solidFill>
                  <a:srgbClr val="95C127"/>
                </a:solidFill>
                <a:latin typeface="Arial" panose="020B0604020202020204" pitchFamily="34" charset="0"/>
              </a:rPr>
              <a:t>Fysiske tiltak</a:t>
            </a:r>
            <a:r>
              <a:rPr lang="nb-NO" sz="2000" b="1">
                <a:latin typeface="Arial" panose="020B0604020202020204" pitchFamily="34" charset="0"/>
              </a:rPr>
              <a:t>:</a:t>
            </a:r>
          </a:p>
          <a:p>
            <a:pPr marL="324000" indent="-324000" fontAlgn="base">
              <a:lnSpc>
                <a:spcPts val="1950"/>
              </a:lnSpc>
              <a:spcBef>
                <a:spcPts val="1800"/>
              </a:spcBef>
              <a:buSzPct val="12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b-NO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endParaRPr lang="nb-NO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000" indent="-324000">
              <a:lnSpc>
                <a:spcPts val="1950"/>
              </a:lnSpc>
              <a:spcBef>
                <a:spcPts val="1800"/>
              </a:spcBef>
              <a:buSzPct val="12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24000" indent="-324000">
              <a:lnSpc>
                <a:spcPts val="1950"/>
              </a:lnSpc>
              <a:spcBef>
                <a:spcPts val="1800"/>
              </a:spcBef>
              <a:buSzPct val="12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08834113-A011-1BA5-77D1-C9E9F7D9BE38}"/>
              </a:ext>
            </a:extLst>
          </p:cNvPr>
          <p:cNvCxnSpPr/>
          <p:nvPr/>
        </p:nvCxnSpPr>
        <p:spPr>
          <a:xfrm>
            <a:off x="793512" y="973277"/>
            <a:ext cx="106394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>
            <a:extLst>
              <a:ext uri="{FF2B5EF4-FFF2-40B4-BE49-F238E27FC236}">
                <a16:creationId xmlns:a16="http://schemas.microsoft.com/office/drawing/2014/main" id="{549AF5D4-2AC7-F74E-5B85-2F2727495A7A}"/>
              </a:ext>
            </a:extLst>
          </p:cNvPr>
          <p:cNvSpPr>
            <a:spLocks noGrp="1"/>
          </p:cNvSpPr>
          <p:nvPr/>
        </p:nvSpPr>
        <p:spPr>
          <a:xfrm>
            <a:off x="793512" y="250616"/>
            <a:ext cx="10801349" cy="80495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000" b="1" i="0" u="none" strike="noStrike">
                <a:solidFill>
                  <a:srgbClr val="95C127"/>
                </a:solidFill>
                <a:effectLst/>
                <a:latin typeface="Arial"/>
                <a:cs typeface="Arial"/>
              </a:rPr>
              <a:t>Hvordan</a:t>
            </a:r>
            <a:r>
              <a:rPr lang="nb-NO" sz="3000" b="1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jobber vi med </a:t>
            </a:r>
            <a:r>
              <a:rPr lang="nb-NO" sz="3000" b="1">
                <a:solidFill>
                  <a:srgbClr val="000000"/>
                </a:solidFill>
                <a:latin typeface="Arial"/>
                <a:cs typeface="Arial"/>
              </a:rPr>
              <a:t>Hjertesone</a:t>
            </a:r>
            <a:r>
              <a:rPr lang="nb-NO" sz="3000" b="1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?</a:t>
            </a:r>
            <a:endParaRPr lang="nb-NO" sz="3000" b="1">
              <a:latin typeface="Arial"/>
              <a:cs typeface="Arial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23E94816-226B-7A0F-47ED-F0D0FA0774C8}"/>
              </a:ext>
            </a:extLst>
          </p:cNvPr>
          <p:cNvSpPr txBox="1">
            <a:spLocks/>
          </p:cNvSpPr>
          <p:nvPr/>
        </p:nvSpPr>
        <p:spPr>
          <a:xfrm>
            <a:off x="1489911" y="2187889"/>
            <a:ext cx="4536387" cy="32928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nb-NO"/>
            </a:defPPr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SzPct val="100000"/>
              <a:buFontTx/>
              <a:buBlip>
                <a:blip r:embed="rId4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0" indent="-215900" fontAlgn="base">
              <a:lnSpc>
                <a:spcPts val="1950"/>
              </a:lnSpc>
              <a:buNone/>
            </a:pPr>
            <a:endParaRPr lang="en-US" sz="17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Et bilde som inneholder utendørs, vinter, snø, tre&#10;&#10;KI-generert innhold kan være feil.">
            <a:extLst>
              <a:ext uri="{FF2B5EF4-FFF2-40B4-BE49-F238E27FC236}">
                <a16:creationId xmlns:a16="http://schemas.microsoft.com/office/drawing/2014/main" id="{B6583F2B-F299-F6A1-EFCE-5F411FA31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997" y="1344284"/>
            <a:ext cx="4271943" cy="456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F5C668C3-09E8-A3E3-4C95-FE3B5CF815C0}"/>
              </a:ext>
            </a:extLst>
          </p:cNvPr>
          <p:cNvSpPr/>
          <p:nvPr/>
        </p:nvSpPr>
        <p:spPr>
          <a:xfrm>
            <a:off x="7906318" y="3275328"/>
            <a:ext cx="2781299" cy="80530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 kan dere sette inn bilde av et sted eller fysisk tiltak ved deres skole hvis dere ønsker.</a:t>
            </a:r>
            <a:endParaRPr lang="nb-NO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ktangel 5">
            <a:extLst>
              <a:ext uri="{FF2B5EF4-FFF2-40B4-BE49-F238E27FC236}">
                <a16:creationId xmlns:a16="http://schemas.microsoft.com/office/drawing/2014/main" id="{FB2E0D3F-6A9B-B499-5E35-EEB22B8D40C6}"/>
              </a:ext>
            </a:extLst>
          </p:cNvPr>
          <p:cNvSpPr/>
          <p:nvPr/>
        </p:nvSpPr>
        <p:spPr>
          <a:xfrm>
            <a:off x="2208318" y="3232464"/>
            <a:ext cx="3053346" cy="1308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400">
                <a:solidFill>
                  <a:srgbClr val="FF0000"/>
                </a:solidFill>
                <a:latin typeface="Arial"/>
                <a:cs typeface="Arial"/>
              </a:rPr>
              <a:t>Her kan dere skrive hvordan og til hvem man kan melde inn trafikale utfordringer i deres kommune.</a:t>
            </a:r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0686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F3193-D782-AD3E-78BF-23D3016DD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A66F9DAA-AA87-983D-9D0A-5E5137E1C209}"/>
              </a:ext>
            </a:extLst>
          </p:cNvPr>
          <p:cNvSpPr/>
          <p:nvPr/>
        </p:nvSpPr>
        <p:spPr>
          <a:xfrm>
            <a:off x="814010" y="1312298"/>
            <a:ext cx="5552423" cy="4572425"/>
          </a:xfrm>
          <a:prstGeom prst="rect">
            <a:avLst/>
          </a:prstGeom>
          <a:solidFill>
            <a:srgbClr val="D0E09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252000" rIns="288000" bIns="45720" rtlCol="0" anchor="t" anchorCtr="0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00"/>
              </a:spcAft>
            </a:pPr>
            <a:r>
              <a:rPr lang="nb-NO" sz="2000" b="1">
                <a:solidFill>
                  <a:srgbClr val="95C127"/>
                </a:solidFill>
                <a:latin typeface="Arial" panose="020B0604020202020204" pitchFamily="34" charset="0"/>
              </a:rPr>
              <a:t>Fysiske tiltak:</a:t>
            </a:r>
            <a:r>
              <a:rPr lang="nb-NO" sz="2000" b="1">
                <a:latin typeface="Arial" panose="020B0604020202020204" pitchFamily="34" charset="0"/>
              </a:rPr>
              <a:t>:</a:t>
            </a:r>
          </a:p>
          <a:p>
            <a:pPr>
              <a:spcBef>
                <a:spcPts val="1200"/>
              </a:spcBef>
            </a:pPr>
            <a:r>
              <a:rPr lang="nb-NO" sz="1600">
                <a:solidFill>
                  <a:srgbClr val="FF0000"/>
                </a:solidFill>
                <a:latin typeface="Arial"/>
                <a:cs typeface="Arial"/>
              </a:rPr>
              <a:t>Ved etablering av Hjertesone hos oss ble det gjennomført en spørreundersøkelse blant foresatte og en trafikktur med elever. Denne kartleggingen er bakgrunnen for følgende tiltak som skal bygges/er bygget:</a:t>
            </a:r>
          </a:p>
          <a:p>
            <a:pPr marL="324000" indent="-324000">
              <a:spcBef>
                <a:spcPts val="1200"/>
              </a:spcBef>
              <a:buSzPct val="12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b-NO" sz="16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endParaRPr lang="nb-NO" sz="1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000" indent="-324000">
              <a:spcBef>
                <a:spcPts val="1200"/>
              </a:spcBef>
              <a:buSzPct val="12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b-NO" sz="16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endParaRPr lang="nb-NO" sz="1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000" indent="-324000">
              <a:spcBef>
                <a:spcPts val="1200"/>
              </a:spcBef>
              <a:buSzPct val="12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b-NO" sz="16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endParaRPr lang="nb-NO" sz="1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000" indent="-324000">
              <a:spcBef>
                <a:spcPts val="1200"/>
              </a:spcBef>
              <a:buSzPct val="12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b-NO" sz="16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endParaRPr lang="nb-NO" sz="1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000" indent="-324000">
              <a:spcBef>
                <a:spcPts val="1200"/>
              </a:spcBef>
              <a:buSzPct val="12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b-NO" sz="16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endParaRPr lang="nb-NO" sz="1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b-NO">
              <a:latin typeface="Arial" panose="020B0604020202020204" pitchFamily="34" charset="0"/>
            </a:endParaRPr>
          </a:p>
        </p:txBody>
      </p: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D48B58EA-64CA-47A9-F1D7-345233CB7E83}"/>
              </a:ext>
            </a:extLst>
          </p:cNvPr>
          <p:cNvCxnSpPr/>
          <p:nvPr/>
        </p:nvCxnSpPr>
        <p:spPr>
          <a:xfrm>
            <a:off x="793512" y="973277"/>
            <a:ext cx="106394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>
            <a:extLst>
              <a:ext uri="{FF2B5EF4-FFF2-40B4-BE49-F238E27FC236}">
                <a16:creationId xmlns:a16="http://schemas.microsoft.com/office/drawing/2014/main" id="{37B30174-8754-2A26-E063-5A8B297A044A}"/>
              </a:ext>
            </a:extLst>
          </p:cNvPr>
          <p:cNvSpPr>
            <a:spLocks noGrp="1"/>
          </p:cNvSpPr>
          <p:nvPr/>
        </p:nvSpPr>
        <p:spPr>
          <a:xfrm>
            <a:off x="793512" y="250616"/>
            <a:ext cx="10801349" cy="80495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000" b="1" i="0" u="none" strike="noStrike">
                <a:solidFill>
                  <a:srgbClr val="95C12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Hvordan</a:t>
            </a:r>
            <a:r>
              <a:rPr lang="nb-NO" sz="30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jobber vi med Hjertesone?</a:t>
            </a:r>
            <a:endParaRPr lang="nb-NO" sz="3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Et bilde som inneholder utendørs, vinter, snø, tre&#10;&#10;KI-generert innhold kan være feil.">
            <a:extLst>
              <a:ext uri="{FF2B5EF4-FFF2-40B4-BE49-F238E27FC236}">
                <a16:creationId xmlns:a16="http://schemas.microsoft.com/office/drawing/2014/main" id="{E95DD185-AC60-24C9-1EF6-65EC7D5B6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997" y="1344284"/>
            <a:ext cx="4271943" cy="456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B9EEA652-31C5-4B67-3BD5-7D461C527157}"/>
              </a:ext>
            </a:extLst>
          </p:cNvPr>
          <p:cNvSpPr/>
          <p:nvPr/>
        </p:nvSpPr>
        <p:spPr>
          <a:xfrm>
            <a:off x="7906318" y="3275328"/>
            <a:ext cx="2781299" cy="7979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 kan dere sette inn bilde av et sted eller fysisk tiltak ved deres skole hvis dere ønsker.</a:t>
            </a:r>
            <a:endParaRPr lang="nb-NO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C54C7EA0-3012-CF11-8EB5-E52226EE297D}"/>
              </a:ext>
            </a:extLst>
          </p:cNvPr>
          <p:cNvSpPr txBox="1">
            <a:spLocks/>
          </p:cNvSpPr>
          <p:nvPr/>
        </p:nvSpPr>
        <p:spPr>
          <a:xfrm>
            <a:off x="1462203" y="2141236"/>
            <a:ext cx="4536387" cy="35006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nb-NO"/>
            </a:defPPr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SzPct val="100000"/>
              <a:buFontTx/>
              <a:buBlip>
                <a:blip r:embed="rId5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0" indent="-2159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nb-NO" sz="1800" b="0" i="0" u="none" strike="noStrike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215900" indent="-2159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nb-NO" sz="1800">
              <a:solidFill>
                <a:srgbClr val="FF0000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endParaRPr lang="nb-NO" sz="1800">
              <a:solidFill>
                <a:srgbClr val="000000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endParaRPr lang="nb-NO" sz="1800">
              <a:solidFill>
                <a:srgbClr val="000000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6F617D1F-67C4-8851-7D81-7DBEC609C5AB}"/>
              </a:ext>
            </a:extLst>
          </p:cNvPr>
          <p:cNvSpPr/>
          <p:nvPr/>
        </p:nvSpPr>
        <p:spPr>
          <a:xfrm>
            <a:off x="2208318" y="3232464"/>
            <a:ext cx="3053346" cy="1308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 kan dere skrive hvilke eventuelle fysiske tiltak dere planlegger eller har etablert, og hvordan dere har kommet frem til valg av tiltak.</a:t>
            </a:r>
            <a:endParaRPr lang="nb-NO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964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17D96-5C84-CDF9-1C13-38D10E51E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33585E63-DFF9-281B-5759-EDD7D3FC988B}"/>
              </a:ext>
            </a:extLst>
          </p:cNvPr>
          <p:cNvSpPr/>
          <p:nvPr/>
        </p:nvSpPr>
        <p:spPr>
          <a:xfrm>
            <a:off x="5880517" y="1332028"/>
            <a:ext cx="5552423" cy="4572425"/>
          </a:xfrm>
          <a:prstGeom prst="rect">
            <a:avLst/>
          </a:prstGeom>
          <a:solidFill>
            <a:srgbClr val="D0E09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252000" rIns="216000" bIns="45720" rtlCol="0" anchor="t" anchorCtr="0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nb-NO" sz="2000" b="1">
                <a:solidFill>
                  <a:srgbClr val="95C127"/>
                </a:solidFill>
                <a:latin typeface="Arial" panose="020B0604020202020204" pitchFamily="34" charset="0"/>
              </a:rPr>
              <a:t>Holdningsskapende tiltak:</a:t>
            </a:r>
            <a:r>
              <a:rPr lang="nb-NO" sz="2000" b="1">
                <a:latin typeface="Arial" panose="020B0604020202020204" pitchFamily="34" charset="0"/>
              </a:rPr>
              <a:t>:</a:t>
            </a:r>
          </a:p>
          <a:p>
            <a:pPr marL="324000" indent="-324000">
              <a:spcBef>
                <a:spcPts val="1200"/>
              </a:spcBef>
              <a:spcAft>
                <a:spcPts val="300"/>
              </a:spcAft>
              <a:buSzPct val="12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b-NO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nb-NO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24000" indent="-324000">
              <a:spcBef>
                <a:spcPts val="1200"/>
              </a:spcBef>
              <a:spcAft>
                <a:spcPts val="300"/>
              </a:spcAft>
              <a:buSzPct val="12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b-NO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nb-NO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​</a:t>
            </a:r>
          </a:p>
          <a:p>
            <a:pPr marL="324000" indent="-324000">
              <a:spcBef>
                <a:spcPts val="1200"/>
              </a:spcBef>
              <a:spcAft>
                <a:spcPts val="300"/>
              </a:spcAft>
              <a:buSzPct val="12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b-NO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nb-NO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24000" indent="-324000">
              <a:spcBef>
                <a:spcPts val="1200"/>
              </a:spcBef>
              <a:spcAft>
                <a:spcPts val="300"/>
              </a:spcAft>
              <a:buSzPct val="12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b-NO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nb-NO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24000" indent="-324000">
              <a:spcBef>
                <a:spcPts val="1200"/>
              </a:spcBef>
              <a:spcAft>
                <a:spcPts val="300"/>
              </a:spcAft>
              <a:buSzPct val="12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nb-NO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nb-NO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nb-NO">
              <a:latin typeface="Arial" panose="020B0604020202020204" pitchFamily="34" charset="0"/>
            </a:endParaRPr>
          </a:p>
        </p:txBody>
      </p: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02C58D4F-806C-3D31-3059-D786BC93AFF4}"/>
              </a:ext>
            </a:extLst>
          </p:cNvPr>
          <p:cNvCxnSpPr/>
          <p:nvPr/>
        </p:nvCxnSpPr>
        <p:spPr>
          <a:xfrm>
            <a:off x="793512" y="973277"/>
            <a:ext cx="106394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>
            <a:extLst>
              <a:ext uri="{FF2B5EF4-FFF2-40B4-BE49-F238E27FC236}">
                <a16:creationId xmlns:a16="http://schemas.microsoft.com/office/drawing/2014/main" id="{A9AB5E28-2003-DF8D-3F2D-EDA916159CC3}"/>
              </a:ext>
            </a:extLst>
          </p:cNvPr>
          <p:cNvSpPr>
            <a:spLocks noGrp="1"/>
          </p:cNvSpPr>
          <p:nvPr/>
        </p:nvSpPr>
        <p:spPr>
          <a:xfrm>
            <a:off x="793512" y="250616"/>
            <a:ext cx="10801349" cy="80495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000" b="1">
                <a:solidFill>
                  <a:srgbClr val="95C127"/>
                </a:solidFill>
                <a:latin typeface="Arial" panose="020B0604020202020204" pitchFamily="34" charset="0"/>
              </a:rPr>
              <a:t>Hvordan</a:t>
            </a:r>
            <a:r>
              <a:rPr lang="nb-NO" sz="3000" b="1">
                <a:solidFill>
                  <a:srgbClr val="000000"/>
                </a:solidFill>
                <a:latin typeface="Arial" panose="020B0604020202020204" pitchFamily="34" charset="0"/>
              </a:rPr>
              <a:t> jobber vi med Hjertesone?</a:t>
            </a:r>
            <a:endParaRPr lang="nb-NO" sz="3000" b="1">
              <a:latin typeface="Arial" panose="020B0604020202020204" pitchFamily="34" charset="0"/>
            </a:endParaRPr>
          </a:p>
        </p:txBody>
      </p:sp>
      <p:pic>
        <p:nvPicPr>
          <p:cNvPr id="6146" name="Picture 2" descr="Et bilde som inneholder klær, person, sko, smil&#10;&#10;KI-generert innhold kan være feil.">
            <a:extLst>
              <a:ext uri="{FF2B5EF4-FFF2-40B4-BE49-F238E27FC236}">
                <a16:creationId xmlns:a16="http://schemas.microsoft.com/office/drawing/2014/main" id="{3EAF7285-DAFA-F967-8DFE-CDA319723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12" y="1541790"/>
            <a:ext cx="4295775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ktangel 5">
            <a:extLst>
              <a:ext uri="{FF2B5EF4-FFF2-40B4-BE49-F238E27FC236}">
                <a16:creationId xmlns:a16="http://schemas.microsoft.com/office/drawing/2014/main" id="{58175367-57A9-9C20-0865-D1E2CB29060A}"/>
              </a:ext>
            </a:extLst>
          </p:cNvPr>
          <p:cNvSpPr/>
          <p:nvPr/>
        </p:nvSpPr>
        <p:spPr>
          <a:xfrm>
            <a:off x="7388023" y="2960644"/>
            <a:ext cx="3053346" cy="1308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400">
                <a:solidFill>
                  <a:srgbClr val="FF0000"/>
                </a:solidFill>
                <a:latin typeface="Arial"/>
                <a:cs typeface="Arial"/>
              </a:rPr>
              <a:t>Her kan dere skrive hvilke holdningsskapende tiltak dere planlegger eller har etablert.</a:t>
            </a:r>
            <a:endParaRPr lang="nb-NO" sz="140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2744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4B5E4-BB32-DED6-66BA-36EB71851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7D59C9F4-28CF-4904-DA93-8E5DA5440A94}"/>
              </a:ext>
            </a:extLst>
          </p:cNvPr>
          <p:cNvCxnSpPr/>
          <p:nvPr/>
        </p:nvCxnSpPr>
        <p:spPr>
          <a:xfrm>
            <a:off x="793512" y="973277"/>
            <a:ext cx="106394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>
            <a:extLst>
              <a:ext uri="{FF2B5EF4-FFF2-40B4-BE49-F238E27FC236}">
                <a16:creationId xmlns:a16="http://schemas.microsoft.com/office/drawing/2014/main" id="{11BEB281-D259-81C1-99C9-6DB135AFA0CF}"/>
              </a:ext>
            </a:extLst>
          </p:cNvPr>
          <p:cNvSpPr>
            <a:spLocks noGrp="1"/>
          </p:cNvSpPr>
          <p:nvPr/>
        </p:nvSpPr>
        <p:spPr>
          <a:xfrm>
            <a:off x="793512" y="250616"/>
            <a:ext cx="10801349" cy="80495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000" b="1" i="0" u="none" strike="noStrike">
                <a:solidFill>
                  <a:srgbClr val="95C127"/>
                </a:solidFill>
                <a:effectLst/>
                <a:latin typeface="Arial" panose="020B0604020202020204" pitchFamily="34" charset="0"/>
              </a:rPr>
              <a:t>Aktivitetsplan </a:t>
            </a:r>
            <a:r>
              <a:rPr lang="nb-NO" sz="30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 holdningsskapende tiltak</a:t>
            </a:r>
            <a:endParaRPr lang="nb-NO" sz="3000" b="1">
              <a:latin typeface="Arial" panose="020B0604020202020204" pitchFamily="34" charset="0"/>
            </a:endParaRPr>
          </a:p>
        </p:txBody>
      </p:sp>
      <p:graphicFrame>
        <p:nvGraphicFramePr>
          <p:cNvPr id="11" name="Tabell 10">
            <a:extLst>
              <a:ext uri="{FF2B5EF4-FFF2-40B4-BE49-F238E27FC236}">
                <a16:creationId xmlns:a16="http://schemas.microsoft.com/office/drawing/2014/main" id="{A68E5113-2FEC-84B0-EF9D-4BBE4DEDB4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539271"/>
              </p:ext>
            </p:extLst>
          </p:nvPr>
        </p:nvGraphicFramePr>
        <p:xfrm>
          <a:off x="786607" y="1549221"/>
          <a:ext cx="10648491" cy="4335498"/>
        </p:xfrm>
        <a:graphic>
          <a:graphicData uri="http://schemas.openxmlformats.org/drawingml/2006/table">
            <a:tbl>
              <a:tblPr/>
              <a:tblGrid>
                <a:gridCol w="336839">
                  <a:extLst>
                    <a:ext uri="{9D8B030D-6E8A-4147-A177-3AD203B41FA5}">
                      <a16:colId xmlns:a16="http://schemas.microsoft.com/office/drawing/2014/main" val="2523830297"/>
                    </a:ext>
                  </a:extLst>
                </a:gridCol>
                <a:gridCol w="1361143">
                  <a:extLst>
                    <a:ext uri="{9D8B030D-6E8A-4147-A177-3AD203B41FA5}">
                      <a16:colId xmlns:a16="http://schemas.microsoft.com/office/drawing/2014/main" val="4153313706"/>
                    </a:ext>
                  </a:extLst>
                </a:gridCol>
                <a:gridCol w="3362196">
                  <a:extLst>
                    <a:ext uri="{9D8B030D-6E8A-4147-A177-3AD203B41FA5}">
                      <a16:colId xmlns:a16="http://schemas.microsoft.com/office/drawing/2014/main" val="763428755"/>
                    </a:ext>
                  </a:extLst>
                </a:gridCol>
                <a:gridCol w="3294675">
                  <a:extLst>
                    <a:ext uri="{9D8B030D-6E8A-4147-A177-3AD203B41FA5}">
                      <a16:colId xmlns:a16="http://schemas.microsoft.com/office/drawing/2014/main" val="3506666712"/>
                    </a:ext>
                  </a:extLst>
                </a:gridCol>
                <a:gridCol w="1185694">
                  <a:extLst>
                    <a:ext uri="{9D8B030D-6E8A-4147-A177-3AD203B41FA5}">
                      <a16:colId xmlns:a16="http://schemas.microsoft.com/office/drawing/2014/main" val="1224866267"/>
                    </a:ext>
                  </a:extLst>
                </a:gridCol>
                <a:gridCol w="1107944">
                  <a:extLst>
                    <a:ext uri="{9D8B030D-6E8A-4147-A177-3AD203B41FA5}">
                      <a16:colId xmlns:a16="http://schemas.microsoft.com/office/drawing/2014/main" val="3668091708"/>
                    </a:ext>
                  </a:extLst>
                </a:gridCol>
              </a:tblGrid>
              <a:tr h="867293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nb-NO" sz="11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#​</a:t>
                      </a:r>
                      <a:endParaRPr lang="nb-NO" sz="1800" b="1" i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08" marR="96008" marT="48005" marB="48005" anchor="ctr">
                    <a:lnL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8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4B4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nb-NO" sz="11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Periode for </a:t>
                      </a:r>
                    </a:p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nb-NO" sz="11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gjennomføring​</a:t>
                      </a:r>
                      <a:br>
                        <a:rPr lang="nb-NO" sz="11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nb-NO" sz="11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nb-NO" sz="1800" b="1" i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08" marR="96008" marT="48005" marB="48005" anchor="ctr">
                    <a:lnL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8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4B4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nb-NO" sz="11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Aktiviteter​</a:t>
                      </a:r>
                      <a:endParaRPr lang="nb-NO" sz="1800" b="1" i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08" marR="96008" marT="48005" marB="48005" anchor="ctr">
                    <a:lnL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8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4B4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nb-NO" sz="11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Hvorfor? Hva løser vi? Hvilken nytte har tiltaket?​</a:t>
                      </a:r>
                      <a:endParaRPr lang="nb-NO" sz="1800" b="1" i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08" marR="96008" marT="48005" marB="48005" anchor="ctr">
                    <a:lnL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8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4B4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nb-NO" sz="11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Ansvarlig​</a:t>
                      </a:r>
                      <a:endParaRPr lang="nb-NO" sz="1800" b="1" i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08" marR="96008" marT="48005" marB="48005" anchor="ctr">
                    <a:lnL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8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4B4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nb-NO" sz="11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Status​</a:t>
                      </a:r>
                      <a:endParaRPr lang="nb-NO" sz="1800" b="1" i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08" marR="96008" marT="48005" marB="48005" anchor="ctr">
                    <a:lnL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8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4B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646016"/>
                  </a:ext>
                </a:extLst>
              </a:tr>
              <a:tr h="681208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nb-NO" sz="11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1​</a:t>
                      </a:r>
                      <a:endParaRPr lang="nb-NO" sz="18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08" marR="96008" marT="48005" marB="48005" anchor="ctr">
                    <a:lnL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8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C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nb-NO" sz="1100" b="0" i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Høst (dato)</a:t>
                      </a:r>
                      <a:r>
                        <a:rPr lang="nb-NO" sz="11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nb-NO" sz="18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08" marR="96008" marT="48005" marB="48005" anchor="ctr">
                    <a:lnL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8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C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nb-NO" sz="1100" b="0" i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Fortelle om Hjertesone i foreldremøte</a:t>
                      </a:r>
                      <a:r>
                        <a:rPr lang="nb-NO" sz="11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nb-NO" sz="18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08" marR="96008" marT="48005" marB="48005" anchor="ctr">
                    <a:lnL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8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C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nb-NO" sz="1100" b="0" i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Bevisstgjøring og kunnskap om trafikk</a:t>
                      </a:r>
                      <a:r>
                        <a:rPr lang="nb-NO" sz="11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nb-NO" sz="18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08" marR="96008" marT="48005" marB="48005" anchor="ctr">
                    <a:lnL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8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C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nb-NO" sz="1100" b="0" i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Navn</a:t>
                      </a:r>
                      <a:r>
                        <a:rPr lang="nb-NO" sz="11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nb-NO" sz="18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08" marR="96008" marT="48005" marB="48005" anchor="ctr">
                    <a:lnL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8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C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nb-NO" sz="1100" b="0" i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Ikke utført</a:t>
                      </a:r>
                      <a:r>
                        <a:rPr lang="nb-NO" sz="11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nb-NO" sz="18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08" marR="96008" marT="48005" marB="48005" anchor="ctr">
                    <a:lnL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81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991746"/>
                  </a:ext>
                </a:extLst>
              </a:tr>
              <a:tr h="676084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nb-NO" sz="11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2​</a:t>
                      </a:r>
                      <a:endParaRPr lang="nb-NO" sz="18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08" marR="96008" marT="48005" marB="48005" anchor="ctr">
                    <a:lnL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nb-NO" sz="11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Høst (dato)</a:t>
                      </a:r>
                      <a:r>
                        <a:rPr lang="nb-NO" sz="11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nb-NO" sz="18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08" marR="96008" marT="48005" marB="48005" anchor="ctr">
                    <a:lnL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nb-NO" sz="1100" b="0" i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Motivere elevene til å gå/sykle til skolen ved å si noe positivt på slutten av dagen (lærer)</a:t>
                      </a:r>
                      <a:r>
                        <a:rPr lang="nb-NO" sz="11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nb-NO" sz="18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08" marR="96008" marT="48005" marB="48005" anchor="ctr">
                    <a:lnL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nb-NO" sz="1100" b="0" i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Aktivitet og bærekraft</a:t>
                      </a:r>
                      <a:r>
                        <a:rPr lang="nb-NO" sz="11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nb-NO" sz="18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08" marR="96008" marT="48005" marB="48005" anchor="ctr">
                    <a:lnL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nb-NO" sz="1100" b="0" i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Navn</a:t>
                      </a:r>
                      <a:r>
                        <a:rPr lang="nb-NO" sz="11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nb-NO" sz="18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08" marR="96008" marT="48005" marB="48005" anchor="ctr">
                    <a:lnL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nb-NO" sz="1100" b="0" i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Ikke utført</a:t>
                      </a:r>
                      <a:r>
                        <a:rPr lang="nb-NO" sz="11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nb-NO" sz="18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08" marR="96008" marT="48005" marB="48005" anchor="ctr">
                    <a:lnL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120740"/>
                  </a:ext>
                </a:extLst>
              </a:tr>
              <a:tr h="482246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nb-NO" sz="11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3​</a:t>
                      </a:r>
                      <a:endParaRPr lang="nb-NO" sz="18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08" marR="96008" marT="48005" marB="48005" anchor="ctr">
                    <a:lnL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C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nb-NO" sz="11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Vår (dato)</a:t>
                      </a:r>
                      <a:r>
                        <a:rPr lang="nb-NO" sz="11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nb-NO" sz="18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08" marR="96008" marT="48005" marB="48005" anchor="ctr">
                    <a:lnL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C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nb-NO" sz="1100" b="0" i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Konkurranse om å gå/sykle til skolen</a:t>
                      </a:r>
                      <a:r>
                        <a:rPr lang="nb-NO" sz="11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nb-NO" sz="18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08" marR="96008" marT="48005" marB="48005" anchor="ctr">
                    <a:lnL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C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nb-NO" sz="1100" b="0" i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Motivasjon og mindre kjøring</a:t>
                      </a:r>
                      <a:r>
                        <a:rPr lang="nb-NO" sz="11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nb-NO" sz="18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08" marR="96008" marT="48005" marB="48005" anchor="ctr">
                    <a:lnL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C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nb-NO" sz="1100" b="0" i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Navn</a:t>
                      </a:r>
                      <a:r>
                        <a:rPr lang="nb-NO" sz="11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nb-NO" sz="18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08" marR="96008" marT="48005" marB="48005" anchor="ctr">
                    <a:lnL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C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nb-NO" sz="1100" b="0" i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Ikke utført</a:t>
                      </a:r>
                      <a:r>
                        <a:rPr lang="nb-NO" sz="11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nb-NO" sz="18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08" marR="96008" marT="48005" marB="48005" anchor="ctr">
                    <a:lnL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892750"/>
                  </a:ext>
                </a:extLst>
              </a:tr>
              <a:tr h="548289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nb-NO" sz="11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4​</a:t>
                      </a:r>
                      <a:endParaRPr lang="nb-NO" sz="18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08" marR="96008" marT="48005" marB="48005" anchor="ctr">
                    <a:lnL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nb-NO" sz="11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Vår (dato)</a:t>
                      </a:r>
                      <a:r>
                        <a:rPr lang="nb-NO" sz="11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nb-NO" sz="18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08" marR="96008" marT="48005" marB="48005" anchor="ctr">
                    <a:lnL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nb-NO" sz="11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Markere årets refleksenesdag</a:t>
                      </a:r>
                      <a:r>
                        <a:rPr lang="nb-NO" sz="11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nb-NO" sz="18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08" marR="96008" marT="48005" marB="48005" anchor="ctr">
                    <a:lnL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nb-NO" sz="1100" b="0" i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Bevissthet og kunnskap om synlighet</a:t>
                      </a:r>
                      <a:r>
                        <a:rPr lang="nb-NO" sz="11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nb-NO" sz="18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08" marR="96008" marT="48005" marB="48005" anchor="ctr">
                    <a:lnL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nb-NO" sz="1100" b="0" i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Navn</a:t>
                      </a:r>
                      <a:r>
                        <a:rPr lang="nb-NO" sz="11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nb-NO" sz="18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08" marR="96008" marT="48005" marB="48005" anchor="ctr">
                    <a:lnL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nb-NO" sz="1100" b="0" i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Ikke </a:t>
                      </a:r>
                      <a:r>
                        <a:rPr lang="nb-NO" sz="11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br>
                        <a:rPr lang="nb-NO" sz="11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nb-NO" sz="1100" b="0" i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utført</a:t>
                      </a:r>
                      <a:r>
                        <a:rPr lang="nb-NO" sz="11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nb-NO" sz="18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08" marR="96008" marT="48005" marB="48005" anchor="ctr">
                    <a:lnL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461299"/>
                  </a:ext>
                </a:extLst>
              </a:tr>
              <a:tr h="482246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nb-NO" sz="11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5​</a:t>
                      </a:r>
                      <a:endParaRPr lang="nb-NO" sz="18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08" marR="96008" marT="48005" marB="48005" anchor="ctr">
                    <a:lnL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C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nb-NO" sz="11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Hele året</a:t>
                      </a:r>
                      <a:r>
                        <a:rPr lang="nb-NO" sz="11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nb-NO" sz="18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08" marR="96008" marT="48005" marB="48005" anchor="ctr">
                    <a:lnL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C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nb-NO" sz="1100" b="0" i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Trafikkvakter</a:t>
                      </a:r>
                      <a:r>
                        <a:rPr lang="nb-NO" sz="11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nb-NO" sz="18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08" marR="96008" marT="48005" marB="48005" anchor="ctr">
                    <a:lnL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C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nb-NO" sz="1100" b="0" i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Trafikksikkerhet</a:t>
                      </a:r>
                      <a:r>
                        <a:rPr lang="nb-NO" sz="11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nb-NO" sz="18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08" marR="96008" marT="48005" marB="48005" anchor="ctr">
                    <a:lnL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C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nb-NO" sz="1100" b="0" i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Navn</a:t>
                      </a:r>
                      <a:r>
                        <a:rPr lang="nb-NO" sz="11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nb-NO" sz="18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08" marR="96008" marT="48005" marB="48005" anchor="ctr">
                    <a:lnL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C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nb-NO" sz="1100" b="0" i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Ikke </a:t>
                      </a:r>
                      <a:r>
                        <a:rPr lang="nb-NO" sz="11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br>
                        <a:rPr lang="nb-NO" sz="11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nb-NO" sz="1100" b="0" i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utført</a:t>
                      </a:r>
                      <a:r>
                        <a:rPr lang="nb-NO" sz="11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nb-NO" sz="18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08" marR="96008" marT="48005" marB="48005" anchor="ctr">
                    <a:lnL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092436"/>
                  </a:ext>
                </a:extLst>
              </a:tr>
              <a:tr h="299066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nb-NO" sz="11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6​</a:t>
                      </a:r>
                      <a:endParaRPr lang="nb-NO" sz="18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08" marR="96008" marT="48005" marB="48005" anchor="ctr">
                    <a:lnL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50"/>
                        </a:lnSpc>
                        <a:buNone/>
                      </a:pPr>
                      <a:r>
                        <a:rPr lang="nb-NO" sz="11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6008" marR="96008" marT="48005" marB="48005" anchor="ctr">
                    <a:lnL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50"/>
                        </a:lnSpc>
                        <a:buNone/>
                      </a:pPr>
                      <a:r>
                        <a:rPr lang="nb-NO" sz="11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6008" marR="96008" marT="48005" marB="48005" anchor="ctr">
                    <a:lnL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50"/>
                        </a:lnSpc>
                        <a:buNone/>
                      </a:pPr>
                      <a:r>
                        <a:rPr lang="nb-NO" sz="11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6008" marR="96008" marT="48005" marB="48005" anchor="ctr">
                    <a:lnL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50"/>
                        </a:lnSpc>
                        <a:buNone/>
                      </a:pPr>
                      <a:r>
                        <a:rPr lang="nb-NO" sz="11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6008" marR="96008" marT="48005" marB="48005" anchor="ctr">
                    <a:lnL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50"/>
                        </a:lnSpc>
                        <a:buNone/>
                      </a:pPr>
                      <a:r>
                        <a:rPr lang="nb-NO" sz="11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6008" marR="96008" marT="48005" marB="48005" anchor="ctr">
                    <a:lnL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537301"/>
                  </a:ext>
                </a:extLst>
              </a:tr>
              <a:tr h="299066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nb-NO" sz="11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7​</a:t>
                      </a:r>
                      <a:endParaRPr lang="nb-NO" sz="18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08" marR="96008" marT="48005" marB="48005" anchor="ctr">
                    <a:lnL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C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50"/>
                        </a:lnSpc>
                        <a:buNone/>
                      </a:pPr>
                      <a:r>
                        <a:rPr lang="nb-NO" sz="11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6008" marR="96008" marT="48005" marB="48005" anchor="ctr">
                    <a:lnL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C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50"/>
                        </a:lnSpc>
                        <a:buNone/>
                      </a:pPr>
                      <a:r>
                        <a:rPr lang="nb-NO" sz="11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6008" marR="96008" marT="48005" marB="48005" anchor="ctr">
                    <a:lnL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C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50"/>
                        </a:lnSpc>
                        <a:buNone/>
                      </a:pPr>
                      <a:r>
                        <a:rPr lang="nb-NO" sz="11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6008" marR="96008" marT="48005" marB="48005" anchor="ctr">
                    <a:lnL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C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50"/>
                        </a:lnSpc>
                        <a:buNone/>
                      </a:pPr>
                      <a:r>
                        <a:rPr lang="nb-NO" sz="11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6008" marR="96008" marT="48005" marB="48005" anchor="ctr">
                    <a:lnL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C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50"/>
                        </a:lnSpc>
                        <a:buNone/>
                      </a:pPr>
                      <a:r>
                        <a:rPr lang="nb-NO" sz="11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6008" marR="96008" marT="48005" marB="48005" anchor="ctr">
                    <a:lnL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26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713946"/>
                  </a:ext>
                </a:extLst>
              </a:tr>
            </a:tbl>
          </a:graphicData>
        </a:graphic>
      </p:graphicFrame>
      <p:sp>
        <p:nvSpPr>
          <p:cNvPr id="12" name="Rectangle 1">
            <a:extLst>
              <a:ext uri="{FF2B5EF4-FFF2-40B4-BE49-F238E27FC236}">
                <a16:creationId xmlns:a16="http://schemas.microsoft.com/office/drawing/2014/main" id="{1A05A93D-EDED-C399-3AF8-7316D21D7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762" y="1248945"/>
            <a:ext cx="132443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40793F9D-BBE4-2D71-B633-404265D2E849}"/>
              </a:ext>
            </a:extLst>
          </p:cNvPr>
          <p:cNvSpPr/>
          <p:nvPr/>
        </p:nvSpPr>
        <p:spPr>
          <a:xfrm>
            <a:off x="4705349" y="3280039"/>
            <a:ext cx="2781299" cy="83004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Dette er et eksempel. Sett gjerne inn deres plan hvis den er klar. Hvis ikke, skjul siden.</a:t>
            </a:r>
            <a:endParaRPr lang="nb-NO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813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9662D-F142-46B2-7AE2-2BC703EDB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280549D-BFA7-552F-BC23-366D1669A492}"/>
              </a:ext>
            </a:extLst>
          </p:cNvPr>
          <p:cNvSpPr/>
          <p:nvPr/>
        </p:nvSpPr>
        <p:spPr>
          <a:xfrm>
            <a:off x="793512" y="1332029"/>
            <a:ext cx="10604975" cy="457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>
              <a:latin typeface="Arial" panose="020B0604020202020204" pitchFamily="34" charset="0"/>
            </a:endParaRPr>
          </a:p>
        </p:txBody>
      </p: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C1A77F6E-05D5-DAA6-30D0-6E1BC237A5D2}"/>
              </a:ext>
            </a:extLst>
          </p:cNvPr>
          <p:cNvCxnSpPr/>
          <p:nvPr/>
        </p:nvCxnSpPr>
        <p:spPr>
          <a:xfrm>
            <a:off x="793512" y="973277"/>
            <a:ext cx="106394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>
            <a:extLst>
              <a:ext uri="{FF2B5EF4-FFF2-40B4-BE49-F238E27FC236}">
                <a16:creationId xmlns:a16="http://schemas.microsoft.com/office/drawing/2014/main" id="{0A22FEAB-2F17-BCD9-8C66-3C6A50132AF1}"/>
              </a:ext>
            </a:extLst>
          </p:cNvPr>
          <p:cNvSpPr>
            <a:spLocks noGrp="1"/>
          </p:cNvSpPr>
          <p:nvPr/>
        </p:nvSpPr>
        <p:spPr>
          <a:xfrm>
            <a:off x="793512" y="250616"/>
            <a:ext cx="10801349" cy="80495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0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Hvordan kan dere som </a:t>
            </a:r>
            <a:r>
              <a:rPr lang="nb-NO" sz="3000" b="1" i="0" u="none" strike="noStrike">
                <a:solidFill>
                  <a:srgbClr val="95C127"/>
                </a:solidFill>
                <a:effectLst/>
                <a:latin typeface="Arial" panose="020B0604020202020204" pitchFamily="34" charset="0"/>
              </a:rPr>
              <a:t>foresatte </a:t>
            </a:r>
            <a:r>
              <a:rPr lang="nb-NO" sz="30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bidra?</a:t>
            </a:r>
            <a:endParaRPr lang="nb-NO" sz="3000" b="1">
              <a:latin typeface="Arial" panose="020B0604020202020204" pitchFamily="34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C8004BF7-0D38-19AC-7A56-2E9A28653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762" y="1248945"/>
            <a:ext cx="132443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Hjerte 5">
            <a:extLst>
              <a:ext uri="{FF2B5EF4-FFF2-40B4-BE49-F238E27FC236}">
                <a16:creationId xmlns:a16="http://schemas.microsoft.com/office/drawing/2014/main" id="{92A7667F-1D5D-F25E-8FA3-2F1179171440}"/>
              </a:ext>
            </a:extLst>
          </p:cNvPr>
          <p:cNvSpPr/>
          <p:nvPr/>
        </p:nvSpPr>
        <p:spPr>
          <a:xfrm>
            <a:off x="1024761" y="1374457"/>
            <a:ext cx="2583081" cy="2255133"/>
          </a:xfrm>
          <a:prstGeom prst="heart">
            <a:avLst/>
          </a:prstGeom>
          <a:solidFill>
            <a:srgbClr val="D0E09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14400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700">
                <a:solidFill>
                  <a:schemeClr val="tx1"/>
                </a:solidFill>
                <a:latin typeface="Arial" panose="020B0604020202020204" pitchFamily="34" charset="0"/>
              </a:rPr>
              <a:t>La barna </a:t>
            </a:r>
            <a:br>
              <a:rPr lang="nb-NO" sz="1700">
                <a:latin typeface="Arial" panose="020B0604020202020204" pitchFamily="34" charset="0"/>
              </a:rPr>
            </a:br>
            <a:r>
              <a:rPr lang="nb-NO" sz="1700">
                <a:solidFill>
                  <a:schemeClr val="tx1"/>
                </a:solidFill>
                <a:latin typeface="Arial" panose="020B0604020202020204" pitchFamily="34" charset="0"/>
              </a:rPr>
              <a:t>gå og sykle til skolen</a:t>
            </a:r>
          </a:p>
        </p:txBody>
      </p:sp>
      <p:sp>
        <p:nvSpPr>
          <p:cNvPr id="7" name="Hjerte 6">
            <a:extLst>
              <a:ext uri="{FF2B5EF4-FFF2-40B4-BE49-F238E27FC236}">
                <a16:creationId xmlns:a16="http://schemas.microsoft.com/office/drawing/2014/main" id="{BFC68353-9904-82F2-8022-F8B07DA1D9E2}"/>
              </a:ext>
            </a:extLst>
          </p:cNvPr>
          <p:cNvSpPr/>
          <p:nvPr/>
        </p:nvSpPr>
        <p:spPr>
          <a:xfrm>
            <a:off x="1024761" y="3629590"/>
            <a:ext cx="2583081" cy="2255133"/>
          </a:xfrm>
          <a:prstGeom prst="heart">
            <a:avLst/>
          </a:prstGeom>
          <a:solidFill>
            <a:srgbClr val="D0E09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14400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br>
              <a:rPr lang="nb-NO" sz="170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nb-NO" sz="1700">
                <a:solidFill>
                  <a:srgbClr val="FF0000"/>
                </a:solidFill>
                <a:latin typeface="Arial" panose="020B0604020202020204" pitchFamily="34" charset="0"/>
              </a:rPr>
              <a:t>Hvis bil: bruk anbefalt sted for å sette av barna </a:t>
            </a:r>
          </a:p>
        </p:txBody>
      </p:sp>
      <p:sp>
        <p:nvSpPr>
          <p:cNvPr id="9" name="Hjerte 8">
            <a:extLst>
              <a:ext uri="{FF2B5EF4-FFF2-40B4-BE49-F238E27FC236}">
                <a16:creationId xmlns:a16="http://schemas.microsoft.com/office/drawing/2014/main" id="{548E3DBF-C5A9-161D-AC4A-FF6C05EB9AA0}"/>
              </a:ext>
            </a:extLst>
          </p:cNvPr>
          <p:cNvSpPr/>
          <p:nvPr/>
        </p:nvSpPr>
        <p:spPr>
          <a:xfrm>
            <a:off x="4821685" y="1374456"/>
            <a:ext cx="2583081" cy="2255133"/>
          </a:xfrm>
          <a:prstGeom prst="heart">
            <a:avLst/>
          </a:prstGeom>
          <a:solidFill>
            <a:srgbClr val="D0E09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14400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700">
                <a:solidFill>
                  <a:schemeClr val="tx1"/>
                </a:solidFill>
                <a:latin typeface="Arial" panose="020B0604020202020204" pitchFamily="34" charset="0"/>
              </a:rPr>
              <a:t>Lær barna om trygg ferdsel i trafikken</a:t>
            </a:r>
          </a:p>
        </p:txBody>
      </p:sp>
      <p:sp>
        <p:nvSpPr>
          <p:cNvPr id="10" name="Hjerte 9">
            <a:extLst>
              <a:ext uri="{FF2B5EF4-FFF2-40B4-BE49-F238E27FC236}">
                <a16:creationId xmlns:a16="http://schemas.microsoft.com/office/drawing/2014/main" id="{9C6B86DD-83E9-3F2B-060E-3E0DE2E9CED0}"/>
              </a:ext>
            </a:extLst>
          </p:cNvPr>
          <p:cNvSpPr/>
          <p:nvPr/>
        </p:nvSpPr>
        <p:spPr>
          <a:xfrm>
            <a:off x="4821685" y="3618241"/>
            <a:ext cx="2583081" cy="2255133"/>
          </a:xfrm>
          <a:prstGeom prst="heart">
            <a:avLst/>
          </a:prstGeom>
          <a:solidFill>
            <a:srgbClr val="D0E09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14400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700">
                <a:solidFill>
                  <a:schemeClr val="tx1"/>
                </a:solidFill>
                <a:latin typeface="Arial" panose="020B0604020202020204" pitchFamily="34" charset="0"/>
              </a:rPr>
              <a:t>Sørg for at barna bruker hjelm og refleks</a:t>
            </a:r>
          </a:p>
        </p:txBody>
      </p:sp>
      <p:sp>
        <p:nvSpPr>
          <p:cNvPr id="14" name="Hjerte 13">
            <a:extLst>
              <a:ext uri="{FF2B5EF4-FFF2-40B4-BE49-F238E27FC236}">
                <a16:creationId xmlns:a16="http://schemas.microsoft.com/office/drawing/2014/main" id="{E7964848-8C44-520D-9A32-731A21DFA06A}"/>
              </a:ext>
            </a:extLst>
          </p:cNvPr>
          <p:cNvSpPr/>
          <p:nvPr/>
        </p:nvSpPr>
        <p:spPr>
          <a:xfrm>
            <a:off x="8584157" y="1374456"/>
            <a:ext cx="2583081" cy="2255133"/>
          </a:xfrm>
          <a:prstGeom prst="heart">
            <a:avLst/>
          </a:prstGeom>
          <a:solidFill>
            <a:srgbClr val="D0E09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14400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700">
                <a:solidFill>
                  <a:schemeClr val="tx1"/>
                </a:solidFill>
                <a:latin typeface="Arial" panose="020B0604020202020204" pitchFamily="34" charset="0"/>
              </a:rPr>
              <a:t>Delta i skolens tiltak og aktiviteter</a:t>
            </a:r>
          </a:p>
        </p:txBody>
      </p:sp>
      <p:sp>
        <p:nvSpPr>
          <p:cNvPr id="15" name="Hjerte 14">
            <a:extLst>
              <a:ext uri="{FF2B5EF4-FFF2-40B4-BE49-F238E27FC236}">
                <a16:creationId xmlns:a16="http://schemas.microsoft.com/office/drawing/2014/main" id="{DC74E5EA-A816-D345-AEE6-DD0D99E7AE65}"/>
              </a:ext>
            </a:extLst>
          </p:cNvPr>
          <p:cNvSpPr/>
          <p:nvPr/>
        </p:nvSpPr>
        <p:spPr>
          <a:xfrm>
            <a:off x="8584157" y="3618240"/>
            <a:ext cx="2583081" cy="2255133"/>
          </a:xfrm>
          <a:prstGeom prst="heart">
            <a:avLst/>
          </a:prstGeom>
          <a:solidFill>
            <a:srgbClr val="D0E09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14400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700">
                <a:solidFill>
                  <a:schemeClr val="tx1"/>
                </a:solidFill>
                <a:latin typeface="Arial" panose="020B0604020202020204" pitchFamily="34" charset="0"/>
              </a:rPr>
              <a:t>Spre det hjertelige budskapet!</a:t>
            </a:r>
          </a:p>
        </p:txBody>
      </p:sp>
      <p:sp>
        <p:nvSpPr>
          <p:cNvPr id="16" name="Hjerte 15">
            <a:extLst>
              <a:ext uri="{FF2B5EF4-FFF2-40B4-BE49-F238E27FC236}">
                <a16:creationId xmlns:a16="http://schemas.microsoft.com/office/drawing/2014/main" id="{277FD50B-BFA5-310A-C588-C914F1B224F8}"/>
              </a:ext>
            </a:extLst>
          </p:cNvPr>
          <p:cNvSpPr/>
          <p:nvPr/>
        </p:nvSpPr>
        <p:spPr>
          <a:xfrm>
            <a:off x="6664979" y="2449132"/>
            <a:ext cx="2583081" cy="2255133"/>
          </a:xfrm>
          <a:prstGeom prst="heart">
            <a:avLst/>
          </a:prstGeom>
          <a:solidFill>
            <a:srgbClr val="D0E09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14400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700">
                <a:solidFill>
                  <a:srgbClr val="FF0000"/>
                </a:solidFill>
                <a:latin typeface="Arial" panose="020B0604020202020204" pitchFamily="34" charset="0"/>
              </a:rPr>
              <a:t>Følg med på arbeidet via vår nettside</a:t>
            </a:r>
          </a:p>
        </p:txBody>
      </p:sp>
      <p:sp>
        <p:nvSpPr>
          <p:cNvPr id="8" name="Hjerte 7">
            <a:extLst>
              <a:ext uri="{FF2B5EF4-FFF2-40B4-BE49-F238E27FC236}">
                <a16:creationId xmlns:a16="http://schemas.microsoft.com/office/drawing/2014/main" id="{79CF3B00-839A-6783-A72C-C8904B672B34}"/>
              </a:ext>
            </a:extLst>
          </p:cNvPr>
          <p:cNvSpPr/>
          <p:nvPr/>
        </p:nvSpPr>
        <p:spPr>
          <a:xfrm>
            <a:off x="2902507" y="2502023"/>
            <a:ext cx="2583081" cy="2255133"/>
          </a:xfrm>
          <a:prstGeom prst="heart">
            <a:avLst/>
          </a:prstGeom>
          <a:solidFill>
            <a:srgbClr val="D0E09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14400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700">
                <a:solidFill>
                  <a:schemeClr val="tx1"/>
                </a:solidFill>
                <a:latin typeface="Arial" panose="020B0604020202020204" pitchFamily="34" charset="0"/>
              </a:rPr>
              <a:t>Vær gode rollemodeller i trafikken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110BF64B-8E50-BA8E-49EB-8DC37BE8AF04}"/>
              </a:ext>
            </a:extLst>
          </p:cNvPr>
          <p:cNvSpPr/>
          <p:nvPr/>
        </p:nvSpPr>
        <p:spPr>
          <a:xfrm>
            <a:off x="4798775" y="3077633"/>
            <a:ext cx="2628899" cy="94826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08000"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400">
                <a:solidFill>
                  <a:srgbClr val="FF0000"/>
                </a:solidFill>
                <a:latin typeface="Arial" panose="020B0604020202020204" pitchFamily="34" charset="0"/>
              </a:rPr>
              <a:t>Tilpass rød tekst til deres skole (hjertene kommer ett og ett under presentasjon).</a:t>
            </a:r>
            <a:endParaRPr lang="nb-NO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81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4" grpId="0" animBg="1"/>
      <p:bldP spid="15" grpId="0" animBg="1"/>
      <p:bldP spid="16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2cc7ed-8d4a-4bbd-807a-eb4ab055eb65"/>
    <lcf76f155ced4ddcb4097134ff3c332f xmlns="4ad08033-ed56-451f-b16c-8e64b7e06b9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3B9CECC2FB14943A545D3E3495A193B" ma:contentTypeVersion="16" ma:contentTypeDescription="Opprett et nytt dokument." ma:contentTypeScope="" ma:versionID="ed265b86361e3b5a03b3739435eaf12f">
  <xsd:schema xmlns:xsd="http://www.w3.org/2001/XMLSchema" xmlns:xs="http://www.w3.org/2001/XMLSchema" xmlns:p="http://schemas.microsoft.com/office/2006/metadata/properties" xmlns:ns2="4ad08033-ed56-451f-b16c-8e64b7e06b9b" xmlns:ns3="ca2cc7ed-8d4a-4bbd-807a-eb4ab055eb65" targetNamespace="http://schemas.microsoft.com/office/2006/metadata/properties" ma:root="true" ma:fieldsID="37c2500c5ef777842cc652370b1eadad" ns2:_="" ns3:_="">
    <xsd:import namespace="4ad08033-ed56-451f-b16c-8e64b7e06b9b"/>
    <xsd:import namespace="ca2cc7ed-8d4a-4bbd-807a-eb4ab055eb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d08033-ed56-451f-b16c-8e64b7e06b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ildemerkelapper" ma:readOnly="false" ma:fieldId="{5cf76f15-5ced-4ddc-b409-7134ff3c332f}" ma:taxonomyMulti="true" ma:sspId="5ca80099-bb5d-4fbd-94e0-65e3f17905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cc7ed-8d4a-4bbd-807a-eb4ab055eb6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494fc283-9ae8-4681-99a9-1413321013a4}" ma:internalName="TaxCatchAll" ma:showField="CatchAllData" ma:web="ca2cc7ed-8d4a-4bbd-807a-eb4ab055eb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A3F5D2-5E5F-466D-ACF1-21368A35B9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8FF034-9415-4E8C-BA3F-7E38BED2CD4D}">
  <ds:schemaRefs>
    <ds:schemaRef ds:uri="http://schemas.microsoft.com/office/infopath/2007/PartnerControls"/>
    <ds:schemaRef ds:uri="http://purl.org/dc/elements/1.1/"/>
    <ds:schemaRef ds:uri="ca2cc7ed-8d4a-4bbd-807a-eb4ab055eb65"/>
    <ds:schemaRef ds:uri="http://purl.org/dc/terms/"/>
    <ds:schemaRef ds:uri="http://schemas.microsoft.com/office/2006/metadata/properties"/>
    <ds:schemaRef ds:uri="http://schemas.microsoft.com/office/2006/documentManagement/types"/>
    <ds:schemaRef ds:uri="4ad08033-ed56-451f-b16c-8e64b7e06b9b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33D00E6-CD36-4731-85E0-678D1C438D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d08033-ed56-451f-b16c-8e64b7e06b9b"/>
    <ds:schemaRef ds:uri="ca2cc7ed-8d4a-4bbd-807a-eb4ab055eb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1349</Words>
  <Application>Microsoft Office PowerPoint</Application>
  <PresentationFormat>Widescreen</PresentationFormat>
  <Paragraphs>166</Paragraphs>
  <Slides>17</Slides>
  <Notes>4</Notes>
  <HiddenSlides>1</HiddenSlides>
  <MMClips>0</MMClips>
  <ScaleCrop>false</ScaleCrop>
  <HeadingPairs>
    <vt:vector size="8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3" baseType="lpstr">
      <vt:lpstr>Calibri</vt:lpstr>
      <vt:lpstr>Arial</vt:lpstr>
      <vt:lpstr>Aptos Display</vt:lpstr>
      <vt:lpstr>Times New Roman</vt:lpstr>
      <vt:lpstr>Office-tema</vt:lpstr>
      <vt:lpstr>think-cell Slide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Diskusjonsspørsmål 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 Skoglund Godal</dc:creator>
  <cp:lastModifiedBy>Tone Helstad Glomsrud</cp:lastModifiedBy>
  <cp:revision>2</cp:revision>
  <dcterms:created xsi:type="dcterms:W3CDTF">2025-11-13T14:41:36Z</dcterms:created>
  <dcterms:modified xsi:type="dcterms:W3CDTF">2026-02-18T12:59:58Z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0x01010003B9CECC2FB14943A545D3E3495A193B</vt:lpwstr>
  </property>
  <property fmtid="{D5CDD505-2E9C-101B-9397-08002B2CF9AE}" pid="3" name="MediaServiceImageTags">
    <vt:lpwstr/>
  </property>
</Properties>
</file>