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Helvetica" pitchFamily="2" charset="0"/>
      <p:regular r:id="rId11"/>
    </p:embeddedFont>
    <p:embeddedFont>
      <p:font typeface="Helvetica Bold" pitchFamily="2" charset="0"/>
      <p:regular r:id="rId12"/>
      <p:italic r:id="rId13"/>
      <p:boldItalic r:id="rId14"/>
    </p:embeddedFont>
    <p:embeddedFont>
      <p:font typeface="ITC Stone Sans Std Bold" panose="020B0902030503020204" pitchFamily="34" charset="0"/>
      <p:regular r:id="rId15"/>
      <p:bold r:id="rId16"/>
    </p:embeddedFont>
    <p:embeddedFont>
      <p:font typeface="ITC Stone Sans Std Semi-Bold" panose="020B0702030503020204" pitchFamily="34"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595" autoAdjust="0"/>
  </p:normalViewPr>
  <p:slideViewPr>
    <p:cSldViewPr>
      <p:cViewPr varScale="1">
        <p:scale>
          <a:sx n="81" d="100"/>
          <a:sy n="81" d="100"/>
        </p:scale>
        <p:origin x="30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818EB-B288-5548-B10B-920C080418F3}" type="datetimeFigureOut">
              <a:rPr lang="nb-NO" smtClean="0"/>
              <a:t>08.10.2024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4B493-0059-684D-A3A5-7E7A85756656}" type="slidenum">
              <a:rPr lang="nb-NO" smtClean="0"/>
              <a:t>‹#›</a:t>
            </a:fld>
            <a:endParaRPr lang="nb-NO"/>
          </a:p>
        </p:txBody>
      </p:sp>
    </p:spTree>
    <p:extLst>
      <p:ext uri="{BB962C8B-B14F-4D97-AF65-F5344CB8AC3E}">
        <p14:creationId xmlns:p14="http://schemas.microsoft.com/office/powerpoint/2010/main" val="1360600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latin typeface="Helvetica" pitchFamily="2" charset="0"/>
              </a:rPr>
              <a:t>Til læreren: </a:t>
            </a:r>
            <a:r>
              <a:rPr lang="nb-NO" b="0" dirty="0">
                <a:latin typeface="Helvetica" pitchFamily="2" charset="0"/>
              </a:rPr>
              <a:t>I denne økten vil elevene få dypere kjennskap til reflekser, og hvordan de gjør dem synlige i mørket. Det blir praktiske oppgaver, video og musikk.</a:t>
            </a:r>
            <a:endParaRPr lang="nb-NO" b="1" dirty="0">
              <a:latin typeface="Helvetica" pitchFamily="2" charset="0"/>
            </a:endParaRPr>
          </a:p>
          <a:p>
            <a:endParaRPr lang="nb-NO" dirty="0"/>
          </a:p>
        </p:txBody>
      </p:sp>
      <p:sp>
        <p:nvSpPr>
          <p:cNvPr id="4" name="Plassholder for lysbildenummer 3"/>
          <p:cNvSpPr>
            <a:spLocks noGrp="1"/>
          </p:cNvSpPr>
          <p:nvPr>
            <p:ph type="sldNum" sz="quarter" idx="5"/>
          </p:nvPr>
        </p:nvSpPr>
        <p:spPr/>
        <p:txBody>
          <a:bodyPr/>
          <a:lstStyle/>
          <a:p>
            <a:fld id="{C134B493-0059-684D-A3A5-7E7A85756656}" type="slidenum">
              <a:rPr lang="nb-NO" smtClean="0"/>
              <a:t>2</a:t>
            </a:fld>
            <a:endParaRPr lang="nb-NO"/>
          </a:p>
        </p:txBody>
      </p:sp>
    </p:spTree>
    <p:extLst>
      <p:ext uri="{BB962C8B-B14F-4D97-AF65-F5344CB8AC3E}">
        <p14:creationId xmlns:p14="http://schemas.microsoft.com/office/powerpoint/2010/main" val="339536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latin typeface="Helvetica" pitchFamily="2" charset="0"/>
              </a:rPr>
              <a:t>Til læreren: </a:t>
            </a:r>
            <a:r>
              <a:rPr lang="nb-NO" b="0" i="0" u="none" strike="noStrike" dirty="0">
                <a:solidFill>
                  <a:srgbClr val="000000"/>
                </a:solidFill>
                <a:effectLst/>
                <a:latin typeface="Helvetica" pitchFamily="2" charset="0"/>
              </a:rPr>
              <a:t>Læringsmålene er nøye utformet i henhold til LK20 og kompetansemålene for etter 2. trinn. De er relevante for både 1. og 2. trinn og er integrert med fokus på å fremme trygg ferdsel i trafikken. Økten legger vekt på å utvikle elevenes ferdigheter i å identifisere og vurdere bruk av reflekser.</a:t>
            </a:r>
            <a:endParaRPr lang="nb-NO" b="1" dirty="0">
              <a:latin typeface="Helvetica" pitchFamily="2" charset="0"/>
            </a:endParaRPr>
          </a:p>
          <a:p>
            <a:endParaRPr lang="nb-NO" dirty="0"/>
          </a:p>
        </p:txBody>
      </p:sp>
      <p:sp>
        <p:nvSpPr>
          <p:cNvPr id="4" name="Plassholder for lysbildenummer 3"/>
          <p:cNvSpPr>
            <a:spLocks noGrp="1"/>
          </p:cNvSpPr>
          <p:nvPr>
            <p:ph type="sldNum" sz="quarter" idx="5"/>
          </p:nvPr>
        </p:nvSpPr>
        <p:spPr/>
        <p:txBody>
          <a:bodyPr/>
          <a:lstStyle/>
          <a:p>
            <a:fld id="{C134B493-0059-684D-A3A5-7E7A85756656}" type="slidenum">
              <a:rPr lang="nb-NO" smtClean="0"/>
              <a:t>3</a:t>
            </a:fld>
            <a:endParaRPr lang="nb-NO"/>
          </a:p>
        </p:txBody>
      </p:sp>
    </p:spTree>
    <p:extLst>
      <p:ext uri="{BB962C8B-B14F-4D97-AF65-F5344CB8AC3E}">
        <p14:creationId xmlns:p14="http://schemas.microsoft.com/office/powerpoint/2010/main" val="1853887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latin typeface="Helvetica" pitchFamily="2" charset="0"/>
              </a:rPr>
              <a:t>Til læreren: </a:t>
            </a:r>
            <a:r>
              <a:rPr lang="nb-NO" b="0" i="0" u="none" strike="noStrike" dirty="0">
                <a:solidFill>
                  <a:srgbClr val="000000"/>
                </a:solidFill>
                <a:effectLst/>
                <a:latin typeface="Helvetica" pitchFamily="2" charset="0"/>
              </a:rPr>
              <a:t>Se episoden om Molly og Partner som lærer seg å bruke refleks. Hvis du har tid, kan det være lurt å se filmen på forhånd (ca. 5,5 minutter) og notere deg steder hvor det er hensiktsmessig å stoppe for samtale underveis. For eksempel ved 1:50 når Molly og Partner innser at ikke ser </a:t>
            </a:r>
            <a:r>
              <a:rPr lang="nb-NO" b="0" i="0" u="none" strike="noStrike" dirty="0" err="1">
                <a:solidFill>
                  <a:srgbClr val="000000"/>
                </a:solidFill>
                <a:effectLst/>
                <a:latin typeface="Helvetica" pitchFamily="2" charset="0"/>
              </a:rPr>
              <a:t>noenting</a:t>
            </a:r>
            <a:r>
              <a:rPr lang="nb-NO" b="0" i="0" u="none" strike="noStrike" dirty="0">
                <a:solidFill>
                  <a:srgbClr val="000000"/>
                </a:solidFill>
                <a:effectLst/>
                <a:latin typeface="Helvetica" pitchFamily="2" charset="0"/>
              </a:rPr>
              <a:t> i mørket – selv om de har på seg refleks. Hvorfor ikke? Etter videoen kan det være nyttig å ha en samtale om hva de lærte sammen med Molly og Partner. Var det noen som lærte noe nytt? Ble noen overrasket over noe? Er det noe spesielt de husker godt fra videoen?</a:t>
            </a:r>
            <a:endParaRPr lang="nb-NO" dirty="0">
              <a:latin typeface="Helvetica" pitchFamily="2" charset="0"/>
            </a:endParaRPr>
          </a:p>
          <a:p>
            <a:endParaRPr lang="nb-NO" dirty="0"/>
          </a:p>
        </p:txBody>
      </p:sp>
      <p:sp>
        <p:nvSpPr>
          <p:cNvPr id="4" name="Plassholder for lysbildenummer 3"/>
          <p:cNvSpPr>
            <a:spLocks noGrp="1"/>
          </p:cNvSpPr>
          <p:nvPr>
            <p:ph type="sldNum" sz="quarter" idx="5"/>
          </p:nvPr>
        </p:nvSpPr>
        <p:spPr/>
        <p:txBody>
          <a:bodyPr/>
          <a:lstStyle/>
          <a:p>
            <a:fld id="{C134B493-0059-684D-A3A5-7E7A85756656}" type="slidenum">
              <a:rPr lang="nb-NO" smtClean="0"/>
              <a:t>4</a:t>
            </a:fld>
            <a:endParaRPr lang="nb-NO"/>
          </a:p>
        </p:txBody>
      </p:sp>
    </p:spTree>
    <p:extLst>
      <p:ext uri="{BB962C8B-B14F-4D97-AF65-F5344CB8AC3E}">
        <p14:creationId xmlns:p14="http://schemas.microsoft.com/office/powerpoint/2010/main" val="51104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Helvetica" pitchFamily="2" charset="0"/>
              </a:rPr>
              <a:t>Til læreren: </a:t>
            </a:r>
            <a:r>
              <a:rPr lang="nb-NO" b="0" i="0" u="none" strike="noStrike" dirty="0">
                <a:solidFill>
                  <a:srgbClr val="000000"/>
                </a:solidFill>
                <a:effectLst/>
                <a:latin typeface="Helvetica" pitchFamily="2" charset="0"/>
              </a:rPr>
              <a:t>La elevene snakke sammen i par eller grupper og diskutere punktene på tavlen. Spørsmålene kan også </a:t>
            </a:r>
            <a:r>
              <a:rPr lang="nb-NO" b="0" i="0" u="none" strike="noStrike" dirty="0" err="1">
                <a:solidFill>
                  <a:srgbClr val="000000"/>
                </a:solidFill>
                <a:effectLst/>
                <a:latin typeface="Helvetica" pitchFamily="2" charset="0"/>
              </a:rPr>
              <a:t>printes</a:t>
            </a:r>
            <a:r>
              <a:rPr lang="nb-NO" b="0" i="0" u="none" strike="noStrike" dirty="0">
                <a:solidFill>
                  <a:srgbClr val="000000"/>
                </a:solidFill>
                <a:effectLst/>
                <a:latin typeface="Helvetica" pitchFamily="2" charset="0"/>
              </a:rPr>
              <a:t> ut og besvares skriftlig for de som foretrekker det. Etter litt tid til refleksjon og diskusjon, samles klassen for en samtale i plenum.</a:t>
            </a:r>
            <a:endParaRPr lang="nb-NO" dirty="0">
              <a:latin typeface="Helvetica" pitchFamily="2" charset="0"/>
            </a:endParaRPr>
          </a:p>
        </p:txBody>
      </p:sp>
      <p:sp>
        <p:nvSpPr>
          <p:cNvPr id="4" name="Plassholder for lysbildenummer 3"/>
          <p:cNvSpPr>
            <a:spLocks noGrp="1"/>
          </p:cNvSpPr>
          <p:nvPr>
            <p:ph type="sldNum" sz="quarter" idx="5"/>
          </p:nvPr>
        </p:nvSpPr>
        <p:spPr/>
        <p:txBody>
          <a:bodyPr/>
          <a:lstStyle/>
          <a:p>
            <a:fld id="{C134B493-0059-684D-A3A5-7E7A85756656}" type="slidenum">
              <a:rPr lang="nb-NO" smtClean="0"/>
              <a:t>5</a:t>
            </a:fld>
            <a:endParaRPr lang="nb-NO"/>
          </a:p>
        </p:txBody>
      </p:sp>
    </p:spTree>
    <p:extLst>
      <p:ext uri="{BB962C8B-B14F-4D97-AF65-F5344CB8AC3E}">
        <p14:creationId xmlns:p14="http://schemas.microsoft.com/office/powerpoint/2010/main" val="75864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Helvetica" pitchFamily="2" charset="0"/>
              </a:rPr>
              <a:t>Til læreren: </a:t>
            </a:r>
            <a:r>
              <a:rPr lang="nb-NO" b="0" i="0" u="none" strike="noStrike" dirty="0">
                <a:solidFill>
                  <a:srgbClr val="000000"/>
                </a:solidFill>
                <a:effectLst/>
                <a:latin typeface="Helvetica" pitchFamily="2" charset="0"/>
              </a:rPr>
              <a:t>Skru av alt lys i rommet og la elevene jobbe sammen i par. Gi dem lommelykter og la dem lyse på forskjellige gjenstander. De kan teste på mørke og lyse klær, ulike typer reflekser (hvis tilgjengelig), både nye og gamle. Andre materialer de kan undersøke inkluderer aluminiumsfolie, stål, speil, glitter, skilt, nødutganger, refleksveststoff og andre reflekterende og ikke-reflekterende materialer. La de gjerne plotte inn i en tabell/et skjema hvilke gjenstander som lyste og ikke.</a:t>
            </a:r>
            <a:endParaRPr lang="nb-NO" dirty="0">
              <a:latin typeface="Helvetica" pitchFamily="2" charset="0"/>
            </a:endParaRPr>
          </a:p>
        </p:txBody>
      </p:sp>
      <p:sp>
        <p:nvSpPr>
          <p:cNvPr id="4" name="Plassholder for lysbildenummer 3"/>
          <p:cNvSpPr>
            <a:spLocks noGrp="1"/>
          </p:cNvSpPr>
          <p:nvPr>
            <p:ph type="sldNum" sz="quarter" idx="5"/>
          </p:nvPr>
        </p:nvSpPr>
        <p:spPr/>
        <p:txBody>
          <a:bodyPr/>
          <a:lstStyle/>
          <a:p>
            <a:fld id="{C134B493-0059-684D-A3A5-7E7A85756656}" type="slidenum">
              <a:rPr lang="nb-NO" smtClean="0"/>
              <a:t>6</a:t>
            </a:fld>
            <a:endParaRPr lang="nb-NO"/>
          </a:p>
        </p:txBody>
      </p:sp>
    </p:spTree>
    <p:extLst>
      <p:ext uri="{BB962C8B-B14F-4D97-AF65-F5344CB8AC3E}">
        <p14:creationId xmlns:p14="http://schemas.microsoft.com/office/powerpoint/2010/main" val="98296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a:t>Klikk for å redigere tittelstil</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1D8BD707-D9CF-40AE-B4C6-C98DA3205C09}" type="datetimeFigureOut">
              <a:rPr lang="en-US" smtClean="0"/>
              <a:pPr/>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1D8BD707-D9CF-40AE-B4C6-C98DA3205C09}" type="datetimeFigureOut">
              <a:rPr lang="en-US" smtClean="0"/>
              <a:pPr/>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1D8BD707-D9CF-40AE-B4C6-C98DA3205C09}" type="datetimeFigureOut">
              <a:rPr lang="en-US" smtClean="0"/>
              <a:pPr/>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svg"/></Relationships>
</file>

<file path=ppt/slides/_rels/slide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4.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sv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svg"/><Relationship Id="rId9"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3.svg"/><Relationship Id="rId3" Type="http://schemas.openxmlformats.org/officeDocument/2006/relationships/image" Target="../media/image1.png"/><Relationship Id="rId7" Type="http://schemas.openxmlformats.org/officeDocument/2006/relationships/image" Target="../media/image24.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hyperlink" Target="https://www.barnastrafikklubb.no/media/3267/" TargetMode="External"/><Relationship Id="rId5" Type="http://schemas.openxmlformats.org/officeDocument/2006/relationships/image" Target="../media/image29.png"/><Relationship Id="rId10" Type="http://schemas.openxmlformats.org/officeDocument/2006/relationships/image" Target="../media/image36.svg"/><Relationship Id="rId4" Type="http://schemas.openxmlformats.org/officeDocument/2006/relationships/image" Target="../media/image2.sv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9.png"/><Relationship Id="rId4" Type="http://schemas.openxmlformats.org/officeDocument/2006/relationships/image" Target="../media/image2.sv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3.png"/><Relationship Id="rId18" Type="http://schemas.openxmlformats.org/officeDocument/2006/relationships/image" Target="../media/image46.svg"/><Relationship Id="rId3" Type="http://schemas.openxmlformats.org/officeDocument/2006/relationships/image" Target="../media/image1.png"/><Relationship Id="rId21" Type="http://schemas.openxmlformats.org/officeDocument/2006/relationships/image" Target="../media/image49.png"/><Relationship Id="rId7" Type="http://schemas.openxmlformats.org/officeDocument/2006/relationships/image" Target="../media/image24.png"/><Relationship Id="rId12" Type="http://schemas.openxmlformats.org/officeDocument/2006/relationships/image" Target="../media/image42.png"/><Relationship Id="rId17"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44.pn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41.svg"/><Relationship Id="rId24" Type="http://schemas.openxmlformats.org/officeDocument/2006/relationships/image" Target="../media/image33.svg"/><Relationship Id="rId5" Type="http://schemas.openxmlformats.org/officeDocument/2006/relationships/image" Target="../media/image29.png"/><Relationship Id="rId15" Type="http://schemas.openxmlformats.org/officeDocument/2006/relationships/image" Target="../media/image36.svg"/><Relationship Id="rId23" Type="http://schemas.openxmlformats.org/officeDocument/2006/relationships/image" Target="../media/image32.png"/><Relationship Id="rId10" Type="http://schemas.openxmlformats.org/officeDocument/2006/relationships/image" Target="../media/image40.png"/><Relationship Id="rId19" Type="http://schemas.openxmlformats.org/officeDocument/2006/relationships/image" Target="../media/image47.png"/><Relationship Id="rId4" Type="http://schemas.openxmlformats.org/officeDocument/2006/relationships/image" Target="../media/image2.svg"/><Relationship Id="rId9" Type="http://schemas.openxmlformats.org/officeDocument/2006/relationships/image" Target="../media/image26.svg"/><Relationship Id="rId14" Type="http://schemas.openxmlformats.org/officeDocument/2006/relationships/image" Target="../media/image35.png"/><Relationship Id="rId22" Type="http://schemas.openxmlformats.org/officeDocument/2006/relationships/image" Target="../media/image50.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7.png"/><Relationship Id="rId3" Type="http://schemas.openxmlformats.org/officeDocument/2006/relationships/image" Target="../media/image2.svg"/><Relationship Id="rId7" Type="http://schemas.openxmlformats.org/officeDocument/2006/relationships/image" Target="../media/image25.png"/><Relationship Id="rId12" Type="http://schemas.openxmlformats.org/officeDocument/2006/relationships/image" Target="../media/image56.png"/><Relationship Id="rId2" Type="http://schemas.openxmlformats.org/officeDocument/2006/relationships/image" Target="../media/image1.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5.svg"/><Relationship Id="rId5" Type="http://schemas.openxmlformats.org/officeDocument/2006/relationships/image" Target="../media/image51.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24.png"/><Relationship Id="rId9" Type="http://schemas.openxmlformats.org/officeDocument/2006/relationships/image" Target="../media/image53.png"/><Relationship Id="rId1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82D3"/>
        </a:solidFill>
        <a:effectLst/>
      </p:bgPr>
    </p:bg>
    <p:spTree>
      <p:nvGrpSpPr>
        <p:cNvPr id="1" name=""/>
        <p:cNvGrpSpPr/>
        <p:nvPr/>
      </p:nvGrpSpPr>
      <p:grpSpPr>
        <a:xfrm>
          <a:off x="0" y="0"/>
          <a:ext cx="0" cy="0"/>
          <a:chOff x="0" y="0"/>
          <a:chExt cx="0" cy="0"/>
        </a:xfrm>
      </p:grpSpPr>
      <p:sp>
        <p:nvSpPr>
          <p:cNvPr id="2" name="Freeform 2"/>
          <p:cNvSpPr/>
          <p:nvPr/>
        </p:nvSpPr>
        <p:spPr>
          <a:xfrm>
            <a:off x="0" y="2462459"/>
            <a:ext cx="18288000" cy="7863840"/>
          </a:xfrm>
          <a:custGeom>
            <a:avLst/>
            <a:gdLst/>
            <a:ahLst/>
            <a:cxnLst/>
            <a:rect l="l" t="t" r="r" b="b"/>
            <a:pathLst>
              <a:path w="18288000" h="7863840">
                <a:moveTo>
                  <a:pt x="0" y="0"/>
                </a:moveTo>
                <a:lnTo>
                  <a:pt x="18288000" y="0"/>
                </a:lnTo>
                <a:lnTo>
                  <a:pt x="18288000" y="7863840"/>
                </a:lnTo>
                <a:lnTo>
                  <a:pt x="0" y="7863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3" name="Freeform 3"/>
          <p:cNvSpPr/>
          <p:nvPr/>
        </p:nvSpPr>
        <p:spPr>
          <a:xfrm>
            <a:off x="3715698" y="481682"/>
            <a:ext cx="3023661" cy="1579863"/>
          </a:xfrm>
          <a:custGeom>
            <a:avLst/>
            <a:gdLst/>
            <a:ahLst/>
            <a:cxnLst/>
            <a:rect l="l" t="t" r="r" b="b"/>
            <a:pathLst>
              <a:path w="3023661" h="1579863">
                <a:moveTo>
                  <a:pt x="0" y="0"/>
                </a:moveTo>
                <a:lnTo>
                  <a:pt x="3023661" y="0"/>
                </a:lnTo>
                <a:lnTo>
                  <a:pt x="3023661" y="1579863"/>
                </a:lnTo>
                <a:lnTo>
                  <a:pt x="0" y="1579863"/>
                </a:lnTo>
                <a:lnTo>
                  <a:pt x="0" y="0"/>
                </a:lnTo>
                <a:close/>
              </a:path>
            </a:pathLst>
          </a:custGeom>
          <a:blipFill>
            <a:blip r:embed="rId4"/>
            <a:stretch>
              <a:fillRect/>
            </a:stretch>
          </a:blipFill>
        </p:spPr>
        <p:txBody>
          <a:bodyPr/>
          <a:lstStyle/>
          <a:p>
            <a:endParaRPr lang="nb-NO"/>
          </a:p>
        </p:txBody>
      </p:sp>
      <p:sp>
        <p:nvSpPr>
          <p:cNvPr id="4" name="Freeform 4"/>
          <p:cNvSpPr/>
          <p:nvPr/>
        </p:nvSpPr>
        <p:spPr>
          <a:xfrm>
            <a:off x="285387" y="1271613"/>
            <a:ext cx="6113247" cy="4605313"/>
          </a:xfrm>
          <a:custGeom>
            <a:avLst/>
            <a:gdLst/>
            <a:ahLst/>
            <a:cxnLst/>
            <a:rect l="l" t="t" r="r" b="b"/>
            <a:pathLst>
              <a:path w="6113247" h="4605313">
                <a:moveTo>
                  <a:pt x="0" y="0"/>
                </a:moveTo>
                <a:lnTo>
                  <a:pt x="6113247" y="0"/>
                </a:lnTo>
                <a:lnTo>
                  <a:pt x="6113247" y="4605313"/>
                </a:lnTo>
                <a:lnTo>
                  <a:pt x="0" y="4605313"/>
                </a:lnTo>
                <a:lnTo>
                  <a:pt x="0" y="0"/>
                </a:lnTo>
                <a:close/>
              </a:path>
            </a:pathLst>
          </a:custGeom>
          <a:blipFill>
            <a:blip r:embed="rId5"/>
            <a:stretch>
              <a:fillRect/>
            </a:stretch>
          </a:blipFill>
        </p:spPr>
        <p:txBody>
          <a:bodyPr/>
          <a:lstStyle/>
          <a:p>
            <a:endParaRPr lang="nb-NO"/>
          </a:p>
        </p:txBody>
      </p:sp>
      <p:sp>
        <p:nvSpPr>
          <p:cNvPr id="5" name="Freeform 5"/>
          <p:cNvSpPr/>
          <p:nvPr/>
        </p:nvSpPr>
        <p:spPr>
          <a:xfrm>
            <a:off x="-1" y="5950620"/>
            <a:ext cx="5227529" cy="4336380"/>
          </a:xfrm>
          <a:custGeom>
            <a:avLst/>
            <a:gdLst/>
            <a:ahLst/>
            <a:cxnLst/>
            <a:rect l="l" t="t" r="r" b="b"/>
            <a:pathLst>
              <a:path w="5749896" h="4336380">
                <a:moveTo>
                  <a:pt x="0" y="0"/>
                </a:moveTo>
                <a:lnTo>
                  <a:pt x="5749895" y="0"/>
                </a:lnTo>
                <a:lnTo>
                  <a:pt x="5749895" y="4336380"/>
                </a:lnTo>
                <a:lnTo>
                  <a:pt x="0" y="4336380"/>
                </a:lnTo>
                <a:lnTo>
                  <a:pt x="0" y="0"/>
                </a:lnTo>
                <a:close/>
              </a:path>
            </a:pathLst>
          </a:custGeom>
          <a:blipFill>
            <a:blip r:embed="rId6">
              <a:extLst>
                <a:ext uri="{96DAC541-7B7A-43D3-8B79-37D633B846F1}">
                  <asvg:svgBlip xmlns:asvg="http://schemas.microsoft.com/office/drawing/2016/SVG/main" r:embed="rId7"/>
                </a:ext>
              </a:extLst>
            </a:blip>
            <a:stretch>
              <a:fillRect l="-9992" r="-1"/>
            </a:stretch>
          </a:blipFill>
        </p:spPr>
        <p:txBody>
          <a:bodyPr/>
          <a:lstStyle/>
          <a:p>
            <a:endParaRPr lang="nb-NO"/>
          </a:p>
        </p:txBody>
      </p:sp>
      <p:sp>
        <p:nvSpPr>
          <p:cNvPr id="6" name="Freeform 6"/>
          <p:cNvSpPr/>
          <p:nvPr/>
        </p:nvSpPr>
        <p:spPr>
          <a:xfrm>
            <a:off x="1717583" y="6582190"/>
            <a:ext cx="5021776" cy="3299725"/>
          </a:xfrm>
          <a:custGeom>
            <a:avLst/>
            <a:gdLst/>
            <a:ahLst/>
            <a:cxnLst/>
            <a:rect l="l" t="t" r="r" b="b"/>
            <a:pathLst>
              <a:path w="5021776" h="3299725">
                <a:moveTo>
                  <a:pt x="0" y="0"/>
                </a:moveTo>
                <a:lnTo>
                  <a:pt x="5021776" y="0"/>
                </a:lnTo>
                <a:lnTo>
                  <a:pt x="5021776" y="3299726"/>
                </a:lnTo>
                <a:lnTo>
                  <a:pt x="0" y="3299726"/>
                </a:lnTo>
                <a:lnTo>
                  <a:pt x="0" y="0"/>
                </a:lnTo>
                <a:close/>
              </a:path>
            </a:pathLst>
          </a:custGeom>
          <a:blipFill>
            <a:blip r:embed="rId8"/>
            <a:stretch>
              <a:fillRect/>
            </a:stretch>
          </a:blipFill>
        </p:spPr>
        <p:txBody>
          <a:bodyPr/>
          <a:lstStyle/>
          <a:p>
            <a:endParaRPr lang="nb-NO"/>
          </a:p>
        </p:txBody>
      </p:sp>
      <p:sp>
        <p:nvSpPr>
          <p:cNvPr id="7" name="Freeform 7"/>
          <p:cNvSpPr/>
          <p:nvPr/>
        </p:nvSpPr>
        <p:spPr>
          <a:xfrm>
            <a:off x="7745922" y="423026"/>
            <a:ext cx="6271841" cy="3277037"/>
          </a:xfrm>
          <a:custGeom>
            <a:avLst/>
            <a:gdLst/>
            <a:ahLst/>
            <a:cxnLst/>
            <a:rect l="l" t="t" r="r" b="b"/>
            <a:pathLst>
              <a:path w="6271841" h="3277037">
                <a:moveTo>
                  <a:pt x="0" y="0"/>
                </a:moveTo>
                <a:lnTo>
                  <a:pt x="6271841" y="0"/>
                </a:lnTo>
                <a:lnTo>
                  <a:pt x="6271841" y="3277037"/>
                </a:lnTo>
                <a:lnTo>
                  <a:pt x="0" y="3277037"/>
                </a:lnTo>
                <a:lnTo>
                  <a:pt x="0" y="0"/>
                </a:lnTo>
                <a:close/>
              </a:path>
            </a:pathLst>
          </a:custGeom>
          <a:blipFill>
            <a:blip r:embed="rId4"/>
            <a:stretch>
              <a:fillRect/>
            </a:stretch>
          </a:blipFill>
        </p:spPr>
        <p:txBody>
          <a:bodyPr/>
          <a:lstStyle/>
          <a:p>
            <a:endParaRPr lang="nb-NO"/>
          </a:p>
        </p:txBody>
      </p:sp>
      <p:sp>
        <p:nvSpPr>
          <p:cNvPr id="8" name="Freeform 8"/>
          <p:cNvSpPr/>
          <p:nvPr/>
        </p:nvSpPr>
        <p:spPr>
          <a:xfrm>
            <a:off x="0" y="1579863"/>
            <a:ext cx="2115498" cy="4588907"/>
          </a:xfrm>
          <a:custGeom>
            <a:avLst/>
            <a:gdLst/>
            <a:ahLst/>
            <a:cxnLst/>
            <a:rect l="l" t="t" r="r" b="b"/>
            <a:pathLst>
              <a:path w="2470362" h="4588907">
                <a:moveTo>
                  <a:pt x="0" y="0"/>
                </a:moveTo>
                <a:lnTo>
                  <a:pt x="2470362" y="0"/>
                </a:lnTo>
                <a:lnTo>
                  <a:pt x="2470362" y="4588907"/>
                </a:lnTo>
                <a:lnTo>
                  <a:pt x="0" y="4588907"/>
                </a:lnTo>
                <a:lnTo>
                  <a:pt x="0" y="0"/>
                </a:lnTo>
                <a:close/>
              </a:path>
            </a:pathLst>
          </a:custGeom>
          <a:blipFill>
            <a:blip r:embed="rId9"/>
            <a:stretch>
              <a:fillRect l="-16774"/>
            </a:stretch>
          </a:blipFill>
        </p:spPr>
        <p:txBody>
          <a:bodyPr/>
          <a:lstStyle/>
          <a:p>
            <a:endParaRPr lang="nb-NO"/>
          </a:p>
        </p:txBody>
      </p:sp>
      <p:sp>
        <p:nvSpPr>
          <p:cNvPr id="9" name="Freeform 9"/>
          <p:cNvSpPr/>
          <p:nvPr/>
        </p:nvSpPr>
        <p:spPr>
          <a:xfrm>
            <a:off x="5293" y="5565966"/>
            <a:ext cx="1270482" cy="1788229"/>
          </a:xfrm>
          <a:custGeom>
            <a:avLst/>
            <a:gdLst/>
            <a:ahLst/>
            <a:cxnLst/>
            <a:rect l="l" t="t" r="r" b="b"/>
            <a:pathLst>
              <a:path w="1270482" h="1788229">
                <a:moveTo>
                  <a:pt x="0" y="0"/>
                </a:moveTo>
                <a:lnTo>
                  <a:pt x="1270482" y="0"/>
                </a:lnTo>
                <a:lnTo>
                  <a:pt x="1270482" y="1788229"/>
                </a:lnTo>
                <a:lnTo>
                  <a:pt x="0" y="1788229"/>
                </a:lnTo>
                <a:lnTo>
                  <a:pt x="0" y="0"/>
                </a:lnTo>
                <a:close/>
              </a:path>
            </a:pathLst>
          </a:custGeom>
          <a:blipFill>
            <a:blip r:embed="rId10"/>
            <a:stretch>
              <a:fillRect/>
            </a:stretch>
          </a:blipFill>
        </p:spPr>
        <p:txBody>
          <a:bodyPr/>
          <a:lstStyle/>
          <a:p>
            <a:endParaRPr lang="nb-NO"/>
          </a:p>
        </p:txBody>
      </p:sp>
      <p:sp>
        <p:nvSpPr>
          <p:cNvPr id="10" name="Freeform 10"/>
          <p:cNvSpPr/>
          <p:nvPr/>
        </p:nvSpPr>
        <p:spPr>
          <a:xfrm>
            <a:off x="4893760" y="4841790"/>
            <a:ext cx="2190282" cy="1108830"/>
          </a:xfrm>
          <a:custGeom>
            <a:avLst/>
            <a:gdLst/>
            <a:ahLst/>
            <a:cxnLst/>
            <a:rect l="l" t="t" r="r" b="b"/>
            <a:pathLst>
              <a:path w="2190282" h="1108830">
                <a:moveTo>
                  <a:pt x="0" y="0"/>
                </a:moveTo>
                <a:lnTo>
                  <a:pt x="2190282" y="0"/>
                </a:lnTo>
                <a:lnTo>
                  <a:pt x="2190282" y="1108830"/>
                </a:lnTo>
                <a:lnTo>
                  <a:pt x="0" y="1108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b-NO"/>
          </a:p>
        </p:txBody>
      </p:sp>
      <p:sp>
        <p:nvSpPr>
          <p:cNvPr id="11" name="Freeform 11"/>
          <p:cNvSpPr/>
          <p:nvPr/>
        </p:nvSpPr>
        <p:spPr>
          <a:xfrm rot="257269">
            <a:off x="14232716" y="2836880"/>
            <a:ext cx="3236689" cy="1638574"/>
          </a:xfrm>
          <a:custGeom>
            <a:avLst/>
            <a:gdLst/>
            <a:ahLst/>
            <a:cxnLst/>
            <a:rect l="l" t="t" r="r" b="b"/>
            <a:pathLst>
              <a:path w="3236689" h="1638574">
                <a:moveTo>
                  <a:pt x="0" y="0"/>
                </a:moveTo>
                <a:lnTo>
                  <a:pt x="3236689" y="0"/>
                </a:lnTo>
                <a:lnTo>
                  <a:pt x="3236689" y="1638574"/>
                </a:lnTo>
                <a:lnTo>
                  <a:pt x="0" y="16385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b-NO"/>
          </a:p>
        </p:txBody>
      </p:sp>
      <p:sp>
        <p:nvSpPr>
          <p:cNvPr id="12" name="Freeform 12"/>
          <p:cNvSpPr/>
          <p:nvPr/>
        </p:nvSpPr>
        <p:spPr>
          <a:xfrm rot="388841">
            <a:off x="14867377" y="2590308"/>
            <a:ext cx="2466365" cy="3548726"/>
          </a:xfrm>
          <a:custGeom>
            <a:avLst/>
            <a:gdLst/>
            <a:ahLst/>
            <a:cxnLst/>
            <a:rect l="l" t="t" r="r" b="b"/>
            <a:pathLst>
              <a:path w="2466365" h="3548726">
                <a:moveTo>
                  <a:pt x="0" y="0"/>
                </a:moveTo>
                <a:lnTo>
                  <a:pt x="2466365" y="0"/>
                </a:lnTo>
                <a:lnTo>
                  <a:pt x="2466365" y="3548726"/>
                </a:lnTo>
                <a:lnTo>
                  <a:pt x="0" y="3548726"/>
                </a:lnTo>
                <a:lnTo>
                  <a:pt x="0" y="0"/>
                </a:lnTo>
                <a:close/>
              </a:path>
            </a:pathLst>
          </a:custGeom>
          <a:blipFill>
            <a:blip r:embed="rId13"/>
            <a:stretch>
              <a:fillRect/>
            </a:stretch>
          </a:blipFill>
        </p:spPr>
        <p:txBody>
          <a:bodyPr/>
          <a:lstStyle/>
          <a:p>
            <a:endParaRPr lang="nb-NO"/>
          </a:p>
        </p:txBody>
      </p:sp>
      <p:sp>
        <p:nvSpPr>
          <p:cNvPr id="13" name="Freeform 13"/>
          <p:cNvSpPr/>
          <p:nvPr/>
        </p:nvSpPr>
        <p:spPr>
          <a:xfrm flipH="1">
            <a:off x="13896515" y="7918643"/>
            <a:ext cx="3089829" cy="1573238"/>
          </a:xfrm>
          <a:custGeom>
            <a:avLst/>
            <a:gdLst/>
            <a:ahLst/>
            <a:cxnLst/>
            <a:rect l="l" t="t" r="r" b="b"/>
            <a:pathLst>
              <a:path w="3089829" h="1573238">
                <a:moveTo>
                  <a:pt x="3089830" y="0"/>
                </a:moveTo>
                <a:lnTo>
                  <a:pt x="0" y="0"/>
                </a:lnTo>
                <a:lnTo>
                  <a:pt x="0" y="1573238"/>
                </a:lnTo>
                <a:lnTo>
                  <a:pt x="3089830" y="1573238"/>
                </a:lnTo>
                <a:lnTo>
                  <a:pt x="3089830" y="0"/>
                </a:lnTo>
                <a:close/>
              </a:path>
            </a:pathLst>
          </a:custGeom>
          <a:blipFill>
            <a:blip r:embed="rId14"/>
            <a:stretch>
              <a:fillRect/>
            </a:stretch>
          </a:blipFill>
        </p:spPr>
        <p:txBody>
          <a:bodyPr/>
          <a:lstStyle/>
          <a:p>
            <a:endParaRPr lang="nb-NO"/>
          </a:p>
        </p:txBody>
      </p:sp>
      <p:sp>
        <p:nvSpPr>
          <p:cNvPr id="14" name="Freeform 14"/>
          <p:cNvSpPr/>
          <p:nvPr/>
        </p:nvSpPr>
        <p:spPr>
          <a:xfrm>
            <a:off x="8799919" y="4167071"/>
            <a:ext cx="2302678" cy="5537231"/>
          </a:xfrm>
          <a:custGeom>
            <a:avLst/>
            <a:gdLst/>
            <a:ahLst/>
            <a:cxnLst/>
            <a:rect l="l" t="t" r="r" b="b"/>
            <a:pathLst>
              <a:path w="2302678" h="5537231">
                <a:moveTo>
                  <a:pt x="0" y="0"/>
                </a:moveTo>
                <a:lnTo>
                  <a:pt x="2302678" y="0"/>
                </a:lnTo>
                <a:lnTo>
                  <a:pt x="2302678" y="5537231"/>
                </a:lnTo>
                <a:lnTo>
                  <a:pt x="0" y="5537231"/>
                </a:lnTo>
                <a:lnTo>
                  <a:pt x="0" y="0"/>
                </a:lnTo>
                <a:close/>
              </a:path>
            </a:pathLst>
          </a:custGeom>
          <a:blipFill>
            <a:blip r:embed="rId15"/>
            <a:stretch>
              <a:fillRect/>
            </a:stretch>
          </a:blipFill>
        </p:spPr>
        <p:txBody>
          <a:bodyPr/>
          <a:lstStyle/>
          <a:p>
            <a:endParaRPr lang="nb-NO"/>
          </a:p>
        </p:txBody>
      </p:sp>
      <p:sp>
        <p:nvSpPr>
          <p:cNvPr id="15" name="Freeform 15"/>
          <p:cNvSpPr/>
          <p:nvPr/>
        </p:nvSpPr>
        <p:spPr>
          <a:xfrm>
            <a:off x="9340656" y="6819579"/>
            <a:ext cx="5132766" cy="2598463"/>
          </a:xfrm>
          <a:custGeom>
            <a:avLst/>
            <a:gdLst/>
            <a:ahLst/>
            <a:cxnLst/>
            <a:rect l="l" t="t" r="r" b="b"/>
            <a:pathLst>
              <a:path w="5132766" h="2598463">
                <a:moveTo>
                  <a:pt x="0" y="0"/>
                </a:moveTo>
                <a:lnTo>
                  <a:pt x="5132765" y="0"/>
                </a:lnTo>
                <a:lnTo>
                  <a:pt x="5132765" y="2598462"/>
                </a:lnTo>
                <a:lnTo>
                  <a:pt x="0" y="25984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b-NO"/>
          </a:p>
        </p:txBody>
      </p:sp>
      <p:sp>
        <p:nvSpPr>
          <p:cNvPr id="16" name="Freeform 16"/>
          <p:cNvSpPr/>
          <p:nvPr/>
        </p:nvSpPr>
        <p:spPr>
          <a:xfrm>
            <a:off x="9489743" y="5510827"/>
            <a:ext cx="6819581" cy="4576006"/>
          </a:xfrm>
          <a:custGeom>
            <a:avLst/>
            <a:gdLst/>
            <a:ahLst/>
            <a:cxnLst/>
            <a:rect l="l" t="t" r="r" b="b"/>
            <a:pathLst>
              <a:path w="6819581" h="4576006">
                <a:moveTo>
                  <a:pt x="0" y="0"/>
                </a:moveTo>
                <a:lnTo>
                  <a:pt x="6819582" y="0"/>
                </a:lnTo>
                <a:lnTo>
                  <a:pt x="6819582" y="4576006"/>
                </a:lnTo>
                <a:lnTo>
                  <a:pt x="0" y="4576006"/>
                </a:lnTo>
                <a:lnTo>
                  <a:pt x="0" y="0"/>
                </a:lnTo>
                <a:close/>
              </a:path>
            </a:pathLst>
          </a:custGeom>
          <a:blipFill>
            <a:blip r:embed="rId16"/>
            <a:stretch>
              <a:fillRect/>
            </a:stretch>
          </a:blipFill>
        </p:spPr>
        <p:txBody>
          <a:bodyPr/>
          <a:lstStyle/>
          <a:p>
            <a:endParaRPr lang="nb-NO"/>
          </a:p>
        </p:txBody>
      </p:sp>
      <p:sp>
        <p:nvSpPr>
          <p:cNvPr id="17" name="Freeform 17"/>
          <p:cNvSpPr/>
          <p:nvPr/>
        </p:nvSpPr>
        <p:spPr>
          <a:xfrm>
            <a:off x="14913686" y="0"/>
            <a:ext cx="3023661" cy="1579863"/>
          </a:xfrm>
          <a:custGeom>
            <a:avLst/>
            <a:gdLst/>
            <a:ahLst/>
            <a:cxnLst/>
            <a:rect l="l" t="t" r="r" b="b"/>
            <a:pathLst>
              <a:path w="3023661" h="1579863">
                <a:moveTo>
                  <a:pt x="0" y="0"/>
                </a:moveTo>
                <a:lnTo>
                  <a:pt x="3023661" y="0"/>
                </a:lnTo>
                <a:lnTo>
                  <a:pt x="3023661" y="1579863"/>
                </a:lnTo>
                <a:lnTo>
                  <a:pt x="0" y="1579863"/>
                </a:lnTo>
                <a:lnTo>
                  <a:pt x="0" y="0"/>
                </a:lnTo>
                <a:close/>
              </a:path>
            </a:pathLst>
          </a:custGeom>
          <a:blipFill>
            <a:blip r:embed="rId4"/>
            <a:stretch>
              <a:fillRect/>
            </a:stretch>
          </a:blipFill>
        </p:spPr>
        <p:txBody>
          <a:bodyPr/>
          <a:lstStyle/>
          <a:p>
            <a:endParaRPr lang="nb-NO"/>
          </a:p>
        </p:txBody>
      </p:sp>
      <p:sp>
        <p:nvSpPr>
          <p:cNvPr id="18" name="Freeform 18"/>
          <p:cNvSpPr/>
          <p:nvPr/>
        </p:nvSpPr>
        <p:spPr>
          <a:xfrm>
            <a:off x="0" y="6723266"/>
            <a:ext cx="1275776" cy="1261858"/>
          </a:xfrm>
          <a:custGeom>
            <a:avLst/>
            <a:gdLst/>
            <a:ahLst/>
            <a:cxnLst/>
            <a:rect l="l" t="t" r="r" b="b"/>
            <a:pathLst>
              <a:path w="2551551" h="1261858">
                <a:moveTo>
                  <a:pt x="0" y="0"/>
                </a:moveTo>
                <a:lnTo>
                  <a:pt x="2551550" y="0"/>
                </a:lnTo>
                <a:lnTo>
                  <a:pt x="2551550" y="1261858"/>
                </a:lnTo>
                <a:lnTo>
                  <a:pt x="0" y="1261858"/>
                </a:lnTo>
                <a:lnTo>
                  <a:pt x="0" y="0"/>
                </a:lnTo>
                <a:close/>
              </a:path>
            </a:pathLst>
          </a:custGeom>
          <a:blipFill>
            <a:blip r:embed="rId17">
              <a:extLst>
                <a:ext uri="{96DAC541-7B7A-43D3-8B79-37D633B846F1}">
                  <asvg:svgBlip xmlns:asvg="http://schemas.microsoft.com/office/drawing/2016/SVG/main" r:embed="rId18"/>
                </a:ext>
              </a:extLst>
            </a:blip>
            <a:stretch>
              <a:fillRect l="-100000"/>
            </a:stretch>
          </a:blipFill>
        </p:spPr>
        <p:txBody>
          <a:bodyPr/>
          <a:lstStyle/>
          <a:p>
            <a:endParaRPr lang="nb-NO"/>
          </a:p>
        </p:txBody>
      </p:sp>
      <p:sp>
        <p:nvSpPr>
          <p:cNvPr id="19" name="Freeform 19"/>
          <p:cNvSpPr/>
          <p:nvPr/>
        </p:nvSpPr>
        <p:spPr>
          <a:xfrm>
            <a:off x="5751041" y="423026"/>
            <a:ext cx="2666004" cy="1623839"/>
          </a:xfrm>
          <a:custGeom>
            <a:avLst/>
            <a:gdLst/>
            <a:ahLst/>
            <a:cxnLst/>
            <a:rect l="l" t="t" r="r" b="b"/>
            <a:pathLst>
              <a:path w="2666004" h="1623839">
                <a:moveTo>
                  <a:pt x="0" y="0"/>
                </a:moveTo>
                <a:lnTo>
                  <a:pt x="2666003" y="0"/>
                </a:lnTo>
                <a:lnTo>
                  <a:pt x="2666003" y="1623839"/>
                </a:lnTo>
                <a:lnTo>
                  <a:pt x="0" y="162383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nb-NO"/>
          </a:p>
        </p:txBody>
      </p:sp>
      <p:sp>
        <p:nvSpPr>
          <p:cNvPr id="20" name="Freeform 20"/>
          <p:cNvSpPr/>
          <p:nvPr/>
        </p:nvSpPr>
        <p:spPr>
          <a:xfrm rot="839138">
            <a:off x="17259300" y="3700063"/>
            <a:ext cx="821935" cy="934017"/>
          </a:xfrm>
          <a:custGeom>
            <a:avLst/>
            <a:gdLst/>
            <a:ahLst/>
            <a:cxnLst/>
            <a:rect l="l" t="t" r="r" b="b"/>
            <a:pathLst>
              <a:path w="821935" h="934017">
                <a:moveTo>
                  <a:pt x="0" y="0"/>
                </a:moveTo>
                <a:lnTo>
                  <a:pt x="821935" y="0"/>
                </a:lnTo>
                <a:lnTo>
                  <a:pt x="821935" y="934017"/>
                </a:lnTo>
                <a:lnTo>
                  <a:pt x="0" y="93401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nb-NO"/>
          </a:p>
        </p:txBody>
      </p:sp>
      <p:sp>
        <p:nvSpPr>
          <p:cNvPr id="21" name="Freeform 21"/>
          <p:cNvSpPr/>
          <p:nvPr/>
        </p:nvSpPr>
        <p:spPr>
          <a:xfrm rot="-637518">
            <a:off x="11951689" y="4924129"/>
            <a:ext cx="2011635" cy="671383"/>
          </a:xfrm>
          <a:custGeom>
            <a:avLst/>
            <a:gdLst/>
            <a:ahLst/>
            <a:cxnLst/>
            <a:rect l="l" t="t" r="r" b="b"/>
            <a:pathLst>
              <a:path w="2011635" h="671383">
                <a:moveTo>
                  <a:pt x="0" y="0"/>
                </a:moveTo>
                <a:lnTo>
                  <a:pt x="2011635" y="0"/>
                </a:lnTo>
                <a:lnTo>
                  <a:pt x="2011635" y="671383"/>
                </a:lnTo>
                <a:lnTo>
                  <a:pt x="0" y="67138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nb-NO"/>
          </a:p>
        </p:txBody>
      </p:sp>
      <p:sp>
        <p:nvSpPr>
          <p:cNvPr id="22" name="TextBox 22"/>
          <p:cNvSpPr txBox="1"/>
          <p:nvPr/>
        </p:nvSpPr>
        <p:spPr>
          <a:xfrm>
            <a:off x="8799919" y="949195"/>
            <a:ext cx="3857476" cy="1222258"/>
          </a:xfrm>
          <a:prstGeom prst="rect">
            <a:avLst/>
          </a:prstGeom>
        </p:spPr>
        <p:txBody>
          <a:bodyPr lIns="0" tIns="0" rIns="0" bIns="0" rtlCol="0" anchor="t">
            <a:spAutoFit/>
          </a:bodyPr>
          <a:lstStyle/>
          <a:p>
            <a:pPr algn="ctr">
              <a:lnSpc>
                <a:spcPts val="10323"/>
              </a:lnSpc>
              <a:spcBef>
                <a:spcPct val="0"/>
              </a:spcBef>
            </a:pPr>
            <a:r>
              <a:rPr lang="en-US" sz="7200" b="1" dirty="0">
                <a:solidFill>
                  <a:srgbClr val="0B82D3"/>
                </a:solidFill>
                <a:latin typeface="ITC Stone Sans Std Bold"/>
                <a:ea typeface="ITC Stone Sans Std Bold"/>
                <a:cs typeface="ITC Stone Sans Std Bold"/>
                <a:sym typeface="ITC Stone Sans Std Bold"/>
              </a:rPr>
              <a:t>BARNAS</a:t>
            </a:r>
            <a:endParaRPr lang="en-US" sz="7374" b="1" dirty="0">
              <a:solidFill>
                <a:srgbClr val="0B82D3"/>
              </a:solidFill>
              <a:latin typeface="ITC Stone Sans Std Bold"/>
              <a:ea typeface="ITC Stone Sans Std Bold"/>
              <a:cs typeface="ITC Stone Sans Std Bold"/>
              <a:sym typeface="ITC Stone Sans Std Bold"/>
            </a:endParaRPr>
          </a:p>
        </p:txBody>
      </p:sp>
      <p:sp>
        <p:nvSpPr>
          <p:cNvPr id="23" name="TextBox 23"/>
          <p:cNvSpPr txBox="1"/>
          <p:nvPr/>
        </p:nvSpPr>
        <p:spPr>
          <a:xfrm>
            <a:off x="8194195" y="1679598"/>
            <a:ext cx="5071393" cy="952761"/>
          </a:xfrm>
          <a:prstGeom prst="rect">
            <a:avLst/>
          </a:prstGeom>
        </p:spPr>
        <p:txBody>
          <a:bodyPr lIns="0" tIns="0" rIns="0" bIns="0" rtlCol="0" anchor="t">
            <a:spAutoFit/>
          </a:bodyPr>
          <a:lstStyle/>
          <a:p>
            <a:pPr algn="ctr">
              <a:lnSpc>
                <a:spcPts val="8083"/>
              </a:lnSpc>
              <a:spcBef>
                <a:spcPct val="0"/>
              </a:spcBef>
            </a:pPr>
            <a:r>
              <a:rPr lang="en-US" sz="4400" b="1" dirty="0">
                <a:solidFill>
                  <a:srgbClr val="E30E19"/>
                </a:solidFill>
                <a:latin typeface="ITC Stone Sans Std Bold"/>
                <a:ea typeface="ITC Stone Sans Std Bold"/>
                <a:cs typeface="ITC Stone Sans Std Bold"/>
                <a:sym typeface="ITC Stone Sans Std Bold"/>
              </a:rPr>
              <a:t>TRAFIKKLUBB</a:t>
            </a:r>
            <a:endParaRPr lang="en-US" sz="5774" b="1" dirty="0">
              <a:solidFill>
                <a:srgbClr val="E30E19"/>
              </a:solidFill>
              <a:latin typeface="ITC Stone Sans Std Bold"/>
              <a:ea typeface="ITC Stone Sans Std Bold"/>
              <a:cs typeface="ITC Stone Sans Std Bold"/>
              <a:sym typeface="ITC Stone Sans Std Bold"/>
            </a:endParaRPr>
          </a:p>
        </p:txBody>
      </p:sp>
      <p:sp>
        <p:nvSpPr>
          <p:cNvPr id="24" name="TextBox 24"/>
          <p:cNvSpPr txBox="1"/>
          <p:nvPr/>
        </p:nvSpPr>
        <p:spPr>
          <a:xfrm>
            <a:off x="8586602" y="2454650"/>
            <a:ext cx="5031990" cy="450849"/>
          </a:xfrm>
          <a:prstGeom prst="rect">
            <a:avLst/>
          </a:prstGeom>
        </p:spPr>
        <p:txBody>
          <a:bodyPr lIns="0" tIns="0" rIns="0" bIns="0" rtlCol="0" anchor="t">
            <a:spAutoFit/>
          </a:bodyPr>
          <a:lstStyle/>
          <a:p>
            <a:pPr algn="ctr">
              <a:lnSpc>
                <a:spcPts val="3500"/>
              </a:lnSpc>
            </a:pPr>
            <a:r>
              <a:rPr lang="en-US" sz="2500" spc="570">
                <a:solidFill>
                  <a:srgbClr val="000000"/>
                </a:solidFill>
                <a:latin typeface="Helvetica"/>
                <a:ea typeface="Helvetica"/>
                <a:cs typeface="Helvetica"/>
                <a:sym typeface="Helvetica"/>
              </a:rPr>
              <a:t>FRA TRYGG TRAFIKK</a:t>
            </a:r>
          </a:p>
        </p:txBody>
      </p:sp>
      <p:sp>
        <p:nvSpPr>
          <p:cNvPr id="25" name="TextBox 25"/>
          <p:cNvSpPr txBox="1"/>
          <p:nvPr/>
        </p:nvSpPr>
        <p:spPr>
          <a:xfrm rot="439195">
            <a:off x="15090102" y="830343"/>
            <a:ext cx="2628602" cy="340029"/>
          </a:xfrm>
          <a:prstGeom prst="rect">
            <a:avLst/>
          </a:prstGeom>
        </p:spPr>
        <p:txBody>
          <a:bodyPr lIns="0" tIns="0" rIns="0" bIns="0" rtlCol="0" anchor="t">
            <a:spAutoFit/>
          </a:bodyPr>
          <a:lstStyle/>
          <a:p>
            <a:pPr algn="ctr">
              <a:lnSpc>
                <a:spcPts val="2800"/>
              </a:lnSpc>
              <a:spcBef>
                <a:spcPct val="0"/>
              </a:spcBef>
            </a:pPr>
            <a:r>
              <a:rPr lang="en-US" sz="1400" spc="456" dirty="0">
                <a:solidFill>
                  <a:srgbClr val="000000"/>
                </a:solidFill>
                <a:latin typeface="Helvetica"/>
                <a:ea typeface="Helvetica"/>
                <a:cs typeface="Helvetica"/>
                <a:sym typeface="Helvetica"/>
              </a:rPr>
              <a:t>LÆRINGSØKT</a:t>
            </a:r>
            <a:r>
              <a:rPr lang="en-US" sz="2000" spc="456" dirty="0">
                <a:solidFill>
                  <a:srgbClr val="000000"/>
                </a:solidFill>
                <a:latin typeface="Helvetica"/>
                <a:ea typeface="Helvetica"/>
                <a:cs typeface="Helvetica"/>
                <a:sym typeface="Helvetica"/>
              </a:rPr>
              <a:t> 2</a:t>
            </a:r>
          </a:p>
        </p:txBody>
      </p:sp>
      <p:sp>
        <p:nvSpPr>
          <p:cNvPr id="26" name="TextBox 26"/>
          <p:cNvSpPr txBox="1"/>
          <p:nvPr/>
        </p:nvSpPr>
        <p:spPr>
          <a:xfrm rot="439195">
            <a:off x="15090102" y="503934"/>
            <a:ext cx="2628602" cy="358774"/>
          </a:xfrm>
          <a:prstGeom prst="rect">
            <a:avLst/>
          </a:prstGeom>
        </p:spPr>
        <p:txBody>
          <a:bodyPr lIns="0" tIns="0" rIns="0" bIns="0" rtlCol="0" anchor="t">
            <a:spAutoFit/>
          </a:bodyPr>
          <a:lstStyle/>
          <a:p>
            <a:pPr algn="ctr">
              <a:lnSpc>
                <a:spcPts val="2800"/>
              </a:lnSpc>
              <a:spcBef>
                <a:spcPct val="0"/>
              </a:spcBef>
            </a:pPr>
            <a:r>
              <a:rPr lang="en-US" sz="2000" spc="456">
                <a:solidFill>
                  <a:srgbClr val="000000"/>
                </a:solidFill>
                <a:latin typeface="Helvetica"/>
                <a:ea typeface="Helvetica"/>
                <a:cs typeface="Helvetica"/>
                <a:sym typeface="Helvetica"/>
              </a:rPr>
              <a:t>1.-2. TRINN</a:t>
            </a:r>
          </a:p>
        </p:txBody>
      </p:sp>
      <p:sp>
        <p:nvSpPr>
          <p:cNvPr id="27" name="Freeform 27"/>
          <p:cNvSpPr/>
          <p:nvPr/>
        </p:nvSpPr>
        <p:spPr>
          <a:xfrm>
            <a:off x="12814005" y="248912"/>
            <a:ext cx="2627425" cy="2174248"/>
          </a:xfrm>
          <a:custGeom>
            <a:avLst/>
            <a:gdLst/>
            <a:ahLst/>
            <a:cxnLst/>
            <a:rect l="l" t="t" r="r" b="b"/>
            <a:pathLst>
              <a:path w="2627425" h="2174248">
                <a:moveTo>
                  <a:pt x="0" y="0"/>
                </a:moveTo>
                <a:lnTo>
                  <a:pt x="2627425" y="0"/>
                </a:lnTo>
                <a:lnTo>
                  <a:pt x="2627425" y="2174248"/>
                </a:lnTo>
                <a:lnTo>
                  <a:pt x="0" y="2174248"/>
                </a:lnTo>
                <a:lnTo>
                  <a:pt x="0" y="0"/>
                </a:lnTo>
                <a:close/>
              </a:path>
            </a:pathLst>
          </a:custGeom>
          <a:blipFill>
            <a:blip r:embed="rId25"/>
            <a:stretch>
              <a:fillRect/>
            </a:stretch>
          </a:blipFill>
        </p:spPr>
        <p:txBody>
          <a:bodyPr/>
          <a:lstStyle/>
          <a:p>
            <a:endParaRPr lang="nb-NO"/>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B82D3"/>
        </a:solidFill>
        <a:effectLst/>
      </p:bgPr>
    </p:bg>
    <p:spTree>
      <p:nvGrpSpPr>
        <p:cNvPr id="1" name=""/>
        <p:cNvGrpSpPr/>
        <p:nvPr/>
      </p:nvGrpSpPr>
      <p:grpSpPr>
        <a:xfrm>
          <a:off x="0" y="0"/>
          <a:ext cx="0" cy="0"/>
          <a:chOff x="0" y="0"/>
          <a:chExt cx="0" cy="0"/>
        </a:xfrm>
      </p:grpSpPr>
      <p:grpSp>
        <p:nvGrpSpPr>
          <p:cNvPr id="2" name="Group 2"/>
          <p:cNvGrpSpPr/>
          <p:nvPr/>
        </p:nvGrpSpPr>
        <p:grpSpPr>
          <a:xfrm>
            <a:off x="-998756" y="-181970"/>
            <a:ext cx="19286756" cy="10615550"/>
            <a:chOff x="0" y="0"/>
            <a:chExt cx="25715675" cy="14154066"/>
          </a:xfrm>
        </p:grpSpPr>
        <p:sp>
          <p:nvSpPr>
            <p:cNvPr id="3" name="Freeform 3"/>
            <p:cNvSpPr/>
            <p:nvPr/>
          </p:nvSpPr>
          <p:spPr>
            <a:xfrm>
              <a:off x="1331675" y="3668946"/>
              <a:ext cx="24384000" cy="10485120"/>
            </a:xfrm>
            <a:custGeom>
              <a:avLst/>
              <a:gdLst/>
              <a:ahLst/>
              <a:cxnLst/>
              <a:rect l="l" t="t" r="r" b="b"/>
              <a:pathLst>
                <a:path w="24384000" h="10485120">
                  <a:moveTo>
                    <a:pt x="0" y="0"/>
                  </a:moveTo>
                  <a:lnTo>
                    <a:pt x="24384000" y="0"/>
                  </a:lnTo>
                  <a:lnTo>
                    <a:pt x="24384000" y="10485120"/>
                  </a:lnTo>
                  <a:lnTo>
                    <a:pt x="0" y="10485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4" name="Freeform 4"/>
            <p:cNvSpPr/>
            <p:nvPr/>
          </p:nvSpPr>
          <p:spPr>
            <a:xfrm>
              <a:off x="18953361" y="0"/>
              <a:ext cx="6762314" cy="6762314"/>
            </a:xfrm>
            <a:custGeom>
              <a:avLst/>
              <a:gdLst/>
              <a:ahLst/>
              <a:cxnLst/>
              <a:rect l="l" t="t" r="r" b="b"/>
              <a:pathLst>
                <a:path w="6762314" h="6762314">
                  <a:moveTo>
                    <a:pt x="0" y="0"/>
                  </a:moveTo>
                  <a:lnTo>
                    <a:pt x="6762314" y="0"/>
                  </a:lnTo>
                  <a:lnTo>
                    <a:pt x="6762314" y="6762314"/>
                  </a:lnTo>
                  <a:lnTo>
                    <a:pt x="0" y="6762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grpSp>
          <p:nvGrpSpPr>
            <p:cNvPr id="5" name="Group 5"/>
            <p:cNvGrpSpPr/>
            <p:nvPr/>
          </p:nvGrpSpPr>
          <p:grpSpPr>
            <a:xfrm>
              <a:off x="4386495" y="3008558"/>
              <a:ext cx="18400963" cy="9835930"/>
              <a:chOff x="0" y="0"/>
              <a:chExt cx="3634758" cy="1942900"/>
            </a:xfrm>
          </p:grpSpPr>
          <p:sp>
            <p:nvSpPr>
              <p:cNvPr id="6" name="Freeform 6"/>
              <p:cNvSpPr/>
              <p:nvPr/>
            </p:nvSpPr>
            <p:spPr>
              <a:xfrm>
                <a:off x="0" y="0"/>
                <a:ext cx="3634758" cy="1942900"/>
              </a:xfrm>
              <a:custGeom>
                <a:avLst/>
                <a:gdLst/>
                <a:ahLst/>
                <a:cxnLst/>
                <a:rect l="l" t="t" r="r" b="b"/>
                <a:pathLst>
                  <a:path w="3634758" h="1942900">
                    <a:moveTo>
                      <a:pt x="0" y="0"/>
                    </a:moveTo>
                    <a:lnTo>
                      <a:pt x="3634758" y="0"/>
                    </a:lnTo>
                    <a:lnTo>
                      <a:pt x="3634758" y="1942900"/>
                    </a:lnTo>
                    <a:lnTo>
                      <a:pt x="0" y="1942900"/>
                    </a:lnTo>
                    <a:close/>
                  </a:path>
                </a:pathLst>
              </a:custGeom>
              <a:solidFill>
                <a:srgbClr val="FFFFFF">
                  <a:alpha val="80000"/>
                </a:srgbClr>
              </a:solidFill>
              <a:ln cap="sq">
                <a:noFill/>
                <a:prstDash val="solid"/>
                <a:miter/>
              </a:ln>
            </p:spPr>
            <p:txBody>
              <a:bodyPr/>
              <a:lstStyle/>
              <a:p>
                <a:endParaRPr lang="nb-NO"/>
              </a:p>
            </p:txBody>
          </p:sp>
          <p:sp>
            <p:nvSpPr>
              <p:cNvPr id="7" name="TextBox 7"/>
              <p:cNvSpPr txBox="1"/>
              <p:nvPr/>
            </p:nvSpPr>
            <p:spPr>
              <a:xfrm>
                <a:off x="0" y="-76200"/>
                <a:ext cx="3634758" cy="2019100"/>
              </a:xfrm>
              <a:prstGeom prst="rect">
                <a:avLst/>
              </a:prstGeom>
            </p:spPr>
            <p:txBody>
              <a:bodyPr lIns="50800" tIns="50800" rIns="50800" bIns="50800" rtlCol="0" anchor="ctr"/>
              <a:lstStyle/>
              <a:p>
                <a:pPr algn="ctr">
                  <a:lnSpc>
                    <a:spcPts val="3500"/>
                  </a:lnSpc>
                </a:pPr>
                <a:endParaRPr/>
              </a:p>
            </p:txBody>
          </p:sp>
        </p:grpSp>
        <p:sp>
          <p:nvSpPr>
            <p:cNvPr id="8" name="Freeform 8"/>
            <p:cNvSpPr/>
            <p:nvPr/>
          </p:nvSpPr>
          <p:spPr>
            <a:xfrm>
              <a:off x="20245114" y="925746"/>
              <a:ext cx="4178808" cy="5486400"/>
            </a:xfrm>
            <a:custGeom>
              <a:avLst/>
              <a:gdLst/>
              <a:ahLst/>
              <a:cxnLst/>
              <a:rect l="l" t="t" r="r" b="b"/>
              <a:pathLst>
                <a:path w="4178808" h="5486400">
                  <a:moveTo>
                    <a:pt x="0" y="0"/>
                  </a:moveTo>
                  <a:lnTo>
                    <a:pt x="4178808" y="0"/>
                  </a:lnTo>
                  <a:lnTo>
                    <a:pt x="4178808" y="5486400"/>
                  </a:lnTo>
                  <a:lnTo>
                    <a:pt x="0" y="5486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
          <p:nvSpPr>
            <p:cNvPr id="9" name="Freeform 9"/>
            <p:cNvSpPr/>
            <p:nvPr/>
          </p:nvSpPr>
          <p:spPr>
            <a:xfrm>
              <a:off x="14981201" y="10908363"/>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b-NO"/>
            </a:p>
          </p:txBody>
        </p:sp>
        <p:sp>
          <p:nvSpPr>
            <p:cNvPr id="10" name="Freeform 10"/>
            <p:cNvSpPr/>
            <p:nvPr/>
          </p:nvSpPr>
          <p:spPr>
            <a:xfrm>
              <a:off x="23198300" y="11638875"/>
              <a:ext cx="2291549" cy="1896304"/>
            </a:xfrm>
            <a:custGeom>
              <a:avLst/>
              <a:gdLst/>
              <a:ahLst/>
              <a:cxnLst/>
              <a:rect l="l" t="t" r="r" b="b"/>
              <a:pathLst>
                <a:path w="2291549" h="1896304">
                  <a:moveTo>
                    <a:pt x="0" y="0"/>
                  </a:moveTo>
                  <a:lnTo>
                    <a:pt x="2291550" y="0"/>
                  </a:lnTo>
                  <a:lnTo>
                    <a:pt x="2291550" y="1896304"/>
                  </a:lnTo>
                  <a:lnTo>
                    <a:pt x="0" y="1896304"/>
                  </a:lnTo>
                  <a:lnTo>
                    <a:pt x="0" y="0"/>
                  </a:lnTo>
                  <a:close/>
                </a:path>
              </a:pathLst>
            </a:custGeom>
            <a:blipFill>
              <a:blip r:embed="rId11"/>
              <a:stretch>
                <a:fillRect/>
              </a:stretch>
            </a:blipFill>
          </p:spPr>
          <p:txBody>
            <a:bodyPr/>
            <a:lstStyle/>
            <a:p>
              <a:endParaRPr lang="nb-NO"/>
            </a:p>
          </p:txBody>
        </p:sp>
        <p:sp>
          <p:nvSpPr>
            <p:cNvPr id="11" name="Freeform 11"/>
            <p:cNvSpPr/>
            <p:nvPr/>
          </p:nvSpPr>
          <p:spPr>
            <a:xfrm>
              <a:off x="0" y="10908363"/>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b-NO"/>
            </a:p>
          </p:txBody>
        </p:sp>
        <p:sp>
          <p:nvSpPr>
            <p:cNvPr id="12" name="Freeform 12"/>
            <p:cNvSpPr/>
            <p:nvPr/>
          </p:nvSpPr>
          <p:spPr>
            <a:xfrm>
              <a:off x="6793332" y="10908363"/>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b-NO"/>
            </a:p>
          </p:txBody>
        </p:sp>
        <p:sp>
          <p:nvSpPr>
            <p:cNvPr id="13" name="Freeform 13"/>
            <p:cNvSpPr/>
            <p:nvPr/>
          </p:nvSpPr>
          <p:spPr>
            <a:xfrm>
              <a:off x="1746825" y="2516539"/>
              <a:ext cx="8006775" cy="10819966"/>
            </a:xfrm>
            <a:custGeom>
              <a:avLst/>
              <a:gdLst/>
              <a:ahLst/>
              <a:cxnLst/>
              <a:rect l="l" t="t" r="r" b="b"/>
              <a:pathLst>
                <a:path w="8006775" h="10819966">
                  <a:moveTo>
                    <a:pt x="0" y="0"/>
                  </a:moveTo>
                  <a:lnTo>
                    <a:pt x="8006775" y="0"/>
                  </a:lnTo>
                  <a:lnTo>
                    <a:pt x="8006775" y="10819967"/>
                  </a:lnTo>
                  <a:lnTo>
                    <a:pt x="0" y="10819967"/>
                  </a:lnTo>
                  <a:lnTo>
                    <a:pt x="0" y="0"/>
                  </a:lnTo>
                  <a:close/>
                </a:path>
              </a:pathLst>
            </a:custGeom>
            <a:blipFill>
              <a:blip r:embed="rId12"/>
              <a:stretch>
                <a:fillRect/>
              </a:stretch>
            </a:blipFill>
          </p:spPr>
          <p:txBody>
            <a:bodyPr/>
            <a:lstStyle/>
            <a:p>
              <a:endParaRPr lang="nb-NO"/>
            </a:p>
          </p:txBody>
        </p:sp>
      </p:grpSp>
      <p:sp>
        <p:nvSpPr>
          <p:cNvPr id="14" name="TextBox 14"/>
          <p:cNvSpPr txBox="1"/>
          <p:nvPr/>
        </p:nvSpPr>
        <p:spPr>
          <a:xfrm>
            <a:off x="6301808" y="3173909"/>
            <a:ext cx="8667930" cy="4586605"/>
          </a:xfrm>
          <a:prstGeom prst="rect">
            <a:avLst/>
          </a:prstGeom>
        </p:spPr>
        <p:txBody>
          <a:bodyPr lIns="0" tIns="0" rIns="0" bIns="0" rtlCol="0" anchor="t">
            <a:spAutoFit/>
          </a:bodyPr>
          <a:lstStyle/>
          <a:p>
            <a:pPr algn="ctr">
              <a:lnSpc>
                <a:spcPts val="6019"/>
              </a:lnSpc>
              <a:spcBef>
                <a:spcPct val="0"/>
              </a:spcBef>
            </a:pPr>
            <a:r>
              <a:rPr lang="en-US" sz="4299" spc="429">
                <a:solidFill>
                  <a:srgbClr val="000000"/>
                </a:solidFill>
                <a:latin typeface="Helvetica"/>
                <a:ea typeface="Helvetica"/>
                <a:cs typeface="Helvetica"/>
                <a:sym typeface="Helvetica"/>
              </a:rPr>
              <a:t>I løpet av økten skal elevene lære hvordan refleksene gjør dem synlige i mørket, og få praktisk erfaring med å plassere og bruke refleksene riktig for å øke sikkerheten.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82D3"/>
        </a:solidFill>
        <a:effectLst/>
      </p:bgPr>
    </p:bg>
    <p:spTree>
      <p:nvGrpSpPr>
        <p:cNvPr id="1" name=""/>
        <p:cNvGrpSpPr/>
        <p:nvPr/>
      </p:nvGrpSpPr>
      <p:grpSpPr>
        <a:xfrm>
          <a:off x="0" y="0"/>
          <a:ext cx="0" cy="0"/>
          <a:chOff x="0" y="0"/>
          <a:chExt cx="0" cy="0"/>
        </a:xfrm>
      </p:grpSpPr>
      <p:grpSp>
        <p:nvGrpSpPr>
          <p:cNvPr id="2" name="Group 2"/>
          <p:cNvGrpSpPr/>
          <p:nvPr/>
        </p:nvGrpSpPr>
        <p:grpSpPr>
          <a:xfrm>
            <a:off x="0" y="762594"/>
            <a:ext cx="18288000" cy="9670986"/>
            <a:chOff x="0" y="0"/>
            <a:chExt cx="24384000" cy="12894647"/>
          </a:xfrm>
        </p:grpSpPr>
        <p:sp>
          <p:nvSpPr>
            <p:cNvPr id="3" name="Freeform 3"/>
            <p:cNvSpPr/>
            <p:nvPr/>
          </p:nvSpPr>
          <p:spPr>
            <a:xfrm>
              <a:off x="0" y="2409527"/>
              <a:ext cx="24384000" cy="10485120"/>
            </a:xfrm>
            <a:custGeom>
              <a:avLst/>
              <a:gdLst/>
              <a:ahLst/>
              <a:cxnLst/>
              <a:rect l="l" t="t" r="r" b="b"/>
              <a:pathLst>
                <a:path w="24384000" h="10485120">
                  <a:moveTo>
                    <a:pt x="0" y="0"/>
                  </a:moveTo>
                  <a:lnTo>
                    <a:pt x="24384000" y="0"/>
                  </a:lnTo>
                  <a:lnTo>
                    <a:pt x="24384000" y="10485120"/>
                  </a:lnTo>
                  <a:lnTo>
                    <a:pt x="0" y="10485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grpSp>
          <p:nvGrpSpPr>
            <p:cNvPr id="4" name="Group 4"/>
            <p:cNvGrpSpPr/>
            <p:nvPr/>
          </p:nvGrpSpPr>
          <p:grpSpPr>
            <a:xfrm>
              <a:off x="1371600" y="1737781"/>
              <a:ext cx="21640800" cy="9589827"/>
              <a:chOff x="0" y="0"/>
              <a:chExt cx="4274726" cy="1894287"/>
            </a:xfrm>
          </p:grpSpPr>
          <p:sp>
            <p:nvSpPr>
              <p:cNvPr id="5" name="Freeform 5"/>
              <p:cNvSpPr/>
              <p:nvPr/>
            </p:nvSpPr>
            <p:spPr>
              <a:xfrm>
                <a:off x="0" y="0"/>
                <a:ext cx="4274726" cy="1894287"/>
              </a:xfrm>
              <a:custGeom>
                <a:avLst/>
                <a:gdLst/>
                <a:ahLst/>
                <a:cxnLst/>
                <a:rect l="l" t="t" r="r" b="b"/>
                <a:pathLst>
                  <a:path w="4274726" h="1894287">
                    <a:moveTo>
                      <a:pt x="0" y="0"/>
                    </a:moveTo>
                    <a:lnTo>
                      <a:pt x="4274726" y="0"/>
                    </a:lnTo>
                    <a:lnTo>
                      <a:pt x="4274726" y="1894287"/>
                    </a:lnTo>
                    <a:lnTo>
                      <a:pt x="0" y="1894287"/>
                    </a:lnTo>
                    <a:close/>
                  </a:path>
                </a:pathLst>
              </a:custGeom>
              <a:solidFill>
                <a:srgbClr val="FFFFFF">
                  <a:alpha val="80000"/>
                </a:srgbClr>
              </a:solidFill>
              <a:ln cap="sq">
                <a:noFill/>
                <a:prstDash val="solid"/>
                <a:miter/>
              </a:ln>
            </p:spPr>
            <p:txBody>
              <a:bodyPr/>
              <a:lstStyle/>
              <a:p>
                <a:endParaRPr lang="nb-NO"/>
              </a:p>
            </p:txBody>
          </p:sp>
          <p:sp>
            <p:nvSpPr>
              <p:cNvPr id="6" name="TextBox 6"/>
              <p:cNvSpPr txBox="1"/>
              <p:nvPr/>
            </p:nvSpPr>
            <p:spPr>
              <a:xfrm>
                <a:off x="0" y="-76200"/>
                <a:ext cx="4274726" cy="1970487"/>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14162764" y="9347200"/>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8" name="Freeform 8"/>
            <p:cNvSpPr/>
            <p:nvPr/>
          </p:nvSpPr>
          <p:spPr>
            <a:xfrm>
              <a:off x="21866625" y="10379456"/>
              <a:ext cx="2291549" cy="1896304"/>
            </a:xfrm>
            <a:custGeom>
              <a:avLst/>
              <a:gdLst/>
              <a:ahLst/>
              <a:cxnLst/>
              <a:rect l="l" t="t" r="r" b="b"/>
              <a:pathLst>
                <a:path w="2291549" h="1896304">
                  <a:moveTo>
                    <a:pt x="0" y="0"/>
                  </a:moveTo>
                  <a:lnTo>
                    <a:pt x="2291550" y="0"/>
                  </a:lnTo>
                  <a:lnTo>
                    <a:pt x="2291550" y="1896304"/>
                  </a:lnTo>
                  <a:lnTo>
                    <a:pt x="0" y="1896304"/>
                  </a:lnTo>
                  <a:lnTo>
                    <a:pt x="0" y="0"/>
                  </a:lnTo>
                  <a:close/>
                </a:path>
              </a:pathLst>
            </a:custGeom>
            <a:blipFill>
              <a:blip r:embed="rId7"/>
              <a:stretch>
                <a:fillRect/>
              </a:stretch>
            </a:blipFill>
          </p:spPr>
          <p:txBody>
            <a:bodyPr/>
            <a:lstStyle/>
            <a:p>
              <a:endParaRPr lang="nb-NO"/>
            </a:p>
          </p:txBody>
        </p:sp>
        <p:sp>
          <p:nvSpPr>
            <p:cNvPr id="9" name="Freeform 9"/>
            <p:cNvSpPr/>
            <p:nvPr/>
          </p:nvSpPr>
          <p:spPr>
            <a:xfrm>
              <a:off x="982639" y="9347200"/>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10" name="Freeform 10"/>
            <p:cNvSpPr/>
            <p:nvPr/>
          </p:nvSpPr>
          <p:spPr>
            <a:xfrm>
              <a:off x="9766292" y="9347200"/>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grpSp>
          <p:nvGrpSpPr>
            <p:cNvPr id="11" name="Group 11"/>
            <p:cNvGrpSpPr/>
            <p:nvPr/>
          </p:nvGrpSpPr>
          <p:grpSpPr>
            <a:xfrm>
              <a:off x="1371600" y="0"/>
              <a:ext cx="21640800" cy="1340513"/>
              <a:chOff x="0" y="0"/>
              <a:chExt cx="4274726" cy="264793"/>
            </a:xfrm>
          </p:grpSpPr>
          <p:sp>
            <p:nvSpPr>
              <p:cNvPr id="12" name="Freeform 12"/>
              <p:cNvSpPr/>
              <p:nvPr/>
            </p:nvSpPr>
            <p:spPr>
              <a:xfrm>
                <a:off x="0" y="0"/>
                <a:ext cx="4274726" cy="264793"/>
              </a:xfrm>
              <a:custGeom>
                <a:avLst/>
                <a:gdLst/>
                <a:ahLst/>
                <a:cxnLst/>
                <a:rect l="l" t="t" r="r" b="b"/>
                <a:pathLst>
                  <a:path w="4274726" h="264793">
                    <a:moveTo>
                      <a:pt x="0" y="0"/>
                    </a:moveTo>
                    <a:lnTo>
                      <a:pt x="4274726" y="0"/>
                    </a:lnTo>
                    <a:lnTo>
                      <a:pt x="4274726" y="264793"/>
                    </a:lnTo>
                    <a:lnTo>
                      <a:pt x="0" y="264793"/>
                    </a:lnTo>
                    <a:close/>
                  </a:path>
                </a:pathLst>
              </a:custGeom>
              <a:solidFill>
                <a:srgbClr val="FFFFFF">
                  <a:alpha val="80000"/>
                </a:srgbClr>
              </a:solidFill>
              <a:ln cap="sq">
                <a:noFill/>
                <a:prstDash val="solid"/>
                <a:miter/>
              </a:ln>
            </p:spPr>
            <p:txBody>
              <a:bodyPr/>
              <a:lstStyle/>
              <a:p>
                <a:endParaRPr lang="nb-NO"/>
              </a:p>
            </p:txBody>
          </p:sp>
          <p:sp>
            <p:nvSpPr>
              <p:cNvPr id="13" name="TextBox 13"/>
              <p:cNvSpPr txBox="1"/>
              <p:nvPr/>
            </p:nvSpPr>
            <p:spPr>
              <a:xfrm>
                <a:off x="0" y="-76200"/>
                <a:ext cx="4274726" cy="340993"/>
              </a:xfrm>
              <a:prstGeom prst="rect">
                <a:avLst/>
              </a:prstGeom>
            </p:spPr>
            <p:txBody>
              <a:bodyPr lIns="50800" tIns="50800" rIns="50800" bIns="50800" rtlCol="0" anchor="ctr"/>
              <a:lstStyle/>
              <a:p>
                <a:pPr algn="ctr">
                  <a:lnSpc>
                    <a:spcPts val="3500"/>
                  </a:lnSpc>
                </a:pPr>
                <a:endParaRPr/>
              </a:p>
            </p:txBody>
          </p:sp>
        </p:grpSp>
      </p:grpSp>
      <p:sp>
        <p:nvSpPr>
          <p:cNvPr id="14" name="Freeform 14"/>
          <p:cNvSpPr/>
          <p:nvPr/>
        </p:nvSpPr>
        <p:spPr>
          <a:xfrm>
            <a:off x="1607343" y="2376416"/>
            <a:ext cx="685836" cy="650687"/>
          </a:xfrm>
          <a:custGeom>
            <a:avLst/>
            <a:gdLst/>
            <a:ahLst/>
            <a:cxnLst/>
            <a:rect l="l" t="t" r="r" b="b"/>
            <a:pathLst>
              <a:path w="685836" h="650687">
                <a:moveTo>
                  <a:pt x="0" y="0"/>
                </a:moveTo>
                <a:lnTo>
                  <a:pt x="685836" y="0"/>
                </a:lnTo>
                <a:lnTo>
                  <a:pt x="685836" y="650687"/>
                </a:lnTo>
                <a:lnTo>
                  <a:pt x="0" y="6506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15" name="Freeform 15"/>
          <p:cNvSpPr/>
          <p:nvPr/>
        </p:nvSpPr>
        <p:spPr>
          <a:xfrm>
            <a:off x="1607343" y="3511455"/>
            <a:ext cx="685836" cy="650687"/>
          </a:xfrm>
          <a:custGeom>
            <a:avLst/>
            <a:gdLst/>
            <a:ahLst/>
            <a:cxnLst/>
            <a:rect l="l" t="t" r="r" b="b"/>
            <a:pathLst>
              <a:path w="685836" h="650687">
                <a:moveTo>
                  <a:pt x="0" y="0"/>
                </a:moveTo>
                <a:lnTo>
                  <a:pt x="685836" y="0"/>
                </a:lnTo>
                <a:lnTo>
                  <a:pt x="685836" y="650687"/>
                </a:lnTo>
                <a:lnTo>
                  <a:pt x="0" y="6506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16" name="Freeform 16"/>
          <p:cNvSpPr/>
          <p:nvPr/>
        </p:nvSpPr>
        <p:spPr>
          <a:xfrm>
            <a:off x="1607343" y="4647917"/>
            <a:ext cx="685836" cy="650687"/>
          </a:xfrm>
          <a:custGeom>
            <a:avLst/>
            <a:gdLst/>
            <a:ahLst/>
            <a:cxnLst/>
            <a:rect l="l" t="t" r="r" b="b"/>
            <a:pathLst>
              <a:path w="685836" h="650687">
                <a:moveTo>
                  <a:pt x="0" y="0"/>
                </a:moveTo>
                <a:lnTo>
                  <a:pt x="685836" y="0"/>
                </a:lnTo>
                <a:lnTo>
                  <a:pt x="685836" y="650687"/>
                </a:lnTo>
                <a:lnTo>
                  <a:pt x="0" y="6506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17" name="TextBox 17"/>
          <p:cNvSpPr txBox="1"/>
          <p:nvPr/>
        </p:nvSpPr>
        <p:spPr>
          <a:xfrm>
            <a:off x="6770160" y="683099"/>
            <a:ext cx="4747680" cy="975361"/>
          </a:xfrm>
          <a:prstGeom prst="rect">
            <a:avLst/>
          </a:prstGeom>
        </p:spPr>
        <p:txBody>
          <a:bodyPr lIns="0" tIns="0" rIns="0" bIns="0" rtlCol="0" anchor="t">
            <a:spAutoFit/>
          </a:bodyPr>
          <a:lstStyle/>
          <a:p>
            <a:pPr algn="ctr">
              <a:lnSpc>
                <a:spcPts val="7139"/>
              </a:lnSpc>
            </a:pPr>
            <a:r>
              <a:rPr lang="en-US" sz="5099" b="1">
                <a:solidFill>
                  <a:srgbClr val="3C3D43"/>
                </a:solidFill>
                <a:latin typeface="ITC Stone Sans Std Bold"/>
                <a:ea typeface="ITC Stone Sans Std Bold"/>
                <a:cs typeface="ITC Stone Sans Std Bold"/>
                <a:sym typeface="ITC Stone Sans Std Bold"/>
              </a:rPr>
              <a:t>LÆRINGSMÅL</a:t>
            </a:r>
          </a:p>
        </p:txBody>
      </p:sp>
      <p:sp>
        <p:nvSpPr>
          <p:cNvPr id="18" name="TextBox 18"/>
          <p:cNvSpPr txBox="1"/>
          <p:nvPr/>
        </p:nvSpPr>
        <p:spPr>
          <a:xfrm>
            <a:off x="1825803" y="2503817"/>
            <a:ext cx="248915" cy="450849"/>
          </a:xfrm>
          <a:prstGeom prst="rect">
            <a:avLst/>
          </a:prstGeom>
        </p:spPr>
        <p:txBody>
          <a:bodyPr lIns="0" tIns="0" rIns="0" bIns="0" rtlCol="0" anchor="t">
            <a:spAutoFit/>
          </a:bodyPr>
          <a:lstStyle/>
          <a:p>
            <a:pPr algn="ctr">
              <a:lnSpc>
                <a:spcPts val="3500"/>
              </a:lnSpc>
              <a:spcBef>
                <a:spcPct val="0"/>
              </a:spcBef>
            </a:pPr>
            <a:r>
              <a:rPr lang="en-US" sz="2500" spc="570">
                <a:solidFill>
                  <a:srgbClr val="3C3D43"/>
                </a:solidFill>
                <a:latin typeface="Helvetica"/>
                <a:ea typeface="Helvetica"/>
                <a:cs typeface="Helvetica"/>
                <a:sym typeface="Helvetica"/>
              </a:rPr>
              <a:t>1</a:t>
            </a:r>
          </a:p>
        </p:txBody>
      </p:sp>
      <p:sp>
        <p:nvSpPr>
          <p:cNvPr id="19" name="TextBox 19"/>
          <p:cNvSpPr txBox="1"/>
          <p:nvPr/>
        </p:nvSpPr>
        <p:spPr>
          <a:xfrm>
            <a:off x="1825803" y="3645654"/>
            <a:ext cx="248915" cy="450849"/>
          </a:xfrm>
          <a:prstGeom prst="rect">
            <a:avLst/>
          </a:prstGeom>
        </p:spPr>
        <p:txBody>
          <a:bodyPr lIns="0" tIns="0" rIns="0" bIns="0" rtlCol="0" anchor="t">
            <a:spAutoFit/>
          </a:bodyPr>
          <a:lstStyle/>
          <a:p>
            <a:pPr algn="ctr">
              <a:lnSpc>
                <a:spcPts val="3500"/>
              </a:lnSpc>
              <a:spcBef>
                <a:spcPct val="0"/>
              </a:spcBef>
            </a:pPr>
            <a:r>
              <a:rPr lang="en-US" sz="2500" spc="570">
                <a:solidFill>
                  <a:srgbClr val="3C3D43"/>
                </a:solidFill>
                <a:latin typeface="Helvetica"/>
                <a:ea typeface="Helvetica"/>
                <a:cs typeface="Helvetica"/>
                <a:sym typeface="Helvetica"/>
              </a:rPr>
              <a:t>2</a:t>
            </a:r>
          </a:p>
        </p:txBody>
      </p:sp>
      <p:sp>
        <p:nvSpPr>
          <p:cNvPr id="20" name="TextBox 20"/>
          <p:cNvSpPr txBox="1"/>
          <p:nvPr/>
        </p:nvSpPr>
        <p:spPr>
          <a:xfrm>
            <a:off x="1825803" y="4781267"/>
            <a:ext cx="248915" cy="450849"/>
          </a:xfrm>
          <a:prstGeom prst="rect">
            <a:avLst/>
          </a:prstGeom>
        </p:spPr>
        <p:txBody>
          <a:bodyPr lIns="0" tIns="0" rIns="0" bIns="0" rtlCol="0" anchor="t">
            <a:spAutoFit/>
          </a:bodyPr>
          <a:lstStyle/>
          <a:p>
            <a:pPr algn="ctr">
              <a:lnSpc>
                <a:spcPts val="3500"/>
              </a:lnSpc>
              <a:spcBef>
                <a:spcPct val="0"/>
              </a:spcBef>
            </a:pPr>
            <a:r>
              <a:rPr lang="en-US" sz="2500" spc="570">
                <a:solidFill>
                  <a:srgbClr val="3C3D43"/>
                </a:solidFill>
                <a:latin typeface="Helvetica"/>
                <a:ea typeface="Helvetica"/>
                <a:cs typeface="Helvetica"/>
                <a:sym typeface="Helvetica"/>
              </a:rPr>
              <a:t>3</a:t>
            </a:r>
          </a:p>
        </p:txBody>
      </p:sp>
      <p:sp>
        <p:nvSpPr>
          <p:cNvPr id="21" name="TextBox 21"/>
          <p:cNvSpPr txBox="1"/>
          <p:nvPr/>
        </p:nvSpPr>
        <p:spPr>
          <a:xfrm>
            <a:off x="2527115" y="2539437"/>
            <a:ext cx="11651421" cy="425053"/>
          </a:xfrm>
          <a:prstGeom prst="rect">
            <a:avLst/>
          </a:prstGeom>
        </p:spPr>
        <p:txBody>
          <a:bodyPr wrap="square" lIns="0" tIns="0" rIns="0" bIns="0" rtlCol="0" anchor="t">
            <a:spAutoFit/>
          </a:bodyPr>
          <a:lstStyle/>
          <a:p>
            <a:pPr algn="l">
              <a:lnSpc>
                <a:spcPts val="3500"/>
              </a:lnSpc>
              <a:spcBef>
                <a:spcPct val="0"/>
              </a:spcBef>
            </a:pPr>
            <a:r>
              <a:rPr lang="en-US" sz="2500" spc="250" dirty="0">
                <a:solidFill>
                  <a:srgbClr val="3C3D43"/>
                </a:solidFill>
                <a:latin typeface="Helvetica"/>
                <a:ea typeface="Helvetica"/>
                <a:cs typeface="Helvetica"/>
                <a:sym typeface="Helvetica"/>
              </a:rPr>
              <a:t>Eleven </a:t>
            </a:r>
            <a:r>
              <a:rPr lang="en-US" sz="2500" spc="250" dirty="0" err="1">
                <a:solidFill>
                  <a:srgbClr val="3C3D43"/>
                </a:solidFill>
                <a:latin typeface="Helvetica"/>
                <a:ea typeface="Helvetica"/>
                <a:cs typeface="Helvetica"/>
                <a:sym typeface="Helvetica"/>
              </a:rPr>
              <a:t>kan</a:t>
            </a:r>
            <a:r>
              <a:rPr lang="en-US" sz="2500" spc="250" dirty="0">
                <a:solidFill>
                  <a:srgbClr val="3C3D43"/>
                </a:solidFill>
                <a:latin typeface="Helvetica"/>
                <a:ea typeface="Helvetica"/>
                <a:cs typeface="Helvetica"/>
                <a:sym typeface="Helvetica"/>
              </a:rPr>
              <a:t> ta </a:t>
            </a:r>
            <a:r>
              <a:rPr lang="en-US" sz="2500" spc="250" dirty="0" err="1">
                <a:solidFill>
                  <a:srgbClr val="3C3D43"/>
                </a:solidFill>
                <a:latin typeface="Helvetica"/>
                <a:ea typeface="Helvetica"/>
                <a:cs typeface="Helvetica"/>
                <a:sym typeface="Helvetica"/>
              </a:rPr>
              <a:t>på</a:t>
            </a:r>
            <a:r>
              <a:rPr lang="en-US" sz="2500" spc="250" dirty="0">
                <a:solidFill>
                  <a:srgbClr val="3C3D43"/>
                </a:solidFill>
                <a:latin typeface="Helvetica"/>
                <a:ea typeface="Helvetica"/>
                <a:cs typeface="Helvetica"/>
                <a:sym typeface="Helvetica"/>
              </a:rPr>
              <a:t> seg </a:t>
            </a:r>
            <a:r>
              <a:rPr lang="en-US" sz="2500" spc="250" dirty="0" err="1">
                <a:solidFill>
                  <a:srgbClr val="3C3D43"/>
                </a:solidFill>
                <a:latin typeface="Helvetica"/>
                <a:ea typeface="Helvetica"/>
                <a:cs typeface="Helvetica"/>
                <a:sym typeface="Helvetica"/>
              </a:rPr>
              <a:t>refleksen</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på</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hensiktsmessig</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måte</a:t>
            </a:r>
            <a:r>
              <a:rPr lang="en-US" sz="2500" spc="250" dirty="0">
                <a:solidFill>
                  <a:srgbClr val="3C3D43"/>
                </a:solidFill>
                <a:latin typeface="Helvetica"/>
                <a:ea typeface="Helvetica"/>
                <a:cs typeface="Helvetica"/>
                <a:sym typeface="Helvetica"/>
              </a:rPr>
              <a:t>.</a:t>
            </a:r>
          </a:p>
        </p:txBody>
      </p:sp>
      <p:sp>
        <p:nvSpPr>
          <p:cNvPr id="22" name="TextBox 22"/>
          <p:cNvSpPr txBox="1"/>
          <p:nvPr/>
        </p:nvSpPr>
        <p:spPr>
          <a:xfrm>
            <a:off x="2435513" y="3621537"/>
            <a:ext cx="8222010" cy="450849"/>
          </a:xfrm>
          <a:prstGeom prst="rect">
            <a:avLst/>
          </a:prstGeom>
        </p:spPr>
        <p:txBody>
          <a:bodyPr lIns="0" tIns="0" rIns="0" bIns="0" rtlCol="0" anchor="t">
            <a:spAutoFit/>
          </a:bodyPr>
          <a:lstStyle/>
          <a:p>
            <a:pPr algn="ctr">
              <a:lnSpc>
                <a:spcPts val="3500"/>
              </a:lnSpc>
              <a:spcBef>
                <a:spcPct val="0"/>
              </a:spcBef>
            </a:pPr>
            <a:r>
              <a:rPr lang="en-US" sz="2500" spc="250" dirty="0">
                <a:solidFill>
                  <a:srgbClr val="3C3D43"/>
                </a:solidFill>
                <a:latin typeface="Helvetica"/>
                <a:ea typeface="Helvetica"/>
                <a:cs typeface="Helvetica"/>
                <a:sym typeface="Helvetica"/>
              </a:rPr>
              <a:t>Eleven </a:t>
            </a:r>
            <a:r>
              <a:rPr lang="en-US" sz="2500" spc="250" dirty="0" err="1">
                <a:solidFill>
                  <a:srgbClr val="3C3D43"/>
                </a:solidFill>
                <a:latin typeface="Helvetica"/>
                <a:ea typeface="Helvetica"/>
                <a:cs typeface="Helvetica"/>
                <a:sym typeface="Helvetica"/>
              </a:rPr>
              <a:t>kan</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samarbeide</a:t>
            </a:r>
            <a:r>
              <a:rPr lang="en-US" sz="2500" spc="250" dirty="0">
                <a:solidFill>
                  <a:srgbClr val="3C3D43"/>
                </a:solidFill>
                <a:latin typeface="Helvetica"/>
                <a:ea typeface="Helvetica"/>
                <a:cs typeface="Helvetica"/>
                <a:sym typeface="Helvetica"/>
              </a:rPr>
              <a:t> om </a:t>
            </a:r>
            <a:r>
              <a:rPr lang="en-US" sz="2500" spc="250" dirty="0" err="1">
                <a:solidFill>
                  <a:srgbClr val="3C3D43"/>
                </a:solidFill>
                <a:latin typeface="Helvetica"/>
                <a:ea typeface="Helvetica"/>
                <a:cs typeface="Helvetica"/>
                <a:sym typeface="Helvetica"/>
              </a:rPr>
              <a:t>praktiske</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oppgaver</a:t>
            </a:r>
            <a:r>
              <a:rPr lang="en-US" sz="2500" spc="250" dirty="0">
                <a:solidFill>
                  <a:srgbClr val="3C3D43"/>
                </a:solidFill>
                <a:latin typeface="Helvetica"/>
                <a:ea typeface="Helvetica"/>
                <a:cs typeface="Helvetica"/>
                <a:sym typeface="Helvetica"/>
              </a:rPr>
              <a:t>. </a:t>
            </a:r>
          </a:p>
        </p:txBody>
      </p:sp>
      <p:sp>
        <p:nvSpPr>
          <p:cNvPr id="23" name="TextBox 23"/>
          <p:cNvSpPr txBox="1"/>
          <p:nvPr/>
        </p:nvSpPr>
        <p:spPr>
          <a:xfrm>
            <a:off x="2435513" y="4796581"/>
            <a:ext cx="9743033" cy="450849"/>
          </a:xfrm>
          <a:prstGeom prst="rect">
            <a:avLst/>
          </a:prstGeom>
        </p:spPr>
        <p:txBody>
          <a:bodyPr lIns="0" tIns="0" rIns="0" bIns="0" rtlCol="0" anchor="t">
            <a:spAutoFit/>
          </a:bodyPr>
          <a:lstStyle/>
          <a:p>
            <a:pPr algn="ctr">
              <a:lnSpc>
                <a:spcPts val="3500"/>
              </a:lnSpc>
              <a:spcBef>
                <a:spcPct val="0"/>
              </a:spcBef>
            </a:pPr>
            <a:r>
              <a:rPr lang="en-US" sz="2500" spc="250" dirty="0">
                <a:solidFill>
                  <a:srgbClr val="3C3D43"/>
                </a:solidFill>
                <a:latin typeface="Helvetica"/>
                <a:ea typeface="Helvetica"/>
                <a:cs typeface="Helvetica"/>
                <a:sym typeface="Helvetica"/>
              </a:rPr>
              <a:t>Eleven </a:t>
            </a:r>
            <a:r>
              <a:rPr lang="en-US" sz="2500" spc="250" dirty="0" err="1">
                <a:solidFill>
                  <a:srgbClr val="3C3D43"/>
                </a:solidFill>
                <a:latin typeface="Helvetica"/>
                <a:ea typeface="Helvetica"/>
                <a:cs typeface="Helvetica"/>
                <a:sym typeface="Helvetica"/>
              </a:rPr>
              <a:t>kan</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begrunne</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egne</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meninger</a:t>
            </a:r>
            <a:r>
              <a:rPr lang="en-US" sz="2500" spc="250" dirty="0">
                <a:solidFill>
                  <a:srgbClr val="3C3D43"/>
                </a:solidFill>
                <a:latin typeface="Helvetica"/>
                <a:ea typeface="Helvetica"/>
                <a:cs typeface="Helvetica"/>
                <a:sym typeface="Helvetica"/>
              </a:rPr>
              <a:t> om </a:t>
            </a:r>
            <a:r>
              <a:rPr lang="en-US" sz="2500" spc="250" dirty="0" err="1">
                <a:solidFill>
                  <a:srgbClr val="3C3D43"/>
                </a:solidFill>
                <a:latin typeface="Helvetica"/>
                <a:ea typeface="Helvetica"/>
                <a:cs typeface="Helvetica"/>
                <a:sym typeface="Helvetica"/>
              </a:rPr>
              <a:t>trafikksikkerhet</a:t>
            </a:r>
            <a:r>
              <a:rPr lang="en-US" sz="2500" spc="250" dirty="0">
                <a:solidFill>
                  <a:srgbClr val="3C3D43"/>
                </a:solidFill>
                <a:latin typeface="Helvetica"/>
                <a:ea typeface="Helvetica"/>
                <a:cs typeface="Helvetica"/>
                <a:sym typeface="Helvetica"/>
              </a:rPr>
              <a:t>.</a:t>
            </a:r>
          </a:p>
        </p:txBody>
      </p:sp>
      <p:sp>
        <p:nvSpPr>
          <p:cNvPr id="24" name="TextBox 24"/>
          <p:cNvSpPr txBox="1"/>
          <p:nvPr/>
        </p:nvSpPr>
        <p:spPr>
          <a:xfrm>
            <a:off x="1723429" y="5898679"/>
            <a:ext cx="3915371" cy="1464944"/>
          </a:xfrm>
          <a:prstGeom prst="rect">
            <a:avLst/>
          </a:prstGeom>
        </p:spPr>
        <p:txBody>
          <a:bodyPr wrap="square" lIns="0" tIns="0" rIns="0" bIns="0" rtlCol="0" anchor="t">
            <a:spAutoFit/>
          </a:bodyPr>
          <a:lstStyle/>
          <a:p>
            <a:pPr algn="l">
              <a:lnSpc>
                <a:spcPts val="3780"/>
              </a:lnSpc>
            </a:pPr>
            <a:r>
              <a:rPr lang="en-US" sz="2700" b="1" dirty="0">
                <a:solidFill>
                  <a:srgbClr val="3C3D43"/>
                </a:solidFill>
                <a:latin typeface="ITC Stone Sans Std Semi-Bold"/>
                <a:ea typeface="ITC Stone Sans Std Semi-Bold"/>
                <a:cs typeface="ITC Stone Sans Std Semi-Bold"/>
                <a:sym typeface="ITC Stone Sans Std Semi-Bold"/>
              </a:rPr>
              <a:t>Fag:</a:t>
            </a:r>
          </a:p>
          <a:p>
            <a:pPr algn="l">
              <a:lnSpc>
                <a:spcPts val="3780"/>
              </a:lnSpc>
            </a:pPr>
            <a:r>
              <a:rPr lang="en-US" sz="2700" b="1" dirty="0" err="1">
                <a:solidFill>
                  <a:srgbClr val="3C3D43"/>
                </a:solidFill>
                <a:latin typeface="ITC Stone Sans Std Semi-Bold"/>
                <a:ea typeface="ITC Stone Sans Std Semi-Bold"/>
                <a:cs typeface="ITC Stone Sans Std Semi-Bold"/>
                <a:sym typeface="ITC Stone Sans Std Semi-Bold"/>
              </a:rPr>
              <a:t>Ferdigheter</a:t>
            </a:r>
            <a:r>
              <a:rPr lang="en-US" sz="2700" b="1" dirty="0">
                <a:solidFill>
                  <a:srgbClr val="3C3D43"/>
                </a:solidFill>
                <a:latin typeface="ITC Stone Sans Std Semi-Bold"/>
                <a:ea typeface="ITC Stone Sans Std Semi-Bold"/>
                <a:cs typeface="ITC Stone Sans Std Semi-Bold"/>
                <a:sym typeface="ITC Stone Sans Std Semi-Bold"/>
              </a:rPr>
              <a:t>: </a:t>
            </a:r>
          </a:p>
          <a:p>
            <a:pPr algn="l">
              <a:lnSpc>
                <a:spcPts val="3780"/>
              </a:lnSpc>
            </a:pPr>
            <a:r>
              <a:rPr lang="en-US" sz="2700" b="1" dirty="0" err="1">
                <a:solidFill>
                  <a:srgbClr val="3C3D43"/>
                </a:solidFill>
                <a:latin typeface="ITC Stone Sans Std Semi-Bold"/>
                <a:ea typeface="ITC Stone Sans Std Semi-Bold"/>
                <a:cs typeface="ITC Stone Sans Std Semi-Bold"/>
                <a:sym typeface="ITC Stone Sans Std Semi-Bold"/>
              </a:rPr>
              <a:t>Overordnet</a:t>
            </a:r>
            <a:r>
              <a:rPr lang="en-US" sz="2700" b="1" dirty="0">
                <a:solidFill>
                  <a:srgbClr val="3C3D43"/>
                </a:solidFill>
                <a:latin typeface="ITC Stone Sans Std Semi-Bold"/>
                <a:ea typeface="ITC Stone Sans Std Semi-Bold"/>
                <a:cs typeface="ITC Stone Sans Std Semi-Bold"/>
                <a:sym typeface="ITC Stone Sans Std Semi-Bold"/>
              </a:rPr>
              <a:t> </a:t>
            </a:r>
            <a:r>
              <a:rPr lang="en-US" sz="2700" b="1" dirty="0" err="1">
                <a:solidFill>
                  <a:srgbClr val="3C3D43"/>
                </a:solidFill>
                <a:latin typeface="ITC Stone Sans Std Semi-Bold"/>
                <a:ea typeface="ITC Stone Sans Std Semi-Bold"/>
                <a:cs typeface="ITC Stone Sans Std Semi-Bold"/>
                <a:sym typeface="ITC Stone Sans Std Semi-Bold"/>
              </a:rPr>
              <a:t>tema</a:t>
            </a:r>
            <a:r>
              <a:rPr lang="en-US" sz="2700" b="1" dirty="0">
                <a:solidFill>
                  <a:srgbClr val="3C3D43"/>
                </a:solidFill>
                <a:latin typeface="ITC Stone Sans Std Semi-Bold"/>
                <a:ea typeface="ITC Stone Sans Std Semi-Bold"/>
                <a:cs typeface="ITC Stone Sans Std Semi-Bold"/>
                <a:sym typeface="ITC Stone Sans Std Semi-Bold"/>
              </a:rPr>
              <a:t>:</a:t>
            </a:r>
          </a:p>
        </p:txBody>
      </p:sp>
      <p:sp>
        <p:nvSpPr>
          <p:cNvPr id="25" name="TextBox 25"/>
          <p:cNvSpPr txBox="1"/>
          <p:nvPr/>
        </p:nvSpPr>
        <p:spPr>
          <a:xfrm>
            <a:off x="2527115" y="5927254"/>
            <a:ext cx="7378885" cy="425053"/>
          </a:xfrm>
          <a:prstGeom prst="rect">
            <a:avLst/>
          </a:prstGeom>
        </p:spPr>
        <p:txBody>
          <a:bodyPr wrap="square" lIns="0" tIns="0" rIns="0" bIns="0" rtlCol="0" anchor="t">
            <a:spAutoFit/>
          </a:bodyPr>
          <a:lstStyle/>
          <a:p>
            <a:pPr>
              <a:lnSpc>
                <a:spcPts val="3500"/>
              </a:lnSpc>
              <a:spcBef>
                <a:spcPct val="0"/>
              </a:spcBef>
            </a:pPr>
            <a:r>
              <a:rPr lang="en-US" sz="2500" spc="250" dirty="0" err="1">
                <a:solidFill>
                  <a:srgbClr val="3C3D43"/>
                </a:solidFill>
                <a:latin typeface="Helvetica"/>
                <a:ea typeface="Helvetica"/>
                <a:cs typeface="Helvetica"/>
                <a:sym typeface="Helvetica"/>
              </a:rPr>
              <a:t>Norsk</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kroppsøving</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samfunnsfag</a:t>
            </a:r>
            <a:endParaRPr lang="en-US" sz="2500" spc="250" dirty="0">
              <a:solidFill>
                <a:srgbClr val="3C3D43"/>
              </a:solidFill>
              <a:latin typeface="Helvetica"/>
              <a:ea typeface="Helvetica"/>
              <a:cs typeface="Helvetica"/>
              <a:sym typeface="Helvetica"/>
            </a:endParaRPr>
          </a:p>
        </p:txBody>
      </p:sp>
      <p:sp>
        <p:nvSpPr>
          <p:cNvPr id="26" name="TextBox 26"/>
          <p:cNvSpPr txBox="1"/>
          <p:nvPr/>
        </p:nvSpPr>
        <p:spPr>
          <a:xfrm>
            <a:off x="3875035" y="6410978"/>
            <a:ext cx="9156650" cy="450849"/>
          </a:xfrm>
          <a:prstGeom prst="rect">
            <a:avLst/>
          </a:prstGeom>
        </p:spPr>
        <p:txBody>
          <a:bodyPr lIns="0" tIns="0" rIns="0" bIns="0" rtlCol="0" anchor="t">
            <a:spAutoFit/>
          </a:bodyPr>
          <a:lstStyle/>
          <a:p>
            <a:pPr algn="ctr">
              <a:lnSpc>
                <a:spcPts val="3500"/>
              </a:lnSpc>
              <a:spcBef>
                <a:spcPct val="0"/>
              </a:spcBef>
            </a:pPr>
            <a:r>
              <a:rPr lang="en-US" sz="2500" spc="250" dirty="0" err="1">
                <a:solidFill>
                  <a:srgbClr val="3C3D43"/>
                </a:solidFill>
                <a:latin typeface="Helvetica"/>
                <a:ea typeface="Helvetica"/>
                <a:cs typeface="Helvetica"/>
                <a:sym typeface="Helvetica"/>
              </a:rPr>
              <a:t>Muntlige</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ferdigheter</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skriftlige</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ferdigheter</a:t>
            </a:r>
            <a:r>
              <a:rPr lang="en-US" sz="2500" spc="250" dirty="0">
                <a:solidFill>
                  <a:srgbClr val="3C3D43"/>
                </a:solidFill>
                <a:latin typeface="Helvetica"/>
                <a:ea typeface="Helvetica"/>
                <a:cs typeface="Helvetica"/>
                <a:sym typeface="Helvetica"/>
              </a:rPr>
              <a:t>, </a:t>
            </a:r>
            <a:r>
              <a:rPr lang="en-US" sz="2500" spc="250" dirty="0" err="1">
                <a:solidFill>
                  <a:srgbClr val="3C3D43"/>
                </a:solidFill>
                <a:latin typeface="Helvetica"/>
                <a:ea typeface="Helvetica"/>
                <a:cs typeface="Helvetica"/>
                <a:sym typeface="Helvetica"/>
              </a:rPr>
              <a:t>samarbeid</a:t>
            </a:r>
            <a:endParaRPr lang="en-US" sz="2500" spc="250" dirty="0">
              <a:solidFill>
                <a:srgbClr val="3C3D43"/>
              </a:solidFill>
              <a:latin typeface="Helvetica"/>
              <a:ea typeface="Helvetica"/>
              <a:cs typeface="Helvetica"/>
              <a:sym typeface="Helvetica"/>
            </a:endParaRPr>
          </a:p>
        </p:txBody>
      </p:sp>
      <p:sp>
        <p:nvSpPr>
          <p:cNvPr id="27" name="TextBox 27"/>
          <p:cNvSpPr txBox="1"/>
          <p:nvPr/>
        </p:nvSpPr>
        <p:spPr>
          <a:xfrm>
            <a:off x="4701698" y="6899438"/>
            <a:ext cx="4565675" cy="450849"/>
          </a:xfrm>
          <a:prstGeom prst="rect">
            <a:avLst/>
          </a:prstGeom>
        </p:spPr>
        <p:txBody>
          <a:bodyPr lIns="0" tIns="0" rIns="0" bIns="0" rtlCol="0" anchor="t">
            <a:spAutoFit/>
          </a:bodyPr>
          <a:lstStyle/>
          <a:p>
            <a:pPr algn="ctr">
              <a:lnSpc>
                <a:spcPts val="3500"/>
              </a:lnSpc>
              <a:spcBef>
                <a:spcPct val="0"/>
              </a:spcBef>
            </a:pPr>
            <a:r>
              <a:rPr lang="en-US" sz="2500" spc="250">
                <a:solidFill>
                  <a:srgbClr val="3C3D43"/>
                </a:solidFill>
                <a:latin typeface="Helvetica"/>
                <a:ea typeface="Helvetica"/>
                <a:cs typeface="Helvetica"/>
                <a:sym typeface="Helvetica"/>
              </a:rPr>
              <a:t>Folkehelse og livsmestring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82D3"/>
        </a:solidFill>
        <a:effectLst/>
      </p:bgPr>
    </p:bg>
    <p:spTree>
      <p:nvGrpSpPr>
        <p:cNvPr id="1" name=""/>
        <p:cNvGrpSpPr/>
        <p:nvPr/>
      </p:nvGrpSpPr>
      <p:grpSpPr>
        <a:xfrm>
          <a:off x="0" y="0"/>
          <a:ext cx="0" cy="0"/>
          <a:chOff x="0" y="0"/>
          <a:chExt cx="0" cy="0"/>
        </a:xfrm>
      </p:grpSpPr>
      <p:grpSp>
        <p:nvGrpSpPr>
          <p:cNvPr id="2" name="Group 2"/>
          <p:cNvGrpSpPr/>
          <p:nvPr/>
        </p:nvGrpSpPr>
        <p:grpSpPr>
          <a:xfrm>
            <a:off x="0" y="1028700"/>
            <a:ext cx="18288000" cy="9404879"/>
            <a:chOff x="0" y="0"/>
            <a:chExt cx="24384000" cy="12539839"/>
          </a:xfrm>
        </p:grpSpPr>
        <p:sp>
          <p:nvSpPr>
            <p:cNvPr id="3" name="Freeform 3"/>
            <p:cNvSpPr/>
            <p:nvPr/>
          </p:nvSpPr>
          <p:spPr>
            <a:xfrm>
              <a:off x="0" y="2054719"/>
              <a:ext cx="24384000" cy="10485120"/>
            </a:xfrm>
            <a:custGeom>
              <a:avLst/>
              <a:gdLst/>
              <a:ahLst/>
              <a:cxnLst/>
              <a:rect l="l" t="t" r="r" b="b"/>
              <a:pathLst>
                <a:path w="24384000" h="10485120">
                  <a:moveTo>
                    <a:pt x="0" y="0"/>
                  </a:moveTo>
                  <a:lnTo>
                    <a:pt x="24384000" y="0"/>
                  </a:lnTo>
                  <a:lnTo>
                    <a:pt x="24384000" y="10485120"/>
                  </a:lnTo>
                  <a:lnTo>
                    <a:pt x="0" y="10485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grpSp>
          <p:nvGrpSpPr>
            <p:cNvPr id="4" name="Group 4"/>
            <p:cNvGrpSpPr/>
            <p:nvPr/>
          </p:nvGrpSpPr>
          <p:grpSpPr>
            <a:xfrm>
              <a:off x="1371600" y="0"/>
              <a:ext cx="21640800" cy="109728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alpha val="80000"/>
                </a:srgbClr>
              </a:solidFill>
              <a:ln cap="sq">
                <a:noFill/>
                <a:prstDash val="solid"/>
                <a:miter/>
              </a:ln>
            </p:spPr>
            <p:txBody>
              <a:bodyPr/>
              <a:lstStyle/>
              <a:p>
                <a:endParaRPr lang="nb-NO"/>
              </a:p>
            </p:txBody>
          </p:sp>
          <p:sp>
            <p:nvSpPr>
              <p:cNvPr id="6" name="TextBox 6"/>
              <p:cNvSpPr txBox="1"/>
              <p:nvPr/>
            </p:nvSpPr>
            <p:spPr>
              <a:xfrm>
                <a:off x="0" y="-76200"/>
                <a:ext cx="4274726" cy="2243667"/>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14162764" y="8992392"/>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8" name="Freeform 8"/>
            <p:cNvSpPr/>
            <p:nvPr/>
          </p:nvSpPr>
          <p:spPr>
            <a:xfrm>
              <a:off x="21866625" y="10024648"/>
              <a:ext cx="2291549" cy="1896304"/>
            </a:xfrm>
            <a:custGeom>
              <a:avLst/>
              <a:gdLst/>
              <a:ahLst/>
              <a:cxnLst/>
              <a:rect l="l" t="t" r="r" b="b"/>
              <a:pathLst>
                <a:path w="2291549" h="1896304">
                  <a:moveTo>
                    <a:pt x="0" y="0"/>
                  </a:moveTo>
                  <a:lnTo>
                    <a:pt x="2291550" y="0"/>
                  </a:lnTo>
                  <a:lnTo>
                    <a:pt x="2291550" y="1896304"/>
                  </a:lnTo>
                  <a:lnTo>
                    <a:pt x="0" y="1896304"/>
                  </a:lnTo>
                  <a:lnTo>
                    <a:pt x="0" y="0"/>
                  </a:lnTo>
                  <a:close/>
                </a:path>
              </a:pathLst>
            </a:custGeom>
            <a:blipFill>
              <a:blip r:embed="rId7"/>
              <a:stretch>
                <a:fillRect/>
              </a:stretch>
            </a:blipFill>
          </p:spPr>
          <p:txBody>
            <a:bodyPr/>
            <a:lstStyle/>
            <a:p>
              <a:endParaRPr lang="nb-NO"/>
            </a:p>
          </p:txBody>
        </p:sp>
        <p:sp>
          <p:nvSpPr>
            <p:cNvPr id="9" name="Freeform 9"/>
            <p:cNvSpPr/>
            <p:nvPr/>
          </p:nvSpPr>
          <p:spPr>
            <a:xfrm>
              <a:off x="982639" y="8992392"/>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10" name="Freeform 10"/>
            <p:cNvSpPr/>
            <p:nvPr/>
          </p:nvSpPr>
          <p:spPr>
            <a:xfrm>
              <a:off x="9766292" y="8992392"/>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grpSp>
      <p:grpSp>
        <p:nvGrpSpPr>
          <p:cNvPr id="11" name="Group 11"/>
          <p:cNvGrpSpPr/>
          <p:nvPr/>
        </p:nvGrpSpPr>
        <p:grpSpPr>
          <a:xfrm>
            <a:off x="1307940" y="1431282"/>
            <a:ext cx="10461051" cy="6366305"/>
            <a:chOff x="0" y="0"/>
            <a:chExt cx="13948068" cy="8488407"/>
          </a:xfrm>
        </p:grpSpPr>
        <p:sp>
          <p:nvSpPr>
            <p:cNvPr id="12" name="Freeform 12"/>
            <p:cNvSpPr/>
            <p:nvPr/>
          </p:nvSpPr>
          <p:spPr>
            <a:xfrm>
              <a:off x="0" y="0"/>
              <a:ext cx="13948068" cy="8488407"/>
            </a:xfrm>
            <a:custGeom>
              <a:avLst/>
              <a:gdLst/>
              <a:ahLst/>
              <a:cxnLst/>
              <a:rect l="l" t="t" r="r" b="b"/>
              <a:pathLst>
                <a:path w="13948068" h="8488407">
                  <a:moveTo>
                    <a:pt x="0" y="0"/>
                  </a:moveTo>
                  <a:lnTo>
                    <a:pt x="13948068" y="0"/>
                  </a:lnTo>
                  <a:lnTo>
                    <a:pt x="13948068" y="8488407"/>
                  </a:lnTo>
                  <a:lnTo>
                    <a:pt x="0" y="8488407"/>
                  </a:lnTo>
                  <a:lnTo>
                    <a:pt x="0" y="0"/>
                  </a:lnTo>
                  <a:close/>
                </a:path>
              </a:pathLst>
            </a:custGeom>
            <a:blipFill>
              <a:blip r:embed="rId8"/>
              <a:stretch>
                <a:fillRect/>
              </a:stretch>
            </a:blipFill>
          </p:spPr>
          <p:txBody>
            <a:bodyPr/>
            <a:lstStyle/>
            <a:p>
              <a:endParaRPr lang="nb-NO"/>
            </a:p>
          </p:txBody>
        </p:sp>
      </p:grpSp>
      <p:sp>
        <p:nvSpPr>
          <p:cNvPr id="13" name="Freeform 13"/>
          <p:cNvSpPr/>
          <p:nvPr/>
        </p:nvSpPr>
        <p:spPr>
          <a:xfrm>
            <a:off x="10347333" y="1845067"/>
            <a:ext cx="7462578" cy="4309639"/>
          </a:xfrm>
          <a:custGeom>
            <a:avLst/>
            <a:gdLst/>
            <a:ahLst/>
            <a:cxnLst/>
            <a:rect l="l" t="t" r="r" b="b"/>
            <a:pathLst>
              <a:path w="7462578" h="4309639">
                <a:moveTo>
                  <a:pt x="0" y="0"/>
                </a:moveTo>
                <a:lnTo>
                  <a:pt x="7462577" y="0"/>
                </a:lnTo>
                <a:lnTo>
                  <a:pt x="7462577" y="4309639"/>
                </a:lnTo>
                <a:lnTo>
                  <a:pt x="0" y="43096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b-NO"/>
          </a:p>
        </p:txBody>
      </p:sp>
      <p:sp>
        <p:nvSpPr>
          <p:cNvPr id="14" name="TextBox 14"/>
          <p:cNvSpPr txBox="1"/>
          <p:nvPr/>
        </p:nvSpPr>
        <p:spPr>
          <a:xfrm>
            <a:off x="3602378" y="398387"/>
            <a:ext cx="10772148" cy="425053"/>
          </a:xfrm>
          <a:prstGeom prst="rect">
            <a:avLst/>
          </a:prstGeom>
        </p:spPr>
        <p:txBody>
          <a:bodyPr lIns="0" tIns="0" rIns="0" bIns="0" rtlCol="0" anchor="t">
            <a:spAutoFit/>
          </a:bodyPr>
          <a:lstStyle/>
          <a:p>
            <a:pPr algn="ctr">
              <a:lnSpc>
                <a:spcPts val="3500"/>
              </a:lnSpc>
              <a:spcBef>
                <a:spcPct val="0"/>
              </a:spcBef>
            </a:pPr>
            <a:r>
              <a:rPr lang="en-US" sz="2500" u="sng" spc="570" dirty="0">
                <a:solidFill>
                  <a:srgbClr val="FFFFFF"/>
                </a:solidFill>
                <a:latin typeface="Helvetica"/>
                <a:ea typeface="Helvetica"/>
                <a:cs typeface="Helvetica"/>
                <a:sym typeface="Helvetica"/>
                <a:hlinkClick r:id="rId11" tooltip="https://www.barnastrafikklubb.no/media/3267/"/>
              </a:rPr>
              <a:t>MOLLY OG PARTNER PRØVER REFLEKS</a:t>
            </a:r>
          </a:p>
        </p:txBody>
      </p:sp>
      <p:sp>
        <p:nvSpPr>
          <p:cNvPr id="15" name="TextBox 15"/>
          <p:cNvSpPr txBox="1"/>
          <p:nvPr/>
        </p:nvSpPr>
        <p:spPr>
          <a:xfrm>
            <a:off x="11694638" y="2672738"/>
            <a:ext cx="5564662" cy="3063872"/>
          </a:xfrm>
          <a:prstGeom prst="rect">
            <a:avLst/>
          </a:prstGeom>
        </p:spPr>
        <p:txBody>
          <a:bodyPr lIns="0" tIns="0" rIns="0" bIns="0" rtlCol="0" anchor="t">
            <a:spAutoFit/>
          </a:bodyPr>
          <a:lstStyle/>
          <a:p>
            <a:pPr algn="ctr">
              <a:lnSpc>
                <a:spcPts val="4900"/>
              </a:lnSpc>
            </a:pPr>
            <a:r>
              <a:rPr lang="en-US" sz="2500" spc="250">
                <a:solidFill>
                  <a:srgbClr val="3C3D43"/>
                </a:solidFill>
                <a:latin typeface="Helvetica"/>
                <a:ea typeface="Helvetica"/>
                <a:cs typeface="Helvetica"/>
                <a:sym typeface="Helvetica"/>
              </a:rPr>
              <a:t>Se episoden </a:t>
            </a:r>
            <a:r>
              <a:rPr lang="en-US" sz="2500" b="1" spc="250">
                <a:solidFill>
                  <a:srgbClr val="3C3D43"/>
                </a:solidFill>
                <a:latin typeface="Helvetica Bold"/>
                <a:ea typeface="Helvetica Bold"/>
                <a:cs typeface="Helvetica Bold"/>
                <a:sym typeface="Helvetica Bold"/>
              </a:rPr>
              <a:t>“Molly og Partner prøver refleks”,</a:t>
            </a:r>
            <a:r>
              <a:rPr lang="en-US" sz="2500" spc="250">
                <a:solidFill>
                  <a:srgbClr val="3C3D43"/>
                </a:solidFill>
                <a:latin typeface="Helvetica"/>
                <a:ea typeface="Helvetica"/>
                <a:cs typeface="Helvetica"/>
                <a:sym typeface="Helvetica"/>
              </a:rPr>
              <a:t> hvor Lyset utordrer Molly og Partner til å gå ut i mørket og teste reflekser. Hva skjer da?</a:t>
            </a:r>
          </a:p>
        </p:txBody>
      </p:sp>
      <p:sp>
        <p:nvSpPr>
          <p:cNvPr id="16" name="Freeform 14">
            <a:extLst>
              <a:ext uri="{FF2B5EF4-FFF2-40B4-BE49-F238E27FC236}">
                <a16:creationId xmlns:a16="http://schemas.microsoft.com/office/drawing/2014/main" id="{AB5F4B1F-092F-C223-7EFC-E34D4DE76C6B}"/>
              </a:ext>
            </a:extLst>
          </p:cNvPr>
          <p:cNvSpPr/>
          <p:nvPr/>
        </p:nvSpPr>
        <p:spPr>
          <a:xfrm>
            <a:off x="3948643" y="207517"/>
            <a:ext cx="685836" cy="650687"/>
          </a:xfrm>
          <a:custGeom>
            <a:avLst/>
            <a:gdLst/>
            <a:ahLst/>
            <a:cxnLst/>
            <a:rect l="l" t="t" r="r" b="b"/>
            <a:pathLst>
              <a:path w="685836" h="650687">
                <a:moveTo>
                  <a:pt x="0" y="0"/>
                </a:moveTo>
                <a:lnTo>
                  <a:pt x="685836" y="0"/>
                </a:lnTo>
                <a:lnTo>
                  <a:pt x="685836" y="650687"/>
                </a:lnTo>
                <a:lnTo>
                  <a:pt x="0" y="6506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b-NO"/>
          </a:p>
        </p:txBody>
      </p:sp>
      <p:sp>
        <p:nvSpPr>
          <p:cNvPr id="17" name="Freeform 14">
            <a:extLst>
              <a:ext uri="{FF2B5EF4-FFF2-40B4-BE49-F238E27FC236}">
                <a16:creationId xmlns:a16="http://schemas.microsoft.com/office/drawing/2014/main" id="{63E3ACEE-3975-DDE3-1938-747FD2A5F537}"/>
              </a:ext>
            </a:extLst>
          </p:cNvPr>
          <p:cNvSpPr/>
          <p:nvPr/>
        </p:nvSpPr>
        <p:spPr>
          <a:xfrm>
            <a:off x="13182600" y="209902"/>
            <a:ext cx="685836" cy="650687"/>
          </a:xfrm>
          <a:custGeom>
            <a:avLst/>
            <a:gdLst/>
            <a:ahLst/>
            <a:cxnLst/>
            <a:rect l="l" t="t" r="r" b="b"/>
            <a:pathLst>
              <a:path w="685836" h="650687">
                <a:moveTo>
                  <a:pt x="0" y="0"/>
                </a:moveTo>
                <a:lnTo>
                  <a:pt x="685836" y="0"/>
                </a:lnTo>
                <a:lnTo>
                  <a:pt x="685836" y="650687"/>
                </a:lnTo>
                <a:lnTo>
                  <a:pt x="0" y="6506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b-NO"/>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82D3"/>
        </a:solidFill>
        <a:effectLst/>
      </p:bgPr>
    </p:bg>
    <p:spTree>
      <p:nvGrpSpPr>
        <p:cNvPr id="1" name=""/>
        <p:cNvGrpSpPr/>
        <p:nvPr/>
      </p:nvGrpSpPr>
      <p:grpSpPr>
        <a:xfrm>
          <a:off x="0" y="0"/>
          <a:ext cx="0" cy="0"/>
          <a:chOff x="0" y="0"/>
          <a:chExt cx="0" cy="0"/>
        </a:xfrm>
      </p:grpSpPr>
      <p:grpSp>
        <p:nvGrpSpPr>
          <p:cNvPr id="2" name="Group 2"/>
          <p:cNvGrpSpPr/>
          <p:nvPr/>
        </p:nvGrpSpPr>
        <p:grpSpPr>
          <a:xfrm>
            <a:off x="0" y="762594"/>
            <a:ext cx="18288000" cy="9670986"/>
            <a:chOff x="0" y="0"/>
            <a:chExt cx="24384000" cy="12894647"/>
          </a:xfrm>
        </p:grpSpPr>
        <p:sp>
          <p:nvSpPr>
            <p:cNvPr id="3" name="Freeform 3"/>
            <p:cNvSpPr/>
            <p:nvPr/>
          </p:nvSpPr>
          <p:spPr>
            <a:xfrm>
              <a:off x="0" y="2409527"/>
              <a:ext cx="24384000" cy="10485120"/>
            </a:xfrm>
            <a:custGeom>
              <a:avLst/>
              <a:gdLst/>
              <a:ahLst/>
              <a:cxnLst/>
              <a:rect l="l" t="t" r="r" b="b"/>
              <a:pathLst>
                <a:path w="24384000" h="10485120">
                  <a:moveTo>
                    <a:pt x="0" y="0"/>
                  </a:moveTo>
                  <a:lnTo>
                    <a:pt x="24384000" y="0"/>
                  </a:lnTo>
                  <a:lnTo>
                    <a:pt x="24384000" y="10485120"/>
                  </a:lnTo>
                  <a:lnTo>
                    <a:pt x="0" y="10485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grpSp>
          <p:nvGrpSpPr>
            <p:cNvPr id="4" name="Group 4"/>
            <p:cNvGrpSpPr/>
            <p:nvPr/>
          </p:nvGrpSpPr>
          <p:grpSpPr>
            <a:xfrm>
              <a:off x="1371600" y="1737781"/>
              <a:ext cx="21640800" cy="9589827"/>
              <a:chOff x="0" y="0"/>
              <a:chExt cx="4274726" cy="1894287"/>
            </a:xfrm>
          </p:grpSpPr>
          <p:sp>
            <p:nvSpPr>
              <p:cNvPr id="5" name="Freeform 5"/>
              <p:cNvSpPr/>
              <p:nvPr/>
            </p:nvSpPr>
            <p:spPr>
              <a:xfrm>
                <a:off x="0" y="0"/>
                <a:ext cx="4274726" cy="1894287"/>
              </a:xfrm>
              <a:custGeom>
                <a:avLst/>
                <a:gdLst/>
                <a:ahLst/>
                <a:cxnLst/>
                <a:rect l="l" t="t" r="r" b="b"/>
                <a:pathLst>
                  <a:path w="4274726" h="1894287">
                    <a:moveTo>
                      <a:pt x="0" y="0"/>
                    </a:moveTo>
                    <a:lnTo>
                      <a:pt x="4274726" y="0"/>
                    </a:lnTo>
                    <a:lnTo>
                      <a:pt x="4274726" y="1894287"/>
                    </a:lnTo>
                    <a:lnTo>
                      <a:pt x="0" y="1894287"/>
                    </a:lnTo>
                    <a:close/>
                  </a:path>
                </a:pathLst>
              </a:custGeom>
              <a:solidFill>
                <a:srgbClr val="FFFFFF">
                  <a:alpha val="80000"/>
                </a:srgbClr>
              </a:solidFill>
              <a:ln cap="sq">
                <a:noFill/>
                <a:prstDash val="solid"/>
                <a:miter/>
              </a:ln>
            </p:spPr>
            <p:txBody>
              <a:bodyPr/>
              <a:lstStyle/>
              <a:p>
                <a:endParaRPr lang="nb-NO"/>
              </a:p>
            </p:txBody>
          </p:sp>
          <p:sp>
            <p:nvSpPr>
              <p:cNvPr id="6" name="TextBox 6"/>
              <p:cNvSpPr txBox="1"/>
              <p:nvPr/>
            </p:nvSpPr>
            <p:spPr>
              <a:xfrm>
                <a:off x="0" y="-76200"/>
                <a:ext cx="4274726" cy="1970487"/>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14162764" y="9347200"/>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8" name="Freeform 8"/>
            <p:cNvSpPr/>
            <p:nvPr/>
          </p:nvSpPr>
          <p:spPr>
            <a:xfrm>
              <a:off x="21866625" y="10379456"/>
              <a:ext cx="2291549" cy="1896304"/>
            </a:xfrm>
            <a:custGeom>
              <a:avLst/>
              <a:gdLst/>
              <a:ahLst/>
              <a:cxnLst/>
              <a:rect l="l" t="t" r="r" b="b"/>
              <a:pathLst>
                <a:path w="2291549" h="1896304">
                  <a:moveTo>
                    <a:pt x="0" y="0"/>
                  </a:moveTo>
                  <a:lnTo>
                    <a:pt x="2291550" y="0"/>
                  </a:lnTo>
                  <a:lnTo>
                    <a:pt x="2291550" y="1896304"/>
                  </a:lnTo>
                  <a:lnTo>
                    <a:pt x="0" y="1896304"/>
                  </a:lnTo>
                  <a:lnTo>
                    <a:pt x="0" y="0"/>
                  </a:lnTo>
                  <a:close/>
                </a:path>
              </a:pathLst>
            </a:custGeom>
            <a:blipFill>
              <a:blip r:embed="rId7"/>
              <a:stretch>
                <a:fillRect/>
              </a:stretch>
            </a:blipFill>
          </p:spPr>
          <p:txBody>
            <a:bodyPr/>
            <a:lstStyle/>
            <a:p>
              <a:endParaRPr lang="nb-NO"/>
            </a:p>
          </p:txBody>
        </p:sp>
        <p:sp>
          <p:nvSpPr>
            <p:cNvPr id="9" name="Freeform 9"/>
            <p:cNvSpPr/>
            <p:nvPr/>
          </p:nvSpPr>
          <p:spPr>
            <a:xfrm>
              <a:off x="982639" y="9347200"/>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10" name="Freeform 10"/>
            <p:cNvSpPr/>
            <p:nvPr/>
          </p:nvSpPr>
          <p:spPr>
            <a:xfrm>
              <a:off x="9766292" y="9347200"/>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grpSp>
          <p:nvGrpSpPr>
            <p:cNvPr id="11" name="Group 11"/>
            <p:cNvGrpSpPr/>
            <p:nvPr/>
          </p:nvGrpSpPr>
          <p:grpSpPr>
            <a:xfrm>
              <a:off x="1371600" y="0"/>
              <a:ext cx="21640800" cy="1340513"/>
              <a:chOff x="0" y="0"/>
              <a:chExt cx="4274726" cy="264793"/>
            </a:xfrm>
          </p:grpSpPr>
          <p:sp>
            <p:nvSpPr>
              <p:cNvPr id="12" name="Freeform 12"/>
              <p:cNvSpPr/>
              <p:nvPr/>
            </p:nvSpPr>
            <p:spPr>
              <a:xfrm>
                <a:off x="0" y="0"/>
                <a:ext cx="4274726" cy="264793"/>
              </a:xfrm>
              <a:custGeom>
                <a:avLst/>
                <a:gdLst/>
                <a:ahLst/>
                <a:cxnLst/>
                <a:rect l="l" t="t" r="r" b="b"/>
                <a:pathLst>
                  <a:path w="4274726" h="264793">
                    <a:moveTo>
                      <a:pt x="0" y="0"/>
                    </a:moveTo>
                    <a:lnTo>
                      <a:pt x="4274726" y="0"/>
                    </a:lnTo>
                    <a:lnTo>
                      <a:pt x="4274726" y="264793"/>
                    </a:lnTo>
                    <a:lnTo>
                      <a:pt x="0" y="264793"/>
                    </a:lnTo>
                    <a:close/>
                  </a:path>
                </a:pathLst>
              </a:custGeom>
              <a:solidFill>
                <a:srgbClr val="FFFFFF">
                  <a:alpha val="80000"/>
                </a:srgbClr>
              </a:solidFill>
              <a:ln cap="sq">
                <a:noFill/>
                <a:prstDash val="solid"/>
                <a:miter/>
              </a:ln>
            </p:spPr>
            <p:txBody>
              <a:bodyPr/>
              <a:lstStyle/>
              <a:p>
                <a:endParaRPr lang="nb-NO"/>
              </a:p>
            </p:txBody>
          </p:sp>
          <p:sp>
            <p:nvSpPr>
              <p:cNvPr id="13" name="TextBox 13"/>
              <p:cNvSpPr txBox="1"/>
              <p:nvPr/>
            </p:nvSpPr>
            <p:spPr>
              <a:xfrm>
                <a:off x="0" y="-76200"/>
                <a:ext cx="4274726" cy="340993"/>
              </a:xfrm>
              <a:prstGeom prst="rect">
                <a:avLst/>
              </a:prstGeom>
            </p:spPr>
            <p:txBody>
              <a:bodyPr lIns="50800" tIns="50800" rIns="50800" bIns="50800" rtlCol="0" anchor="ctr"/>
              <a:lstStyle/>
              <a:p>
                <a:pPr algn="ctr">
                  <a:lnSpc>
                    <a:spcPts val="3500"/>
                  </a:lnSpc>
                </a:pPr>
                <a:endParaRPr/>
              </a:p>
            </p:txBody>
          </p:sp>
        </p:grpSp>
      </p:grpSp>
      <p:sp>
        <p:nvSpPr>
          <p:cNvPr id="14" name="Freeform 14"/>
          <p:cNvSpPr/>
          <p:nvPr/>
        </p:nvSpPr>
        <p:spPr>
          <a:xfrm>
            <a:off x="577223" y="1999779"/>
            <a:ext cx="5417361" cy="7820769"/>
          </a:xfrm>
          <a:custGeom>
            <a:avLst/>
            <a:gdLst/>
            <a:ahLst/>
            <a:cxnLst/>
            <a:rect l="l" t="t" r="r" b="b"/>
            <a:pathLst>
              <a:path w="5417361" h="7820769">
                <a:moveTo>
                  <a:pt x="0" y="0"/>
                </a:moveTo>
                <a:lnTo>
                  <a:pt x="5417361" y="0"/>
                </a:lnTo>
                <a:lnTo>
                  <a:pt x="5417361" y="7820770"/>
                </a:lnTo>
                <a:lnTo>
                  <a:pt x="0" y="7820770"/>
                </a:lnTo>
                <a:lnTo>
                  <a:pt x="0" y="0"/>
                </a:lnTo>
                <a:close/>
              </a:path>
            </a:pathLst>
          </a:custGeom>
          <a:blipFill>
            <a:blip r:embed="rId8"/>
            <a:stretch>
              <a:fillRect/>
            </a:stretch>
          </a:blipFill>
        </p:spPr>
        <p:txBody>
          <a:bodyPr/>
          <a:lstStyle/>
          <a:p>
            <a:endParaRPr lang="nb-NO"/>
          </a:p>
        </p:txBody>
      </p:sp>
      <p:sp>
        <p:nvSpPr>
          <p:cNvPr id="15" name="Freeform 15"/>
          <p:cNvSpPr/>
          <p:nvPr/>
        </p:nvSpPr>
        <p:spPr>
          <a:xfrm>
            <a:off x="3791832" y="2608533"/>
            <a:ext cx="4792690" cy="4486957"/>
          </a:xfrm>
          <a:custGeom>
            <a:avLst/>
            <a:gdLst/>
            <a:ahLst/>
            <a:cxnLst/>
            <a:rect l="l" t="t" r="r" b="b"/>
            <a:pathLst>
              <a:path w="4792690" h="4486957">
                <a:moveTo>
                  <a:pt x="0" y="0"/>
                </a:moveTo>
                <a:lnTo>
                  <a:pt x="4792690" y="0"/>
                </a:lnTo>
                <a:lnTo>
                  <a:pt x="4792690" y="4486957"/>
                </a:lnTo>
                <a:lnTo>
                  <a:pt x="0" y="4486957"/>
                </a:lnTo>
                <a:lnTo>
                  <a:pt x="0" y="0"/>
                </a:lnTo>
                <a:close/>
              </a:path>
            </a:pathLst>
          </a:custGeom>
          <a:blipFill>
            <a:blip r:embed="rId9"/>
            <a:stretch>
              <a:fillRect/>
            </a:stretch>
          </a:blipFill>
        </p:spPr>
        <p:txBody>
          <a:bodyPr/>
          <a:lstStyle/>
          <a:p>
            <a:endParaRPr lang="nb-NO"/>
          </a:p>
        </p:txBody>
      </p:sp>
      <p:sp>
        <p:nvSpPr>
          <p:cNvPr id="16" name="Freeform 16"/>
          <p:cNvSpPr/>
          <p:nvPr/>
        </p:nvSpPr>
        <p:spPr>
          <a:xfrm>
            <a:off x="4184604" y="5749706"/>
            <a:ext cx="2431078" cy="4070842"/>
          </a:xfrm>
          <a:custGeom>
            <a:avLst/>
            <a:gdLst/>
            <a:ahLst/>
            <a:cxnLst/>
            <a:rect l="l" t="t" r="r" b="b"/>
            <a:pathLst>
              <a:path w="2431078" h="4070842">
                <a:moveTo>
                  <a:pt x="0" y="0"/>
                </a:moveTo>
                <a:lnTo>
                  <a:pt x="2431078" y="0"/>
                </a:lnTo>
                <a:lnTo>
                  <a:pt x="2431078" y="4070843"/>
                </a:lnTo>
                <a:lnTo>
                  <a:pt x="0" y="4070843"/>
                </a:lnTo>
                <a:lnTo>
                  <a:pt x="0" y="0"/>
                </a:lnTo>
                <a:close/>
              </a:path>
            </a:pathLst>
          </a:custGeom>
          <a:blipFill>
            <a:blip r:embed="rId10"/>
            <a:stretch>
              <a:fillRect/>
            </a:stretch>
          </a:blipFill>
        </p:spPr>
        <p:txBody>
          <a:bodyPr/>
          <a:lstStyle/>
          <a:p>
            <a:endParaRPr lang="nb-NO"/>
          </a:p>
        </p:txBody>
      </p:sp>
      <p:sp>
        <p:nvSpPr>
          <p:cNvPr id="17" name="TextBox 17"/>
          <p:cNvSpPr txBox="1"/>
          <p:nvPr/>
        </p:nvSpPr>
        <p:spPr>
          <a:xfrm>
            <a:off x="1028700" y="703305"/>
            <a:ext cx="16230600" cy="975361"/>
          </a:xfrm>
          <a:prstGeom prst="rect">
            <a:avLst/>
          </a:prstGeom>
        </p:spPr>
        <p:txBody>
          <a:bodyPr lIns="0" tIns="0" rIns="0" bIns="0" rtlCol="0" anchor="t">
            <a:spAutoFit/>
          </a:bodyPr>
          <a:lstStyle/>
          <a:p>
            <a:pPr algn="ctr">
              <a:lnSpc>
                <a:spcPts val="7139"/>
              </a:lnSpc>
            </a:pPr>
            <a:r>
              <a:rPr lang="en-US" sz="5099" b="1">
                <a:solidFill>
                  <a:srgbClr val="3C3D43"/>
                </a:solidFill>
                <a:latin typeface="ITC Stone Sans Std Bold"/>
                <a:ea typeface="ITC Stone Sans Std Bold"/>
                <a:cs typeface="ITC Stone Sans Std Bold"/>
                <a:sym typeface="ITC Stone Sans Std Bold"/>
              </a:rPr>
              <a:t>Hva skjedde? Snakk med læringspartner.</a:t>
            </a:r>
          </a:p>
        </p:txBody>
      </p:sp>
      <p:sp>
        <p:nvSpPr>
          <p:cNvPr id="18" name="TextBox 18"/>
          <p:cNvSpPr txBox="1"/>
          <p:nvPr/>
        </p:nvSpPr>
        <p:spPr>
          <a:xfrm>
            <a:off x="8006654" y="2611713"/>
            <a:ext cx="9252646" cy="4844499"/>
          </a:xfrm>
          <a:prstGeom prst="rect">
            <a:avLst/>
          </a:prstGeom>
        </p:spPr>
        <p:txBody>
          <a:bodyPr lIns="0" tIns="0" rIns="0" bIns="0" rtlCol="0" anchor="t">
            <a:spAutoFit/>
          </a:bodyPr>
          <a:lstStyle/>
          <a:p>
            <a:pPr marL="787938" lvl="1" indent="-393969" algn="l">
              <a:lnSpc>
                <a:spcPts val="6423"/>
              </a:lnSpc>
              <a:buFont typeface="Arial"/>
              <a:buChar char="•"/>
            </a:pPr>
            <a:r>
              <a:rPr lang="en-US" sz="3649" spc="364">
                <a:solidFill>
                  <a:srgbClr val="3C3D43"/>
                </a:solidFill>
                <a:latin typeface="Helvetica"/>
                <a:ea typeface="Helvetica"/>
                <a:cs typeface="Helvetica"/>
                <a:sym typeface="Helvetica"/>
              </a:rPr>
              <a:t>Hvorfor må vi bruke refleks i mørket?</a:t>
            </a:r>
          </a:p>
          <a:p>
            <a:pPr marL="787938" lvl="1" indent="-393969" algn="l">
              <a:lnSpc>
                <a:spcPts val="6423"/>
              </a:lnSpc>
              <a:buFont typeface="Arial"/>
              <a:buChar char="•"/>
            </a:pPr>
            <a:r>
              <a:rPr lang="en-US" sz="3649" spc="364">
                <a:solidFill>
                  <a:srgbClr val="3C3D43"/>
                </a:solidFill>
                <a:latin typeface="Helvetica"/>
                <a:ea typeface="Helvetica"/>
                <a:cs typeface="Helvetica"/>
                <a:sym typeface="Helvetica"/>
              </a:rPr>
              <a:t>Hvorfor kunne ikke Molly ha refleksvesten under jakken sin?</a:t>
            </a:r>
          </a:p>
          <a:p>
            <a:pPr marL="787938" lvl="1" indent="-393969" algn="l">
              <a:lnSpc>
                <a:spcPts val="6423"/>
              </a:lnSpc>
              <a:buFont typeface="Arial"/>
              <a:buChar char="•"/>
            </a:pPr>
            <a:r>
              <a:rPr lang="en-US" sz="3649" spc="364">
                <a:solidFill>
                  <a:srgbClr val="3C3D43"/>
                </a:solidFill>
                <a:latin typeface="Helvetica"/>
                <a:ea typeface="Helvetica"/>
                <a:cs typeface="Helvetica"/>
                <a:sym typeface="Helvetica"/>
              </a:rPr>
              <a:t>Hva skjer når lyset treffer refleksene?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82D3"/>
        </a:solidFill>
        <a:effectLst/>
      </p:bgPr>
    </p:bg>
    <p:spTree>
      <p:nvGrpSpPr>
        <p:cNvPr id="1" name=""/>
        <p:cNvGrpSpPr/>
        <p:nvPr/>
      </p:nvGrpSpPr>
      <p:grpSpPr>
        <a:xfrm>
          <a:off x="0" y="0"/>
          <a:ext cx="0" cy="0"/>
          <a:chOff x="0" y="0"/>
          <a:chExt cx="0" cy="0"/>
        </a:xfrm>
      </p:grpSpPr>
      <p:grpSp>
        <p:nvGrpSpPr>
          <p:cNvPr id="2" name="Group 2"/>
          <p:cNvGrpSpPr/>
          <p:nvPr/>
        </p:nvGrpSpPr>
        <p:grpSpPr>
          <a:xfrm>
            <a:off x="-998756" y="652098"/>
            <a:ext cx="19286756" cy="9781481"/>
            <a:chOff x="0" y="0"/>
            <a:chExt cx="25715675" cy="13041975"/>
          </a:xfrm>
        </p:grpSpPr>
        <p:sp>
          <p:nvSpPr>
            <p:cNvPr id="3" name="Freeform 3"/>
            <p:cNvSpPr/>
            <p:nvPr/>
          </p:nvSpPr>
          <p:spPr>
            <a:xfrm>
              <a:off x="1331675" y="2556855"/>
              <a:ext cx="24384000" cy="10485120"/>
            </a:xfrm>
            <a:custGeom>
              <a:avLst/>
              <a:gdLst/>
              <a:ahLst/>
              <a:cxnLst/>
              <a:rect l="l" t="t" r="r" b="b"/>
              <a:pathLst>
                <a:path w="24384000" h="10485120">
                  <a:moveTo>
                    <a:pt x="0" y="0"/>
                  </a:moveTo>
                  <a:lnTo>
                    <a:pt x="24384000" y="0"/>
                  </a:lnTo>
                  <a:lnTo>
                    <a:pt x="24384000" y="10485120"/>
                  </a:lnTo>
                  <a:lnTo>
                    <a:pt x="0" y="10485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grpSp>
          <p:nvGrpSpPr>
            <p:cNvPr id="4" name="Group 4"/>
            <p:cNvGrpSpPr/>
            <p:nvPr/>
          </p:nvGrpSpPr>
          <p:grpSpPr>
            <a:xfrm>
              <a:off x="8197257" y="1819452"/>
              <a:ext cx="16146818" cy="10041331"/>
              <a:chOff x="0" y="0"/>
              <a:chExt cx="3189495" cy="1983473"/>
            </a:xfrm>
          </p:grpSpPr>
          <p:sp>
            <p:nvSpPr>
              <p:cNvPr id="5" name="Freeform 5"/>
              <p:cNvSpPr/>
              <p:nvPr/>
            </p:nvSpPr>
            <p:spPr>
              <a:xfrm>
                <a:off x="0" y="0"/>
                <a:ext cx="3189495" cy="1983473"/>
              </a:xfrm>
              <a:custGeom>
                <a:avLst/>
                <a:gdLst/>
                <a:ahLst/>
                <a:cxnLst/>
                <a:rect l="l" t="t" r="r" b="b"/>
                <a:pathLst>
                  <a:path w="3189495" h="1983473">
                    <a:moveTo>
                      <a:pt x="0" y="0"/>
                    </a:moveTo>
                    <a:lnTo>
                      <a:pt x="3189495" y="0"/>
                    </a:lnTo>
                    <a:lnTo>
                      <a:pt x="3189495" y="1983473"/>
                    </a:lnTo>
                    <a:lnTo>
                      <a:pt x="0" y="1983473"/>
                    </a:lnTo>
                    <a:close/>
                  </a:path>
                </a:pathLst>
              </a:custGeom>
              <a:solidFill>
                <a:srgbClr val="FFFFFF">
                  <a:alpha val="80000"/>
                </a:srgbClr>
              </a:solidFill>
              <a:ln cap="sq">
                <a:noFill/>
                <a:prstDash val="solid"/>
                <a:miter/>
              </a:ln>
            </p:spPr>
            <p:txBody>
              <a:bodyPr/>
              <a:lstStyle/>
              <a:p>
                <a:endParaRPr lang="nb-NO"/>
              </a:p>
            </p:txBody>
          </p:sp>
          <p:sp>
            <p:nvSpPr>
              <p:cNvPr id="6" name="TextBox 6"/>
              <p:cNvSpPr txBox="1"/>
              <p:nvPr/>
            </p:nvSpPr>
            <p:spPr>
              <a:xfrm>
                <a:off x="0" y="-76200"/>
                <a:ext cx="3189495" cy="2059673"/>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14981201" y="9796272"/>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8" name="Freeform 8"/>
            <p:cNvSpPr/>
            <p:nvPr/>
          </p:nvSpPr>
          <p:spPr>
            <a:xfrm>
              <a:off x="23198300" y="10526783"/>
              <a:ext cx="2291549" cy="1896304"/>
            </a:xfrm>
            <a:custGeom>
              <a:avLst/>
              <a:gdLst/>
              <a:ahLst/>
              <a:cxnLst/>
              <a:rect l="l" t="t" r="r" b="b"/>
              <a:pathLst>
                <a:path w="2291549" h="1896304">
                  <a:moveTo>
                    <a:pt x="0" y="0"/>
                  </a:moveTo>
                  <a:lnTo>
                    <a:pt x="2291550" y="0"/>
                  </a:lnTo>
                  <a:lnTo>
                    <a:pt x="2291550" y="1896305"/>
                  </a:lnTo>
                  <a:lnTo>
                    <a:pt x="0" y="1896305"/>
                  </a:lnTo>
                  <a:lnTo>
                    <a:pt x="0" y="0"/>
                  </a:lnTo>
                  <a:close/>
                </a:path>
              </a:pathLst>
            </a:custGeom>
            <a:blipFill>
              <a:blip r:embed="rId7"/>
              <a:stretch>
                <a:fillRect/>
              </a:stretch>
            </a:blipFill>
          </p:spPr>
          <p:txBody>
            <a:bodyPr/>
            <a:lstStyle/>
            <a:p>
              <a:endParaRPr lang="nb-NO"/>
            </a:p>
          </p:txBody>
        </p:sp>
        <p:sp>
          <p:nvSpPr>
            <p:cNvPr id="9" name="Freeform 9"/>
            <p:cNvSpPr/>
            <p:nvPr/>
          </p:nvSpPr>
          <p:spPr>
            <a:xfrm>
              <a:off x="0" y="9796272"/>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10" name="Freeform 10"/>
            <p:cNvSpPr/>
            <p:nvPr/>
          </p:nvSpPr>
          <p:spPr>
            <a:xfrm>
              <a:off x="6793332" y="9796272"/>
              <a:ext cx="9753600" cy="2064512"/>
            </a:xfrm>
            <a:custGeom>
              <a:avLst/>
              <a:gdLst/>
              <a:ahLst/>
              <a:cxnLst/>
              <a:rect l="l" t="t" r="r" b="b"/>
              <a:pathLst>
                <a:path w="9753600" h="2064512">
                  <a:moveTo>
                    <a:pt x="0" y="0"/>
                  </a:moveTo>
                  <a:lnTo>
                    <a:pt x="9753600" y="0"/>
                  </a:lnTo>
                  <a:lnTo>
                    <a:pt x="9753600" y="2064512"/>
                  </a:lnTo>
                  <a:lnTo>
                    <a:pt x="0" y="2064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11" name="Freeform 11"/>
            <p:cNvSpPr/>
            <p:nvPr/>
          </p:nvSpPr>
          <p:spPr>
            <a:xfrm>
              <a:off x="270464" y="2556855"/>
              <a:ext cx="7630053" cy="7630053"/>
            </a:xfrm>
            <a:custGeom>
              <a:avLst/>
              <a:gdLst/>
              <a:ahLst/>
              <a:cxnLst/>
              <a:rect l="l" t="t" r="r" b="b"/>
              <a:pathLst>
                <a:path w="7630053" h="7630053">
                  <a:moveTo>
                    <a:pt x="0" y="0"/>
                  </a:moveTo>
                  <a:lnTo>
                    <a:pt x="7630053" y="0"/>
                  </a:lnTo>
                  <a:lnTo>
                    <a:pt x="7630053" y="7630052"/>
                  </a:lnTo>
                  <a:lnTo>
                    <a:pt x="0" y="7630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12" name="Freeform 12"/>
            <p:cNvSpPr/>
            <p:nvPr/>
          </p:nvSpPr>
          <p:spPr>
            <a:xfrm rot="5400000" flipV="1">
              <a:off x="2033568" y="196650"/>
              <a:ext cx="6055975" cy="5909622"/>
            </a:xfrm>
            <a:custGeom>
              <a:avLst/>
              <a:gdLst/>
              <a:ahLst/>
              <a:cxnLst/>
              <a:rect l="l" t="t" r="r" b="b"/>
              <a:pathLst>
                <a:path w="6055975" h="5909622">
                  <a:moveTo>
                    <a:pt x="0" y="5909621"/>
                  </a:moveTo>
                  <a:lnTo>
                    <a:pt x="6055975" y="5909621"/>
                  </a:lnTo>
                  <a:lnTo>
                    <a:pt x="6055975" y="0"/>
                  </a:lnTo>
                  <a:lnTo>
                    <a:pt x="0" y="0"/>
                  </a:lnTo>
                  <a:lnTo>
                    <a:pt x="0" y="5909621"/>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b-NO"/>
            </a:p>
          </p:txBody>
        </p:sp>
        <p:sp>
          <p:nvSpPr>
            <p:cNvPr id="13" name="Freeform 13"/>
            <p:cNvSpPr/>
            <p:nvPr/>
          </p:nvSpPr>
          <p:spPr>
            <a:xfrm>
              <a:off x="3393917" y="1819452"/>
              <a:ext cx="5596369" cy="9389134"/>
            </a:xfrm>
            <a:custGeom>
              <a:avLst/>
              <a:gdLst/>
              <a:ahLst/>
              <a:cxnLst/>
              <a:rect l="l" t="t" r="r" b="b"/>
              <a:pathLst>
                <a:path w="5596369" h="9389134">
                  <a:moveTo>
                    <a:pt x="0" y="0"/>
                  </a:moveTo>
                  <a:lnTo>
                    <a:pt x="5596369" y="0"/>
                  </a:lnTo>
                  <a:lnTo>
                    <a:pt x="5596369" y="9389134"/>
                  </a:lnTo>
                  <a:lnTo>
                    <a:pt x="0" y="9389134"/>
                  </a:lnTo>
                  <a:lnTo>
                    <a:pt x="0" y="0"/>
                  </a:lnTo>
                  <a:close/>
                </a:path>
              </a:pathLst>
            </a:custGeom>
            <a:blipFill>
              <a:blip r:embed="rId12"/>
              <a:stretch>
                <a:fillRect/>
              </a:stretch>
            </a:blipFill>
          </p:spPr>
          <p:txBody>
            <a:bodyPr/>
            <a:lstStyle/>
            <a:p>
              <a:endParaRPr lang="nb-NO"/>
            </a:p>
          </p:txBody>
        </p:sp>
        <p:sp>
          <p:nvSpPr>
            <p:cNvPr id="14" name="Freeform 14"/>
            <p:cNvSpPr/>
            <p:nvPr/>
          </p:nvSpPr>
          <p:spPr>
            <a:xfrm flipH="1">
              <a:off x="121601" y="5817239"/>
              <a:ext cx="6671731" cy="7224736"/>
            </a:xfrm>
            <a:custGeom>
              <a:avLst/>
              <a:gdLst/>
              <a:ahLst/>
              <a:cxnLst/>
              <a:rect l="l" t="t" r="r" b="b"/>
              <a:pathLst>
                <a:path w="6671731" h="7224736">
                  <a:moveTo>
                    <a:pt x="6671731" y="0"/>
                  </a:moveTo>
                  <a:lnTo>
                    <a:pt x="0" y="0"/>
                  </a:lnTo>
                  <a:lnTo>
                    <a:pt x="0" y="7224736"/>
                  </a:lnTo>
                  <a:lnTo>
                    <a:pt x="6671731" y="7224736"/>
                  </a:lnTo>
                  <a:lnTo>
                    <a:pt x="6671731" y="0"/>
                  </a:lnTo>
                  <a:close/>
                </a:path>
              </a:pathLst>
            </a:custGeom>
            <a:blipFill>
              <a:blip r:embed="rId13"/>
              <a:stretch>
                <a:fillRect/>
              </a:stretch>
            </a:blipFill>
          </p:spPr>
          <p:txBody>
            <a:bodyPr/>
            <a:lstStyle/>
            <a:p>
              <a:endParaRPr lang="nb-NO"/>
            </a:p>
          </p:txBody>
        </p:sp>
        <p:grpSp>
          <p:nvGrpSpPr>
            <p:cNvPr id="15" name="Group 15"/>
            <p:cNvGrpSpPr/>
            <p:nvPr/>
          </p:nvGrpSpPr>
          <p:grpSpPr>
            <a:xfrm>
              <a:off x="8197257" y="0"/>
              <a:ext cx="16146818" cy="1355290"/>
              <a:chOff x="0" y="0"/>
              <a:chExt cx="3189495" cy="267712"/>
            </a:xfrm>
          </p:grpSpPr>
          <p:sp>
            <p:nvSpPr>
              <p:cNvPr id="16" name="Freeform 16"/>
              <p:cNvSpPr/>
              <p:nvPr/>
            </p:nvSpPr>
            <p:spPr>
              <a:xfrm>
                <a:off x="0" y="0"/>
                <a:ext cx="3189495" cy="267712"/>
              </a:xfrm>
              <a:custGeom>
                <a:avLst/>
                <a:gdLst/>
                <a:ahLst/>
                <a:cxnLst/>
                <a:rect l="l" t="t" r="r" b="b"/>
                <a:pathLst>
                  <a:path w="3189495" h="267712">
                    <a:moveTo>
                      <a:pt x="0" y="0"/>
                    </a:moveTo>
                    <a:lnTo>
                      <a:pt x="3189495" y="0"/>
                    </a:lnTo>
                    <a:lnTo>
                      <a:pt x="3189495" y="267712"/>
                    </a:lnTo>
                    <a:lnTo>
                      <a:pt x="0" y="267712"/>
                    </a:lnTo>
                    <a:close/>
                  </a:path>
                </a:pathLst>
              </a:custGeom>
              <a:solidFill>
                <a:srgbClr val="FFFFFF">
                  <a:alpha val="80000"/>
                </a:srgbClr>
              </a:solidFill>
              <a:ln cap="sq">
                <a:noFill/>
                <a:prstDash val="solid"/>
                <a:miter/>
              </a:ln>
            </p:spPr>
            <p:txBody>
              <a:bodyPr/>
              <a:lstStyle/>
              <a:p>
                <a:endParaRPr lang="nb-NO"/>
              </a:p>
            </p:txBody>
          </p:sp>
          <p:sp>
            <p:nvSpPr>
              <p:cNvPr id="17" name="TextBox 17"/>
              <p:cNvSpPr txBox="1"/>
              <p:nvPr/>
            </p:nvSpPr>
            <p:spPr>
              <a:xfrm>
                <a:off x="0" y="-76200"/>
                <a:ext cx="3189495" cy="343912"/>
              </a:xfrm>
              <a:prstGeom prst="rect">
                <a:avLst/>
              </a:prstGeom>
            </p:spPr>
            <p:txBody>
              <a:bodyPr lIns="50800" tIns="50800" rIns="50800" bIns="50800" rtlCol="0" anchor="ctr"/>
              <a:lstStyle/>
              <a:p>
                <a:pPr algn="ctr">
                  <a:lnSpc>
                    <a:spcPts val="3500"/>
                  </a:lnSpc>
                </a:pPr>
                <a:endParaRPr/>
              </a:p>
            </p:txBody>
          </p:sp>
        </p:grpSp>
      </p:grpSp>
      <p:sp>
        <p:nvSpPr>
          <p:cNvPr id="18" name="Freeform 18"/>
          <p:cNvSpPr/>
          <p:nvPr/>
        </p:nvSpPr>
        <p:spPr>
          <a:xfrm>
            <a:off x="4990308" y="1788483"/>
            <a:ext cx="4693169" cy="2710305"/>
          </a:xfrm>
          <a:custGeom>
            <a:avLst/>
            <a:gdLst/>
            <a:ahLst/>
            <a:cxnLst/>
            <a:rect l="l" t="t" r="r" b="b"/>
            <a:pathLst>
              <a:path w="4693169" h="2710305">
                <a:moveTo>
                  <a:pt x="0" y="0"/>
                </a:moveTo>
                <a:lnTo>
                  <a:pt x="4693169" y="0"/>
                </a:lnTo>
                <a:lnTo>
                  <a:pt x="4693169" y="2710305"/>
                </a:lnTo>
                <a:lnTo>
                  <a:pt x="0" y="27103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nb-NO"/>
          </a:p>
        </p:txBody>
      </p:sp>
      <p:sp>
        <p:nvSpPr>
          <p:cNvPr id="19" name="Freeform 19"/>
          <p:cNvSpPr/>
          <p:nvPr/>
        </p:nvSpPr>
        <p:spPr>
          <a:xfrm>
            <a:off x="6106800" y="4702363"/>
            <a:ext cx="1449605" cy="1981686"/>
          </a:xfrm>
          <a:custGeom>
            <a:avLst/>
            <a:gdLst/>
            <a:ahLst/>
            <a:cxnLst/>
            <a:rect l="l" t="t" r="r" b="b"/>
            <a:pathLst>
              <a:path w="1449605" h="1981686">
                <a:moveTo>
                  <a:pt x="0" y="0"/>
                </a:moveTo>
                <a:lnTo>
                  <a:pt x="1449605" y="0"/>
                </a:lnTo>
                <a:lnTo>
                  <a:pt x="1449605" y="1981686"/>
                </a:lnTo>
                <a:lnTo>
                  <a:pt x="0" y="1981686"/>
                </a:lnTo>
                <a:lnTo>
                  <a:pt x="0" y="0"/>
                </a:lnTo>
                <a:close/>
              </a:path>
            </a:pathLst>
          </a:custGeom>
          <a:blipFill>
            <a:blip r:embed="rId16"/>
            <a:stretch>
              <a:fillRect r="-3839"/>
            </a:stretch>
          </a:blipFill>
        </p:spPr>
        <p:txBody>
          <a:bodyPr/>
          <a:lstStyle/>
          <a:p>
            <a:endParaRPr lang="nb-NO"/>
          </a:p>
        </p:txBody>
      </p:sp>
      <p:sp>
        <p:nvSpPr>
          <p:cNvPr id="20" name="Freeform 20"/>
          <p:cNvSpPr/>
          <p:nvPr/>
        </p:nvSpPr>
        <p:spPr>
          <a:xfrm>
            <a:off x="7733570" y="4512786"/>
            <a:ext cx="1930242" cy="2883664"/>
          </a:xfrm>
          <a:custGeom>
            <a:avLst/>
            <a:gdLst/>
            <a:ahLst/>
            <a:cxnLst/>
            <a:rect l="l" t="t" r="r" b="b"/>
            <a:pathLst>
              <a:path w="1930242" h="2883664">
                <a:moveTo>
                  <a:pt x="0" y="0"/>
                </a:moveTo>
                <a:lnTo>
                  <a:pt x="1930242" y="0"/>
                </a:lnTo>
                <a:lnTo>
                  <a:pt x="1930242" y="2883664"/>
                </a:lnTo>
                <a:lnTo>
                  <a:pt x="0" y="288366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b-NO"/>
          </a:p>
        </p:txBody>
      </p:sp>
      <p:sp>
        <p:nvSpPr>
          <p:cNvPr id="21" name="Freeform 21"/>
          <p:cNvSpPr/>
          <p:nvPr/>
        </p:nvSpPr>
        <p:spPr>
          <a:xfrm>
            <a:off x="5948874" y="6026150"/>
            <a:ext cx="2201656" cy="2396360"/>
          </a:xfrm>
          <a:custGeom>
            <a:avLst/>
            <a:gdLst/>
            <a:ahLst/>
            <a:cxnLst/>
            <a:rect l="l" t="t" r="r" b="b"/>
            <a:pathLst>
              <a:path w="2201656" h="2396360">
                <a:moveTo>
                  <a:pt x="0" y="0"/>
                </a:moveTo>
                <a:lnTo>
                  <a:pt x="2201656" y="0"/>
                </a:lnTo>
                <a:lnTo>
                  <a:pt x="2201656" y="2396360"/>
                </a:lnTo>
                <a:lnTo>
                  <a:pt x="0" y="239636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nb-NO"/>
          </a:p>
        </p:txBody>
      </p:sp>
      <p:sp>
        <p:nvSpPr>
          <p:cNvPr id="22" name="TextBox 22"/>
          <p:cNvSpPr txBox="1"/>
          <p:nvPr/>
        </p:nvSpPr>
        <p:spPr>
          <a:xfrm>
            <a:off x="5135733" y="669186"/>
            <a:ext cx="12123567" cy="975361"/>
          </a:xfrm>
          <a:prstGeom prst="rect">
            <a:avLst/>
          </a:prstGeom>
        </p:spPr>
        <p:txBody>
          <a:bodyPr lIns="0" tIns="0" rIns="0" bIns="0" rtlCol="0" anchor="t">
            <a:spAutoFit/>
          </a:bodyPr>
          <a:lstStyle/>
          <a:p>
            <a:pPr algn="ctr">
              <a:lnSpc>
                <a:spcPts val="7139"/>
              </a:lnSpc>
            </a:pPr>
            <a:r>
              <a:rPr lang="en-US" sz="5099" b="1">
                <a:solidFill>
                  <a:srgbClr val="000000"/>
                </a:solidFill>
                <a:latin typeface="ITC Stone Sans Std Bold"/>
                <a:ea typeface="ITC Stone Sans Std Bold"/>
                <a:cs typeface="ITC Stone Sans Std Bold"/>
                <a:sym typeface="ITC Stone Sans Std Bold"/>
              </a:rPr>
              <a:t>La oss teste refleks!</a:t>
            </a:r>
          </a:p>
        </p:txBody>
      </p:sp>
      <p:sp>
        <p:nvSpPr>
          <p:cNvPr id="23" name="TextBox 23"/>
          <p:cNvSpPr txBox="1"/>
          <p:nvPr/>
        </p:nvSpPr>
        <p:spPr>
          <a:xfrm>
            <a:off x="5829257" y="2003811"/>
            <a:ext cx="3454296" cy="2203449"/>
          </a:xfrm>
          <a:prstGeom prst="rect">
            <a:avLst/>
          </a:prstGeom>
        </p:spPr>
        <p:txBody>
          <a:bodyPr lIns="0" tIns="0" rIns="0" bIns="0" rtlCol="0" anchor="t">
            <a:spAutoFit/>
          </a:bodyPr>
          <a:lstStyle/>
          <a:p>
            <a:pPr algn="ctr">
              <a:lnSpc>
                <a:spcPts val="3500"/>
              </a:lnSpc>
              <a:spcBef>
                <a:spcPct val="0"/>
              </a:spcBef>
            </a:pPr>
            <a:r>
              <a:rPr lang="en-US" sz="2500" spc="570">
                <a:solidFill>
                  <a:srgbClr val="000000"/>
                </a:solidFill>
                <a:latin typeface="Helvetica"/>
                <a:ea typeface="Helvetica"/>
                <a:cs typeface="Helvetica"/>
                <a:sym typeface="Helvetica"/>
              </a:rPr>
              <a:t>Du trenger lommelykt, en refleks og en venn å gå sammen med!</a:t>
            </a:r>
          </a:p>
        </p:txBody>
      </p:sp>
      <p:sp>
        <p:nvSpPr>
          <p:cNvPr id="24" name="Freeform 24"/>
          <p:cNvSpPr/>
          <p:nvPr/>
        </p:nvSpPr>
        <p:spPr>
          <a:xfrm rot="2700000">
            <a:off x="7471317" y="6716352"/>
            <a:ext cx="3345366" cy="2057400"/>
          </a:xfrm>
          <a:custGeom>
            <a:avLst/>
            <a:gdLst/>
            <a:ahLst/>
            <a:cxnLst/>
            <a:rect l="l" t="t" r="r" b="b"/>
            <a:pathLst>
              <a:path w="3345366" h="2057400">
                <a:moveTo>
                  <a:pt x="0" y="0"/>
                </a:moveTo>
                <a:lnTo>
                  <a:pt x="3345366" y="0"/>
                </a:lnTo>
                <a:lnTo>
                  <a:pt x="3345366" y="2057400"/>
                </a:lnTo>
                <a:lnTo>
                  <a:pt x="0" y="20574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nb-NO"/>
          </a:p>
        </p:txBody>
      </p:sp>
      <p:sp>
        <p:nvSpPr>
          <p:cNvPr id="25" name="Freeform 25"/>
          <p:cNvSpPr/>
          <p:nvPr/>
        </p:nvSpPr>
        <p:spPr>
          <a:xfrm>
            <a:off x="9864452" y="2438440"/>
            <a:ext cx="685836" cy="650687"/>
          </a:xfrm>
          <a:custGeom>
            <a:avLst/>
            <a:gdLst/>
            <a:ahLst/>
            <a:cxnLst/>
            <a:rect l="l" t="t" r="r" b="b"/>
            <a:pathLst>
              <a:path w="685836" h="650687">
                <a:moveTo>
                  <a:pt x="0" y="0"/>
                </a:moveTo>
                <a:lnTo>
                  <a:pt x="685836" y="0"/>
                </a:lnTo>
                <a:lnTo>
                  <a:pt x="685836" y="650687"/>
                </a:lnTo>
                <a:lnTo>
                  <a:pt x="0" y="65068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nb-NO"/>
          </a:p>
        </p:txBody>
      </p:sp>
      <p:sp>
        <p:nvSpPr>
          <p:cNvPr id="26" name="Freeform 26"/>
          <p:cNvSpPr/>
          <p:nvPr/>
        </p:nvSpPr>
        <p:spPr>
          <a:xfrm>
            <a:off x="9864452" y="3573479"/>
            <a:ext cx="685836" cy="650687"/>
          </a:xfrm>
          <a:custGeom>
            <a:avLst/>
            <a:gdLst/>
            <a:ahLst/>
            <a:cxnLst/>
            <a:rect l="l" t="t" r="r" b="b"/>
            <a:pathLst>
              <a:path w="685836" h="650687">
                <a:moveTo>
                  <a:pt x="0" y="0"/>
                </a:moveTo>
                <a:lnTo>
                  <a:pt x="685836" y="0"/>
                </a:lnTo>
                <a:lnTo>
                  <a:pt x="685836" y="650686"/>
                </a:lnTo>
                <a:lnTo>
                  <a:pt x="0" y="6506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nb-NO"/>
          </a:p>
        </p:txBody>
      </p:sp>
      <p:sp>
        <p:nvSpPr>
          <p:cNvPr id="27" name="Freeform 27"/>
          <p:cNvSpPr/>
          <p:nvPr/>
        </p:nvSpPr>
        <p:spPr>
          <a:xfrm>
            <a:off x="9864452" y="4709940"/>
            <a:ext cx="685836" cy="650687"/>
          </a:xfrm>
          <a:custGeom>
            <a:avLst/>
            <a:gdLst/>
            <a:ahLst/>
            <a:cxnLst/>
            <a:rect l="l" t="t" r="r" b="b"/>
            <a:pathLst>
              <a:path w="685836" h="650687">
                <a:moveTo>
                  <a:pt x="0" y="0"/>
                </a:moveTo>
                <a:lnTo>
                  <a:pt x="685836" y="0"/>
                </a:lnTo>
                <a:lnTo>
                  <a:pt x="685836" y="650687"/>
                </a:lnTo>
                <a:lnTo>
                  <a:pt x="0" y="65068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nb-NO"/>
          </a:p>
        </p:txBody>
      </p:sp>
      <p:sp>
        <p:nvSpPr>
          <p:cNvPr id="28" name="Freeform 28"/>
          <p:cNvSpPr/>
          <p:nvPr/>
        </p:nvSpPr>
        <p:spPr>
          <a:xfrm>
            <a:off x="9864452" y="5846402"/>
            <a:ext cx="685836" cy="650687"/>
          </a:xfrm>
          <a:custGeom>
            <a:avLst/>
            <a:gdLst/>
            <a:ahLst/>
            <a:cxnLst/>
            <a:rect l="l" t="t" r="r" b="b"/>
            <a:pathLst>
              <a:path w="685836" h="650687">
                <a:moveTo>
                  <a:pt x="0" y="0"/>
                </a:moveTo>
                <a:lnTo>
                  <a:pt x="685836" y="0"/>
                </a:lnTo>
                <a:lnTo>
                  <a:pt x="685836" y="650687"/>
                </a:lnTo>
                <a:lnTo>
                  <a:pt x="0" y="65068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nb-NO"/>
          </a:p>
        </p:txBody>
      </p:sp>
      <p:sp>
        <p:nvSpPr>
          <p:cNvPr id="29" name="TextBox 29"/>
          <p:cNvSpPr txBox="1"/>
          <p:nvPr/>
        </p:nvSpPr>
        <p:spPr>
          <a:xfrm>
            <a:off x="10082913" y="2565840"/>
            <a:ext cx="248915" cy="450849"/>
          </a:xfrm>
          <a:prstGeom prst="rect">
            <a:avLst/>
          </a:prstGeom>
        </p:spPr>
        <p:txBody>
          <a:bodyPr lIns="0" tIns="0" rIns="0" bIns="0" rtlCol="0" anchor="t">
            <a:spAutoFit/>
          </a:bodyPr>
          <a:lstStyle/>
          <a:p>
            <a:pPr algn="ctr">
              <a:lnSpc>
                <a:spcPts val="3500"/>
              </a:lnSpc>
              <a:spcBef>
                <a:spcPct val="0"/>
              </a:spcBef>
            </a:pPr>
            <a:r>
              <a:rPr lang="en-US" sz="2500" spc="570">
                <a:solidFill>
                  <a:srgbClr val="3C3D43"/>
                </a:solidFill>
                <a:latin typeface="Helvetica"/>
                <a:ea typeface="Helvetica"/>
                <a:cs typeface="Helvetica"/>
                <a:sym typeface="Helvetica"/>
              </a:rPr>
              <a:t>1</a:t>
            </a:r>
          </a:p>
        </p:txBody>
      </p:sp>
      <p:sp>
        <p:nvSpPr>
          <p:cNvPr id="30" name="TextBox 30"/>
          <p:cNvSpPr txBox="1"/>
          <p:nvPr/>
        </p:nvSpPr>
        <p:spPr>
          <a:xfrm>
            <a:off x="10082913" y="3707677"/>
            <a:ext cx="248915" cy="450849"/>
          </a:xfrm>
          <a:prstGeom prst="rect">
            <a:avLst/>
          </a:prstGeom>
        </p:spPr>
        <p:txBody>
          <a:bodyPr lIns="0" tIns="0" rIns="0" bIns="0" rtlCol="0" anchor="t">
            <a:spAutoFit/>
          </a:bodyPr>
          <a:lstStyle/>
          <a:p>
            <a:pPr algn="ctr">
              <a:lnSpc>
                <a:spcPts val="3500"/>
              </a:lnSpc>
              <a:spcBef>
                <a:spcPct val="0"/>
              </a:spcBef>
            </a:pPr>
            <a:r>
              <a:rPr lang="en-US" sz="2500" spc="570">
                <a:solidFill>
                  <a:srgbClr val="3C3D43"/>
                </a:solidFill>
                <a:latin typeface="Helvetica"/>
                <a:ea typeface="Helvetica"/>
                <a:cs typeface="Helvetica"/>
                <a:sym typeface="Helvetica"/>
              </a:rPr>
              <a:t>2</a:t>
            </a:r>
          </a:p>
        </p:txBody>
      </p:sp>
      <p:sp>
        <p:nvSpPr>
          <p:cNvPr id="31" name="TextBox 31"/>
          <p:cNvSpPr txBox="1"/>
          <p:nvPr/>
        </p:nvSpPr>
        <p:spPr>
          <a:xfrm>
            <a:off x="10082913" y="4843290"/>
            <a:ext cx="248915" cy="450849"/>
          </a:xfrm>
          <a:prstGeom prst="rect">
            <a:avLst/>
          </a:prstGeom>
        </p:spPr>
        <p:txBody>
          <a:bodyPr lIns="0" tIns="0" rIns="0" bIns="0" rtlCol="0" anchor="t">
            <a:spAutoFit/>
          </a:bodyPr>
          <a:lstStyle/>
          <a:p>
            <a:pPr algn="ctr">
              <a:lnSpc>
                <a:spcPts val="3500"/>
              </a:lnSpc>
              <a:spcBef>
                <a:spcPct val="0"/>
              </a:spcBef>
            </a:pPr>
            <a:r>
              <a:rPr lang="en-US" sz="2500" spc="570">
                <a:solidFill>
                  <a:srgbClr val="3C3D43"/>
                </a:solidFill>
                <a:latin typeface="Helvetica"/>
                <a:ea typeface="Helvetica"/>
                <a:cs typeface="Helvetica"/>
                <a:sym typeface="Helvetica"/>
              </a:rPr>
              <a:t>3</a:t>
            </a:r>
          </a:p>
        </p:txBody>
      </p:sp>
      <p:sp>
        <p:nvSpPr>
          <p:cNvPr id="32" name="TextBox 32"/>
          <p:cNvSpPr txBox="1"/>
          <p:nvPr/>
        </p:nvSpPr>
        <p:spPr>
          <a:xfrm>
            <a:off x="10550288" y="5979752"/>
            <a:ext cx="6607846" cy="1765299"/>
          </a:xfrm>
          <a:prstGeom prst="rect">
            <a:avLst/>
          </a:prstGeom>
        </p:spPr>
        <p:txBody>
          <a:bodyPr lIns="0" tIns="0" rIns="0" bIns="0" rtlCol="0" anchor="t">
            <a:spAutoFit/>
          </a:bodyPr>
          <a:lstStyle/>
          <a:p>
            <a:pPr algn="l">
              <a:lnSpc>
                <a:spcPts val="3500"/>
              </a:lnSpc>
              <a:spcBef>
                <a:spcPct val="0"/>
              </a:spcBef>
            </a:pPr>
            <a:r>
              <a:rPr lang="en-US" sz="2500" spc="250">
                <a:solidFill>
                  <a:srgbClr val="000000"/>
                </a:solidFill>
                <a:latin typeface="Helvetica"/>
                <a:ea typeface="Helvetica"/>
                <a:cs typeface="Helvetica"/>
                <a:sym typeface="Helvetica"/>
              </a:rPr>
              <a:t>Observer og diskuter hva som skjer når lyset treffer de forskjellige gjenstandene.</a:t>
            </a:r>
          </a:p>
          <a:p>
            <a:pPr algn="ctr">
              <a:lnSpc>
                <a:spcPts val="3500"/>
              </a:lnSpc>
              <a:spcBef>
                <a:spcPct val="0"/>
              </a:spcBef>
            </a:pPr>
            <a:endParaRPr lang="en-US" sz="2500" spc="250">
              <a:solidFill>
                <a:srgbClr val="000000"/>
              </a:solidFill>
              <a:latin typeface="Helvetica"/>
              <a:ea typeface="Helvetica"/>
              <a:cs typeface="Helvetica"/>
              <a:sym typeface="Helvetica"/>
            </a:endParaRPr>
          </a:p>
        </p:txBody>
      </p:sp>
      <p:sp>
        <p:nvSpPr>
          <p:cNvPr id="33" name="TextBox 33"/>
          <p:cNvSpPr txBox="1"/>
          <p:nvPr/>
        </p:nvSpPr>
        <p:spPr>
          <a:xfrm>
            <a:off x="10550288" y="2565840"/>
            <a:ext cx="6445921" cy="888999"/>
          </a:xfrm>
          <a:prstGeom prst="rect">
            <a:avLst/>
          </a:prstGeom>
        </p:spPr>
        <p:txBody>
          <a:bodyPr lIns="0" tIns="0" rIns="0" bIns="0" rtlCol="0" anchor="t">
            <a:spAutoFit/>
          </a:bodyPr>
          <a:lstStyle/>
          <a:p>
            <a:pPr algn="l">
              <a:lnSpc>
                <a:spcPts val="3500"/>
              </a:lnSpc>
              <a:spcBef>
                <a:spcPct val="0"/>
              </a:spcBef>
            </a:pPr>
            <a:r>
              <a:rPr lang="en-US" sz="2500" spc="250">
                <a:solidFill>
                  <a:srgbClr val="000000"/>
                </a:solidFill>
                <a:latin typeface="Helvetica"/>
                <a:ea typeface="Helvetica"/>
                <a:cs typeface="Helvetica"/>
                <a:sym typeface="Helvetica"/>
              </a:rPr>
              <a:t>Skru av alt lys i rommet. Husk å ta på deg refleksen først.</a:t>
            </a:r>
          </a:p>
        </p:txBody>
      </p:sp>
      <p:sp>
        <p:nvSpPr>
          <p:cNvPr id="34" name="TextBox 34"/>
          <p:cNvSpPr txBox="1"/>
          <p:nvPr/>
        </p:nvSpPr>
        <p:spPr>
          <a:xfrm>
            <a:off x="10550288" y="3645364"/>
            <a:ext cx="6445921" cy="888999"/>
          </a:xfrm>
          <a:prstGeom prst="rect">
            <a:avLst/>
          </a:prstGeom>
        </p:spPr>
        <p:txBody>
          <a:bodyPr lIns="0" tIns="0" rIns="0" bIns="0" rtlCol="0" anchor="t">
            <a:spAutoFit/>
          </a:bodyPr>
          <a:lstStyle/>
          <a:p>
            <a:pPr algn="l">
              <a:lnSpc>
                <a:spcPts val="3500"/>
              </a:lnSpc>
              <a:spcBef>
                <a:spcPct val="0"/>
              </a:spcBef>
            </a:pPr>
            <a:r>
              <a:rPr lang="en-US" sz="2500" spc="250">
                <a:solidFill>
                  <a:srgbClr val="000000"/>
                </a:solidFill>
                <a:latin typeface="Helvetica"/>
                <a:ea typeface="Helvetica"/>
                <a:cs typeface="Helvetica"/>
                <a:sym typeface="Helvetica"/>
              </a:rPr>
              <a:t>Samarbeid med en venn eller læringspartner.</a:t>
            </a:r>
          </a:p>
        </p:txBody>
      </p:sp>
      <p:sp>
        <p:nvSpPr>
          <p:cNvPr id="35" name="TextBox 35"/>
          <p:cNvSpPr txBox="1"/>
          <p:nvPr/>
        </p:nvSpPr>
        <p:spPr>
          <a:xfrm>
            <a:off x="10550288" y="4810588"/>
            <a:ext cx="6709012" cy="888999"/>
          </a:xfrm>
          <a:prstGeom prst="rect">
            <a:avLst/>
          </a:prstGeom>
        </p:spPr>
        <p:txBody>
          <a:bodyPr lIns="0" tIns="0" rIns="0" bIns="0" rtlCol="0" anchor="t">
            <a:spAutoFit/>
          </a:bodyPr>
          <a:lstStyle/>
          <a:p>
            <a:pPr algn="l">
              <a:lnSpc>
                <a:spcPts val="3500"/>
              </a:lnSpc>
              <a:spcBef>
                <a:spcPct val="0"/>
              </a:spcBef>
            </a:pPr>
            <a:r>
              <a:rPr lang="en-US" sz="2500" spc="250">
                <a:solidFill>
                  <a:srgbClr val="000000"/>
                </a:solidFill>
                <a:latin typeface="Helvetica"/>
                <a:ea typeface="Helvetica"/>
                <a:cs typeface="Helvetica"/>
                <a:sym typeface="Helvetica"/>
              </a:rPr>
              <a:t>Bruk lommelykten til å lyse på ulike gjenstander i rommet - også refleksen.</a:t>
            </a:r>
          </a:p>
        </p:txBody>
      </p:sp>
      <p:sp>
        <p:nvSpPr>
          <p:cNvPr id="36" name="TextBox 36"/>
          <p:cNvSpPr txBox="1"/>
          <p:nvPr/>
        </p:nvSpPr>
        <p:spPr>
          <a:xfrm>
            <a:off x="10082913" y="5979752"/>
            <a:ext cx="248915" cy="450849"/>
          </a:xfrm>
          <a:prstGeom prst="rect">
            <a:avLst/>
          </a:prstGeom>
        </p:spPr>
        <p:txBody>
          <a:bodyPr lIns="0" tIns="0" rIns="0" bIns="0" rtlCol="0" anchor="t">
            <a:spAutoFit/>
          </a:bodyPr>
          <a:lstStyle/>
          <a:p>
            <a:pPr algn="ctr">
              <a:lnSpc>
                <a:spcPts val="3500"/>
              </a:lnSpc>
              <a:spcBef>
                <a:spcPct val="0"/>
              </a:spcBef>
            </a:pPr>
            <a:r>
              <a:rPr lang="en-US" sz="2500" spc="570">
                <a:solidFill>
                  <a:srgbClr val="3C3D43"/>
                </a:solidFill>
                <a:latin typeface="Helvetica"/>
                <a:ea typeface="Helvetica"/>
                <a:cs typeface="Helvetica"/>
                <a:sym typeface="Helvetica"/>
              </a:rPr>
              <a:t>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82D3"/>
        </a:solidFill>
        <a:effectLst/>
      </p:bgPr>
    </p:bg>
    <p:spTree>
      <p:nvGrpSpPr>
        <p:cNvPr id="1" name=""/>
        <p:cNvGrpSpPr/>
        <p:nvPr/>
      </p:nvGrpSpPr>
      <p:grpSpPr>
        <a:xfrm>
          <a:off x="0" y="0"/>
          <a:ext cx="0" cy="0"/>
          <a:chOff x="0" y="0"/>
          <a:chExt cx="0" cy="0"/>
        </a:xfrm>
      </p:grpSpPr>
      <p:grpSp>
        <p:nvGrpSpPr>
          <p:cNvPr id="2" name="Group 2"/>
          <p:cNvGrpSpPr/>
          <p:nvPr/>
        </p:nvGrpSpPr>
        <p:grpSpPr>
          <a:xfrm>
            <a:off x="-1505654" y="241835"/>
            <a:ext cx="19793654" cy="10191745"/>
            <a:chOff x="0" y="0"/>
            <a:chExt cx="26391538" cy="13588993"/>
          </a:xfrm>
        </p:grpSpPr>
        <p:sp>
          <p:nvSpPr>
            <p:cNvPr id="3" name="Freeform 3"/>
            <p:cNvSpPr/>
            <p:nvPr/>
          </p:nvSpPr>
          <p:spPr>
            <a:xfrm>
              <a:off x="2007538" y="3103873"/>
              <a:ext cx="24384000" cy="10485120"/>
            </a:xfrm>
            <a:custGeom>
              <a:avLst/>
              <a:gdLst/>
              <a:ahLst/>
              <a:cxnLst/>
              <a:rect l="l" t="t" r="r" b="b"/>
              <a:pathLst>
                <a:path w="24384000" h="10485120">
                  <a:moveTo>
                    <a:pt x="0" y="0"/>
                  </a:moveTo>
                  <a:lnTo>
                    <a:pt x="24384000" y="0"/>
                  </a:lnTo>
                  <a:lnTo>
                    <a:pt x="24384000" y="10485120"/>
                  </a:lnTo>
                  <a:lnTo>
                    <a:pt x="0" y="10485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pSp>
          <p:nvGrpSpPr>
            <p:cNvPr id="4" name="Group 4"/>
            <p:cNvGrpSpPr/>
            <p:nvPr/>
          </p:nvGrpSpPr>
          <p:grpSpPr>
            <a:xfrm>
              <a:off x="10900571" y="1049154"/>
              <a:ext cx="14119367" cy="12344400"/>
              <a:chOff x="0" y="0"/>
              <a:chExt cx="2789011" cy="2438400"/>
            </a:xfrm>
          </p:grpSpPr>
          <p:sp>
            <p:nvSpPr>
              <p:cNvPr id="5" name="Freeform 5"/>
              <p:cNvSpPr/>
              <p:nvPr/>
            </p:nvSpPr>
            <p:spPr>
              <a:xfrm>
                <a:off x="0" y="0"/>
                <a:ext cx="2789011" cy="2438400"/>
              </a:xfrm>
              <a:custGeom>
                <a:avLst/>
                <a:gdLst/>
                <a:ahLst/>
                <a:cxnLst/>
                <a:rect l="l" t="t" r="r" b="b"/>
                <a:pathLst>
                  <a:path w="2789011" h="2438400">
                    <a:moveTo>
                      <a:pt x="0" y="0"/>
                    </a:moveTo>
                    <a:lnTo>
                      <a:pt x="2789011" y="0"/>
                    </a:lnTo>
                    <a:lnTo>
                      <a:pt x="2789011" y="2438400"/>
                    </a:lnTo>
                    <a:lnTo>
                      <a:pt x="0" y="2438400"/>
                    </a:lnTo>
                    <a:close/>
                  </a:path>
                </a:pathLst>
              </a:custGeom>
              <a:solidFill>
                <a:srgbClr val="FFFFFF">
                  <a:alpha val="80000"/>
                </a:srgbClr>
              </a:solidFill>
              <a:ln cap="sq">
                <a:noFill/>
                <a:prstDash val="solid"/>
                <a:miter/>
              </a:ln>
            </p:spPr>
            <p:txBody>
              <a:bodyPr/>
              <a:lstStyle/>
              <a:p>
                <a:endParaRPr lang="nb-NO"/>
              </a:p>
            </p:txBody>
          </p:sp>
          <p:sp>
            <p:nvSpPr>
              <p:cNvPr id="6" name="TextBox 6"/>
              <p:cNvSpPr txBox="1"/>
              <p:nvPr/>
            </p:nvSpPr>
            <p:spPr>
              <a:xfrm>
                <a:off x="0" y="-76200"/>
                <a:ext cx="2789011" cy="2514600"/>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23874163" y="11073801"/>
              <a:ext cx="2291549" cy="1896304"/>
            </a:xfrm>
            <a:custGeom>
              <a:avLst/>
              <a:gdLst/>
              <a:ahLst/>
              <a:cxnLst/>
              <a:rect l="l" t="t" r="r" b="b"/>
              <a:pathLst>
                <a:path w="2291549" h="1896304">
                  <a:moveTo>
                    <a:pt x="0" y="0"/>
                  </a:moveTo>
                  <a:lnTo>
                    <a:pt x="2291550" y="0"/>
                  </a:lnTo>
                  <a:lnTo>
                    <a:pt x="2291550" y="1896305"/>
                  </a:lnTo>
                  <a:lnTo>
                    <a:pt x="0" y="1896305"/>
                  </a:lnTo>
                  <a:lnTo>
                    <a:pt x="0" y="0"/>
                  </a:lnTo>
                  <a:close/>
                </a:path>
              </a:pathLst>
            </a:custGeom>
            <a:blipFill>
              <a:blip r:embed="rId4"/>
              <a:stretch>
                <a:fillRect/>
              </a:stretch>
            </a:blipFill>
          </p:spPr>
          <p:txBody>
            <a:bodyPr/>
            <a:lstStyle/>
            <a:p>
              <a:endParaRPr lang="nb-NO"/>
            </a:p>
          </p:txBody>
        </p:sp>
        <p:sp>
          <p:nvSpPr>
            <p:cNvPr id="8" name="Freeform 8"/>
            <p:cNvSpPr/>
            <p:nvPr/>
          </p:nvSpPr>
          <p:spPr>
            <a:xfrm rot="-3951951">
              <a:off x="6303963" y="2050017"/>
              <a:ext cx="7243323" cy="4246398"/>
            </a:xfrm>
            <a:custGeom>
              <a:avLst/>
              <a:gdLst/>
              <a:ahLst/>
              <a:cxnLst/>
              <a:rect l="l" t="t" r="r" b="b"/>
              <a:pathLst>
                <a:path w="7243323" h="4246398">
                  <a:moveTo>
                    <a:pt x="0" y="0"/>
                  </a:moveTo>
                  <a:lnTo>
                    <a:pt x="7243323" y="0"/>
                  </a:lnTo>
                  <a:lnTo>
                    <a:pt x="7243323" y="4246399"/>
                  </a:lnTo>
                  <a:lnTo>
                    <a:pt x="0" y="4246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9" name="Freeform 9"/>
            <p:cNvSpPr/>
            <p:nvPr/>
          </p:nvSpPr>
          <p:spPr>
            <a:xfrm>
              <a:off x="0" y="1544793"/>
              <a:ext cx="7630053" cy="7630053"/>
            </a:xfrm>
            <a:custGeom>
              <a:avLst/>
              <a:gdLst/>
              <a:ahLst/>
              <a:cxnLst/>
              <a:rect l="l" t="t" r="r" b="b"/>
              <a:pathLst>
                <a:path w="7630053" h="7630053">
                  <a:moveTo>
                    <a:pt x="0" y="0"/>
                  </a:moveTo>
                  <a:lnTo>
                    <a:pt x="7630053" y="0"/>
                  </a:lnTo>
                  <a:lnTo>
                    <a:pt x="7630053" y="7630053"/>
                  </a:lnTo>
                  <a:lnTo>
                    <a:pt x="0" y="76300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
          <p:nvSpPr>
            <p:cNvPr id="10" name="Freeform 10"/>
            <p:cNvSpPr/>
            <p:nvPr/>
          </p:nvSpPr>
          <p:spPr>
            <a:xfrm>
              <a:off x="3547320" y="2853921"/>
              <a:ext cx="4082733" cy="6320925"/>
            </a:xfrm>
            <a:custGeom>
              <a:avLst/>
              <a:gdLst/>
              <a:ahLst/>
              <a:cxnLst/>
              <a:rect l="l" t="t" r="r" b="b"/>
              <a:pathLst>
                <a:path w="4082733" h="6320925">
                  <a:moveTo>
                    <a:pt x="0" y="0"/>
                  </a:moveTo>
                  <a:lnTo>
                    <a:pt x="4082733" y="0"/>
                  </a:lnTo>
                  <a:lnTo>
                    <a:pt x="4082733" y="6320925"/>
                  </a:lnTo>
                  <a:lnTo>
                    <a:pt x="0" y="6320925"/>
                  </a:lnTo>
                  <a:lnTo>
                    <a:pt x="0" y="0"/>
                  </a:lnTo>
                  <a:close/>
                </a:path>
              </a:pathLst>
            </a:custGeom>
            <a:blipFill>
              <a:blip r:embed="rId9"/>
              <a:stretch>
                <a:fillRect/>
              </a:stretch>
            </a:blipFill>
          </p:spPr>
          <p:txBody>
            <a:bodyPr/>
            <a:lstStyle/>
            <a:p>
              <a:endParaRPr lang="nb-NO"/>
            </a:p>
          </p:txBody>
        </p:sp>
        <p:sp>
          <p:nvSpPr>
            <p:cNvPr id="11" name="Freeform 11"/>
            <p:cNvSpPr/>
            <p:nvPr/>
          </p:nvSpPr>
          <p:spPr>
            <a:xfrm>
              <a:off x="2285660" y="8889164"/>
              <a:ext cx="9753600" cy="4504390"/>
            </a:xfrm>
            <a:custGeom>
              <a:avLst/>
              <a:gdLst/>
              <a:ahLst/>
              <a:cxnLst/>
              <a:rect l="l" t="t" r="r" b="b"/>
              <a:pathLst>
                <a:path w="9753600" h="4504390">
                  <a:moveTo>
                    <a:pt x="0" y="0"/>
                  </a:moveTo>
                  <a:lnTo>
                    <a:pt x="9753600" y="0"/>
                  </a:lnTo>
                  <a:lnTo>
                    <a:pt x="9753600" y="4504390"/>
                  </a:lnTo>
                  <a:lnTo>
                    <a:pt x="0" y="45043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b-NO"/>
            </a:p>
          </p:txBody>
        </p:sp>
        <p:sp>
          <p:nvSpPr>
            <p:cNvPr id="12" name="Freeform 12"/>
            <p:cNvSpPr/>
            <p:nvPr/>
          </p:nvSpPr>
          <p:spPr>
            <a:xfrm>
              <a:off x="2504025" y="7611012"/>
              <a:ext cx="7639964" cy="5782542"/>
            </a:xfrm>
            <a:custGeom>
              <a:avLst/>
              <a:gdLst/>
              <a:ahLst/>
              <a:cxnLst/>
              <a:rect l="l" t="t" r="r" b="b"/>
              <a:pathLst>
                <a:path w="7639964" h="5782542">
                  <a:moveTo>
                    <a:pt x="0" y="0"/>
                  </a:moveTo>
                  <a:lnTo>
                    <a:pt x="7639964" y="0"/>
                  </a:lnTo>
                  <a:lnTo>
                    <a:pt x="7639964" y="5782542"/>
                  </a:lnTo>
                  <a:lnTo>
                    <a:pt x="0" y="5782542"/>
                  </a:lnTo>
                  <a:lnTo>
                    <a:pt x="0" y="0"/>
                  </a:lnTo>
                  <a:close/>
                </a:path>
              </a:pathLst>
            </a:custGeom>
            <a:blipFill>
              <a:blip r:embed="rId12"/>
              <a:stretch>
                <a:fillRect/>
              </a:stretch>
            </a:blipFill>
          </p:spPr>
          <p:txBody>
            <a:bodyPr/>
            <a:lstStyle/>
            <a:p>
              <a:endParaRPr lang="nb-NO"/>
            </a:p>
          </p:txBody>
        </p:sp>
      </p:grpSp>
      <p:sp>
        <p:nvSpPr>
          <p:cNvPr id="13" name="Freeform 13"/>
          <p:cNvSpPr/>
          <p:nvPr/>
        </p:nvSpPr>
        <p:spPr>
          <a:xfrm rot="332649">
            <a:off x="1883479" y="8511512"/>
            <a:ext cx="1022484" cy="1229440"/>
          </a:xfrm>
          <a:custGeom>
            <a:avLst/>
            <a:gdLst/>
            <a:ahLst/>
            <a:cxnLst/>
            <a:rect l="l" t="t" r="r" b="b"/>
            <a:pathLst>
              <a:path w="1022484" h="1229440">
                <a:moveTo>
                  <a:pt x="0" y="0"/>
                </a:moveTo>
                <a:lnTo>
                  <a:pt x="1022484" y="0"/>
                </a:lnTo>
                <a:lnTo>
                  <a:pt x="1022484" y="1229441"/>
                </a:lnTo>
                <a:lnTo>
                  <a:pt x="0" y="1229441"/>
                </a:lnTo>
                <a:lnTo>
                  <a:pt x="0" y="0"/>
                </a:lnTo>
                <a:close/>
              </a:path>
            </a:pathLst>
          </a:custGeom>
          <a:blipFill>
            <a:blip r:embed="rId13"/>
            <a:stretch>
              <a:fillRect/>
            </a:stretch>
          </a:blipFill>
        </p:spPr>
        <p:txBody>
          <a:bodyPr/>
          <a:lstStyle/>
          <a:p>
            <a:endParaRPr lang="nb-NO"/>
          </a:p>
        </p:txBody>
      </p:sp>
      <p:sp>
        <p:nvSpPr>
          <p:cNvPr id="14" name="Freeform 14"/>
          <p:cNvSpPr/>
          <p:nvPr/>
        </p:nvSpPr>
        <p:spPr>
          <a:xfrm>
            <a:off x="4866063" y="9320545"/>
            <a:ext cx="437937" cy="466925"/>
          </a:xfrm>
          <a:custGeom>
            <a:avLst/>
            <a:gdLst/>
            <a:ahLst/>
            <a:cxnLst/>
            <a:rect l="l" t="t" r="r" b="b"/>
            <a:pathLst>
              <a:path w="437937" h="466925">
                <a:moveTo>
                  <a:pt x="0" y="0"/>
                </a:moveTo>
                <a:lnTo>
                  <a:pt x="437937" y="0"/>
                </a:lnTo>
                <a:lnTo>
                  <a:pt x="437937" y="466925"/>
                </a:lnTo>
                <a:lnTo>
                  <a:pt x="0" y="466925"/>
                </a:lnTo>
                <a:lnTo>
                  <a:pt x="0" y="0"/>
                </a:lnTo>
                <a:close/>
              </a:path>
            </a:pathLst>
          </a:custGeom>
          <a:blipFill>
            <a:blip r:embed="rId14"/>
            <a:stretch>
              <a:fillRect/>
            </a:stretch>
          </a:blipFill>
        </p:spPr>
        <p:txBody>
          <a:bodyPr/>
          <a:lstStyle/>
          <a:p>
            <a:endParaRPr lang="nb-NO"/>
          </a:p>
        </p:txBody>
      </p:sp>
      <p:sp>
        <p:nvSpPr>
          <p:cNvPr id="15" name="Freeform 15"/>
          <p:cNvSpPr/>
          <p:nvPr/>
        </p:nvSpPr>
        <p:spPr>
          <a:xfrm rot="-3385573">
            <a:off x="1518788" y="4654000"/>
            <a:ext cx="414478" cy="116227"/>
          </a:xfrm>
          <a:custGeom>
            <a:avLst/>
            <a:gdLst/>
            <a:ahLst/>
            <a:cxnLst/>
            <a:rect l="l" t="t" r="r" b="b"/>
            <a:pathLst>
              <a:path w="414478" h="116227">
                <a:moveTo>
                  <a:pt x="0" y="0"/>
                </a:moveTo>
                <a:lnTo>
                  <a:pt x="414478" y="0"/>
                </a:lnTo>
                <a:lnTo>
                  <a:pt x="414478" y="116227"/>
                </a:lnTo>
                <a:lnTo>
                  <a:pt x="0" y="116227"/>
                </a:lnTo>
                <a:lnTo>
                  <a:pt x="0" y="0"/>
                </a:lnTo>
                <a:close/>
              </a:path>
            </a:pathLst>
          </a:custGeom>
          <a:blipFill>
            <a:blip r:embed="rId15"/>
            <a:stretch>
              <a:fillRect/>
            </a:stretch>
          </a:blipFill>
        </p:spPr>
        <p:txBody>
          <a:bodyPr/>
          <a:lstStyle/>
          <a:p>
            <a:endParaRPr lang="nb-NO"/>
          </a:p>
        </p:txBody>
      </p:sp>
      <p:sp>
        <p:nvSpPr>
          <p:cNvPr id="16" name="Freeform 16"/>
          <p:cNvSpPr/>
          <p:nvPr/>
        </p:nvSpPr>
        <p:spPr>
          <a:xfrm>
            <a:off x="2100666" y="3809972"/>
            <a:ext cx="437937" cy="466925"/>
          </a:xfrm>
          <a:custGeom>
            <a:avLst/>
            <a:gdLst/>
            <a:ahLst/>
            <a:cxnLst/>
            <a:rect l="l" t="t" r="r" b="b"/>
            <a:pathLst>
              <a:path w="437937" h="466925">
                <a:moveTo>
                  <a:pt x="0" y="0"/>
                </a:moveTo>
                <a:lnTo>
                  <a:pt x="437936" y="0"/>
                </a:lnTo>
                <a:lnTo>
                  <a:pt x="437936" y="466925"/>
                </a:lnTo>
                <a:lnTo>
                  <a:pt x="0" y="466925"/>
                </a:lnTo>
                <a:lnTo>
                  <a:pt x="0" y="0"/>
                </a:lnTo>
                <a:close/>
              </a:path>
            </a:pathLst>
          </a:custGeom>
          <a:blipFill>
            <a:blip r:embed="rId14"/>
            <a:stretch>
              <a:fillRect/>
            </a:stretch>
          </a:blipFill>
        </p:spPr>
        <p:txBody>
          <a:bodyPr/>
          <a:lstStyle/>
          <a:p>
            <a:endParaRPr lang="nb-NO"/>
          </a:p>
        </p:txBody>
      </p:sp>
      <p:sp>
        <p:nvSpPr>
          <p:cNvPr id="17" name="Freeform 17"/>
          <p:cNvSpPr/>
          <p:nvPr/>
        </p:nvSpPr>
        <p:spPr>
          <a:xfrm rot="1752192">
            <a:off x="2969597" y="5433683"/>
            <a:ext cx="1366438" cy="383172"/>
          </a:xfrm>
          <a:custGeom>
            <a:avLst/>
            <a:gdLst/>
            <a:ahLst/>
            <a:cxnLst/>
            <a:rect l="l" t="t" r="r" b="b"/>
            <a:pathLst>
              <a:path w="1366438" h="383172">
                <a:moveTo>
                  <a:pt x="0" y="0"/>
                </a:moveTo>
                <a:lnTo>
                  <a:pt x="1366438" y="0"/>
                </a:lnTo>
                <a:lnTo>
                  <a:pt x="1366438" y="383171"/>
                </a:lnTo>
                <a:lnTo>
                  <a:pt x="0" y="383171"/>
                </a:lnTo>
                <a:lnTo>
                  <a:pt x="0" y="0"/>
                </a:lnTo>
                <a:close/>
              </a:path>
            </a:pathLst>
          </a:custGeom>
          <a:blipFill>
            <a:blip r:embed="rId15"/>
            <a:stretch>
              <a:fillRect/>
            </a:stretch>
          </a:blipFill>
        </p:spPr>
        <p:txBody>
          <a:bodyPr/>
          <a:lstStyle/>
          <a:p>
            <a:endParaRPr lang="nb-NO"/>
          </a:p>
        </p:txBody>
      </p:sp>
      <p:grpSp>
        <p:nvGrpSpPr>
          <p:cNvPr id="18" name="Group 18"/>
          <p:cNvGrpSpPr>
            <a:grpSpLocks noChangeAspect="1"/>
          </p:cNvGrpSpPr>
          <p:nvPr/>
        </p:nvGrpSpPr>
        <p:grpSpPr>
          <a:xfrm>
            <a:off x="7242153" y="3879863"/>
            <a:ext cx="9146584" cy="5246370"/>
            <a:chOff x="0" y="0"/>
            <a:chExt cx="7981950" cy="4578350"/>
          </a:xfrm>
        </p:grpSpPr>
        <p:sp>
          <p:nvSpPr>
            <p:cNvPr id="19" name="Freeform 19"/>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nb-NO"/>
            </a:p>
          </p:txBody>
        </p:sp>
        <p:sp>
          <p:nvSpPr>
            <p:cNvPr id="20" name="Freeform 20"/>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txBody>
            <a:bodyPr/>
            <a:lstStyle/>
            <a:p>
              <a:endParaRPr lang="nb-NO"/>
            </a:p>
          </p:txBody>
        </p:sp>
        <p:sp>
          <p:nvSpPr>
            <p:cNvPr id="21" name="Freeform 21"/>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txBody>
            <a:bodyPr/>
            <a:lstStyle/>
            <a:p>
              <a:endParaRPr lang="nb-NO"/>
            </a:p>
          </p:txBody>
        </p:sp>
        <p:sp>
          <p:nvSpPr>
            <p:cNvPr id="22" name="Freeform 22"/>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txBody>
            <a:bodyPr/>
            <a:lstStyle/>
            <a:p>
              <a:endParaRPr lang="nb-NO"/>
            </a:p>
          </p:txBody>
        </p:sp>
        <p:sp>
          <p:nvSpPr>
            <p:cNvPr id="23" name="Freeform 23"/>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16"/>
              <a:stretch>
                <a:fillRect t="-2002" b="-2002"/>
              </a:stretch>
            </a:blipFill>
          </p:spPr>
          <p:txBody>
            <a:bodyPr/>
            <a:lstStyle/>
            <a:p>
              <a:endParaRPr lang="nb-NO"/>
            </a:p>
          </p:txBody>
        </p:sp>
      </p:grpSp>
      <p:sp>
        <p:nvSpPr>
          <p:cNvPr id="24" name="TextBox 24"/>
          <p:cNvSpPr txBox="1"/>
          <p:nvPr/>
        </p:nvSpPr>
        <p:spPr>
          <a:xfrm>
            <a:off x="8304827" y="2088861"/>
            <a:ext cx="7021236" cy="1327149"/>
          </a:xfrm>
          <a:prstGeom prst="rect">
            <a:avLst/>
          </a:prstGeom>
        </p:spPr>
        <p:txBody>
          <a:bodyPr lIns="0" tIns="0" rIns="0" bIns="0" rtlCol="0" anchor="t">
            <a:spAutoFit/>
          </a:bodyPr>
          <a:lstStyle/>
          <a:p>
            <a:pPr algn="ctr">
              <a:lnSpc>
                <a:spcPts val="3500"/>
              </a:lnSpc>
              <a:spcBef>
                <a:spcPct val="0"/>
              </a:spcBef>
            </a:pPr>
            <a:r>
              <a:rPr lang="en-US" sz="2500" spc="250">
                <a:solidFill>
                  <a:srgbClr val="000000"/>
                </a:solidFill>
                <a:latin typeface="Helvetica"/>
                <a:ea typeface="Helvetica"/>
                <a:cs typeface="Helvetica"/>
                <a:sym typeface="Helvetica"/>
              </a:rPr>
              <a:t>Se musikkvideoen</a:t>
            </a:r>
            <a:r>
              <a:rPr lang="en-US" sz="2500" b="1" spc="250">
                <a:solidFill>
                  <a:srgbClr val="000000"/>
                </a:solidFill>
                <a:latin typeface="Helvetica Bold"/>
                <a:ea typeface="Helvetica Bold"/>
                <a:cs typeface="Helvetica Bold"/>
                <a:sym typeface="Helvetica Bold"/>
              </a:rPr>
              <a:t> “Se og bli sett” </a:t>
            </a:r>
            <a:r>
              <a:rPr lang="en-US" sz="2500" spc="250">
                <a:solidFill>
                  <a:srgbClr val="000000"/>
                </a:solidFill>
                <a:latin typeface="Helvetica"/>
                <a:ea typeface="Helvetica"/>
                <a:cs typeface="Helvetica"/>
                <a:sym typeface="Helvetica"/>
              </a:rPr>
              <a:t>med Molly og Partner. Syng gjerne med! Kanskje du kan lære deg dansen også?</a:t>
            </a:r>
          </a:p>
        </p:txBody>
      </p:sp>
      <p:sp>
        <p:nvSpPr>
          <p:cNvPr id="25" name="TextBox 25"/>
          <p:cNvSpPr txBox="1"/>
          <p:nvPr/>
        </p:nvSpPr>
        <p:spPr>
          <a:xfrm rot="-696636">
            <a:off x="904024" y="1078302"/>
            <a:ext cx="4359269" cy="847726"/>
          </a:xfrm>
          <a:prstGeom prst="rect">
            <a:avLst/>
          </a:prstGeom>
        </p:spPr>
        <p:txBody>
          <a:bodyPr lIns="0" tIns="0" rIns="0" bIns="0" rtlCol="0" anchor="t">
            <a:spAutoFit/>
          </a:bodyPr>
          <a:lstStyle/>
          <a:p>
            <a:pPr algn="ctr">
              <a:lnSpc>
                <a:spcPts val="6299"/>
              </a:lnSpc>
            </a:pPr>
            <a:r>
              <a:rPr lang="en-US" sz="4499" b="1">
                <a:solidFill>
                  <a:srgbClr val="FFFFFF"/>
                </a:solidFill>
                <a:latin typeface="ITC Stone Sans Std Bold"/>
                <a:ea typeface="ITC Stone Sans Std Bold"/>
                <a:cs typeface="ITC Stone Sans Std Bold"/>
                <a:sym typeface="ITC Stone Sans Std Bold"/>
              </a:rPr>
              <a:t>Se og bli sett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82D3"/>
        </a:solidFill>
        <a:effectLst/>
      </p:bgPr>
    </p:bg>
    <p:spTree>
      <p:nvGrpSpPr>
        <p:cNvPr id="1" name=""/>
        <p:cNvGrpSpPr/>
        <p:nvPr/>
      </p:nvGrpSpPr>
      <p:grpSpPr>
        <a:xfrm>
          <a:off x="0" y="0"/>
          <a:ext cx="0" cy="0"/>
          <a:chOff x="0" y="0"/>
          <a:chExt cx="0" cy="0"/>
        </a:xfrm>
      </p:grpSpPr>
      <p:sp>
        <p:nvSpPr>
          <p:cNvPr id="2" name="Freeform 2"/>
          <p:cNvSpPr/>
          <p:nvPr/>
        </p:nvSpPr>
        <p:spPr>
          <a:xfrm>
            <a:off x="0" y="2569739"/>
            <a:ext cx="18288000" cy="7863840"/>
          </a:xfrm>
          <a:custGeom>
            <a:avLst/>
            <a:gdLst/>
            <a:ahLst/>
            <a:cxnLst/>
            <a:rect l="l" t="t" r="r" b="b"/>
            <a:pathLst>
              <a:path w="18288000" h="7863840">
                <a:moveTo>
                  <a:pt x="0" y="0"/>
                </a:moveTo>
                <a:lnTo>
                  <a:pt x="18288000" y="0"/>
                </a:lnTo>
                <a:lnTo>
                  <a:pt x="18288000" y="7863840"/>
                </a:lnTo>
                <a:lnTo>
                  <a:pt x="0" y="7863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3" name="Freeform 3"/>
          <p:cNvSpPr/>
          <p:nvPr/>
        </p:nvSpPr>
        <p:spPr>
          <a:xfrm>
            <a:off x="10237144" y="7999302"/>
            <a:ext cx="7315200" cy="1548384"/>
          </a:xfrm>
          <a:custGeom>
            <a:avLst/>
            <a:gdLst/>
            <a:ahLst/>
            <a:cxnLst/>
            <a:rect l="l" t="t" r="r" b="b"/>
            <a:pathLst>
              <a:path w="7315200" h="1548384">
                <a:moveTo>
                  <a:pt x="0" y="0"/>
                </a:moveTo>
                <a:lnTo>
                  <a:pt x="7315200" y="0"/>
                </a:lnTo>
                <a:lnTo>
                  <a:pt x="7315200" y="1548384"/>
                </a:lnTo>
                <a:lnTo>
                  <a:pt x="0" y="1548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4" name="Freeform 4"/>
          <p:cNvSpPr/>
          <p:nvPr/>
        </p:nvSpPr>
        <p:spPr>
          <a:xfrm>
            <a:off x="16399969" y="8547186"/>
            <a:ext cx="1718662" cy="1422228"/>
          </a:xfrm>
          <a:custGeom>
            <a:avLst/>
            <a:gdLst/>
            <a:ahLst/>
            <a:cxnLst/>
            <a:rect l="l" t="t" r="r" b="b"/>
            <a:pathLst>
              <a:path w="1718662" h="1422228">
                <a:moveTo>
                  <a:pt x="0" y="0"/>
                </a:moveTo>
                <a:lnTo>
                  <a:pt x="1718662" y="0"/>
                </a:lnTo>
                <a:lnTo>
                  <a:pt x="1718662" y="1422228"/>
                </a:lnTo>
                <a:lnTo>
                  <a:pt x="0" y="1422228"/>
                </a:lnTo>
                <a:lnTo>
                  <a:pt x="0" y="0"/>
                </a:lnTo>
                <a:close/>
              </a:path>
            </a:pathLst>
          </a:custGeom>
          <a:blipFill>
            <a:blip r:embed="rId6"/>
            <a:stretch>
              <a:fillRect/>
            </a:stretch>
          </a:blipFill>
        </p:spPr>
        <p:txBody>
          <a:bodyPr/>
          <a:lstStyle/>
          <a:p>
            <a:endParaRPr lang="nb-NO"/>
          </a:p>
        </p:txBody>
      </p:sp>
      <p:sp>
        <p:nvSpPr>
          <p:cNvPr id="5" name="Freeform 5"/>
          <p:cNvSpPr/>
          <p:nvPr/>
        </p:nvSpPr>
        <p:spPr>
          <a:xfrm>
            <a:off x="-998756" y="7999302"/>
            <a:ext cx="7315200" cy="1548384"/>
          </a:xfrm>
          <a:custGeom>
            <a:avLst/>
            <a:gdLst/>
            <a:ahLst/>
            <a:cxnLst/>
            <a:rect l="l" t="t" r="r" b="b"/>
            <a:pathLst>
              <a:path w="7315200" h="1548384">
                <a:moveTo>
                  <a:pt x="0" y="0"/>
                </a:moveTo>
                <a:lnTo>
                  <a:pt x="7315200" y="0"/>
                </a:lnTo>
                <a:lnTo>
                  <a:pt x="7315200" y="1548384"/>
                </a:lnTo>
                <a:lnTo>
                  <a:pt x="0" y="1548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6" name="Freeform 6"/>
          <p:cNvSpPr/>
          <p:nvPr/>
        </p:nvSpPr>
        <p:spPr>
          <a:xfrm>
            <a:off x="4096243" y="7999302"/>
            <a:ext cx="7315200" cy="1548384"/>
          </a:xfrm>
          <a:custGeom>
            <a:avLst/>
            <a:gdLst/>
            <a:ahLst/>
            <a:cxnLst/>
            <a:rect l="l" t="t" r="r" b="b"/>
            <a:pathLst>
              <a:path w="7315200" h="1548384">
                <a:moveTo>
                  <a:pt x="0" y="0"/>
                </a:moveTo>
                <a:lnTo>
                  <a:pt x="7315200" y="0"/>
                </a:lnTo>
                <a:lnTo>
                  <a:pt x="7315200" y="1548384"/>
                </a:lnTo>
                <a:lnTo>
                  <a:pt x="0" y="1548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Tree>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2 Refleks Økt 2" id="{8B0EFFBD-9565-6744-A897-BF9B6F5F26C6}" vid="{2B2E587B-18A7-3E45-92D2-725758FF2C9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Office-tema</Template>
  <TotalTime>0</TotalTime>
  <Words>619</Words>
  <Application>Microsoft Macintosh PowerPoint</Application>
  <PresentationFormat>Egendefinert</PresentationFormat>
  <Paragraphs>47</Paragraphs>
  <Slides>8</Slides>
  <Notes>5</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8</vt:i4>
      </vt:variant>
    </vt:vector>
  </HeadingPairs>
  <TitlesOfParts>
    <vt:vector size="16" baseType="lpstr">
      <vt:lpstr>Aptos</vt:lpstr>
      <vt:lpstr>Arial</vt:lpstr>
      <vt:lpstr>Helvetica</vt:lpstr>
      <vt:lpstr>Helvetica Bold</vt:lpstr>
      <vt:lpstr>Calibri</vt:lpstr>
      <vt:lpstr>ITC Stone Sans Std Bold</vt:lpstr>
      <vt:lpstr>ITC Stone Sans Std Semi-Bold</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Angelica Solbakken</dc:creator>
  <cp:lastModifiedBy>Angelica Solbakken</cp:lastModifiedBy>
  <cp:revision>1</cp:revision>
  <dcterms:created xsi:type="dcterms:W3CDTF">2024-10-08T08:23:50Z</dcterms:created>
  <dcterms:modified xsi:type="dcterms:W3CDTF">2024-10-08T08:24:42Z</dcterms:modified>
  <dc:identifier>DAGSawrt5z8</dc:identifier>
</cp:coreProperties>
</file>