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56" r:id="rId5"/>
    <p:sldId id="266" r:id="rId6"/>
    <p:sldId id="260" r:id="rId7"/>
    <p:sldId id="265" r:id="rId8"/>
    <p:sldId id="270" r:id="rId9"/>
    <p:sldId id="271" r:id="rId10"/>
    <p:sldId id="258" r:id="rId11"/>
  </p:sldIdLst>
  <p:sldSz cx="18288000" cy="10287000"/>
  <p:notesSz cx="6858000" cy="9144000"/>
  <p:embeddedFontLst>
    <p:embeddedFont>
      <p:font typeface="Helvetica" pitchFamily="2" charset="0"/>
      <p:regular r:id="rId13"/>
    </p:embeddedFont>
    <p:embeddedFont>
      <p:font typeface="Helvetica Bold" pitchFamily="2" charset="0"/>
      <p:italic r:id="rId14"/>
      <p:boldItalic r:id="rId15"/>
    </p:embeddedFont>
    <p:embeddedFont>
      <p:font typeface="ITC Stone Sans Std Bold" panose="020B0902030503020204" pitchFamily="3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6" autoAdjust="0"/>
    <p:restoredTop sz="94595" autoAdjust="0"/>
  </p:normalViewPr>
  <p:slideViewPr>
    <p:cSldViewPr>
      <p:cViewPr varScale="1">
        <p:scale>
          <a:sx n="79" d="100"/>
          <a:sy n="79" d="100"/>
        </p:scale>
        <p:origin x="240"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83930-AB2C-F142-994F-BC69DEB8CA56}" type="datetimeFigureOut">
              <a:rPr lang="nb-NO" smtClean="0"/>
              <a:t>08.10.2024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07AC-0E1B-DB45-828D-E2781D8AB001}" type="slidenum">
              <a:rPr lang="nb-NO" smtClean="0"/>
              <a:t>‹#›</a:t>
            </a:fld>
            <a:endParaRPr lang="nb-NO"/>
          </a:p>
        </p:txBody>
      </p:sp>
    </p:spTree>
    <p:extLst>
      <p:ext uri="{BB962C8B-B14F-4D97-AF65-F5344CB8AC3E}">
        <p14:creationId xmlns:p14="http://schemas.microsoft.com/office/powerpoint/2010/main" val="401635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latin typeface="Helvetica" pitchFamily="2" charset="0"/>
              </a:rPr>
              <a:t>Til læreren: </a:t>
            </a:r>
            <a:r>
              <a:rPr lang="nb-NO" b="0" i="0" u="none" strike="noStrike" dirty="0">
                <a:solidFill>
                  <a:srgbClr val="000000"/>
                </a:solidFill>
                <a:effectLst/>
                <a:latin typeface="Helvetica" pitchFamily="2" charset="0"/>
              </a:rPr>
              <a:t>Hvis du har jobbet med vårt refleksmateriell tidligere, har du kanskje hørt om og jobbet med begrepet og konseptet «refleksagent». Dette er nå erstattet med «reflekshelt» for å knytte refleksjakten og annet materiell tydeligere til vårt trafikkunivers. Øisteins Trafikkblyant har redesignet det gamle reflekskortet, utviklet masse nytt materiell, og Trym og </a:t>
            </a:r>
            <a:r>
              <a:rPr lang="nb-NO" b="0" i="0" u="none" strike="noStrike" dirty="0" err="1">
                <a:solidFill>
                  <a:srgbClr val="000000"/>
                </a:solidFill>
                <a:effectLst/>
                <a:latin typeface="Helvetica" pitchFamily="2" charset="0"/>
              </a:rPr>
              <a:t>Madikken</a:t>
            </a:r>
            <a:r>
              <a:rPr lang="nb-NO" b="0" i="0" u="none" strike="noStrike" dirty="0">
                <a:solidFill>
                  <a:srgbClr val="000000"/>
                </a:solidFill>
                <a:effectLst/>
                <a:latin typeface="Helvetica" pitchFamily="2" charset="0"/>
              </a:rPr>
              <a:t> har fått nye alteregoer som både du og elevene nå skal bli bedre kjent med. Et videre dypdykk i dette finner du i oppleggene for 3.-4. trinn, og i </a:t>
            </a:r>
            <a:r>
              <a:rPr lang="nb-NO" b="0" i="0" u="none" strike="noStrike" dirty="0" err="1">
                <a:solidFill>
                  <a:srgbClr val="000000"/>
                </a:solidFill>
                <a:effectLst/>
                <a:latin typeface="Helvetica" pitchFamily="2" charset="0"/>
              </a:rPr>
              <a:t>printouts</a:t>
            </a:r>
            <a:r>
              <a:rPr lang="nb-NO" b="0" i="0" u="none" strike="noStrike" dirty="0">
                <a:solidFill>
                  <a:srgbClr val="000000"/>
                </a:solidFill>
                <a:effectLst/>
                <a:latin typeface="Helvetica" pitchFamily="2" charset="0"/>
              </a:rPr>
              <a:t> på </a:t>
            </a:r>
            <a:r>
              <a:rPr lang="nb-NO" b="0" i="0" u="none" strike="noStrike" dirty="0" err="1">
                <a:solidFill>
                  <a:srgbClr val="000000"/>
                </a:solidFill>
                <a:effectLst/>
                <a:latin typeface="Helvetica" pitchFamily="2" charset="0"/>
              </a:rPr>
              <a:t>barnastrafikklubb.no</a:t>
            </a:r>
            <a:r>
              <a:rPr lang="nb-NO" b="0" i="0" u="none" strike="noStrike" dirty="0">
                <a:solidFill>
                  <a:srgbClr val="000000"/>
                </a:solidFill>
                <a:effectLst/>
                <a:latin typeface="Helvetica" pitchFamily="2" charset="0"/>
              </a:rPr>
              <a:t>.</a:t>
            </a:r>
            <a:endParaRPr lang="nb-NO" dirty="0">
              <a:latin typeface="Helvetica" pitchFamily="2" charset="0"/>
            </a:endParaRPr>
          </a:p>
          <a:p>
            <a:endParaRPr lang="nb-NO" dirty="0"/>
          </a:p>
        </p:txBody>
      </p:sp>
      <p:sp>
        <p:nvSpPr>
          <p:cNvPr id="4" name="Plassholder for lysbildenummer 3"/>
          <p:cNvSpPr>
            <a:spLocks noGrp="1"/>
          </p:cNvSpPr>
          <p:nvPr>
            <p:ph type="sldNum" sz="quarter" idx="5"/>
          </p:nvPr>
        </p:nvSpPr>
        <p:spPr/>
        <p:txBody>
          <a:bodyPr/>
          <a:lstStyle/>
          <a:p>
            <a:fld id="{D9E907AC-0E1B-DB45-828D-E2781D8AB001}" type="slidenum">
              <a:rPr lang="nb-NO" smtClean="0"/>
              <a:t>2</a:t>
            </a:fld>
            <a:endParaRPr lang="nb-NO"/>
          </a:p>
        </p:txBody>
      </p:sp>
    </p:spTree>
    <p:extLst>
      <p:ext uri="{BB962C8B-B14F-4D97-AF65-F5344CB8AC3E}">
        <p14:creationId xmlns:p14="http://schemas.microsoft.com/office/powerpoint/2010/main" val="124461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latin typeface="Helvetica" pitchFamily="2" charset="0"/>
              </a:rPr>
              <a:t>Til læreren: </a:t>
            </a:r>
            <a:r>
              <a:rPr lang="nb-NO" b="0" i="0" u="none" strike="noStrike" dirty="0">
                <a:solidFill>
                  <a:srgbClr val="000000"/>
                </a:solidFill>
                <a:effectLst/>
                <a:latin typeface="Helvetica" pitchFamily="2" charset="0"/>
              </a:rPr>
              <a:t>Læringsmålene er nøye utformet i henhold til LK20 og kompetansemålene for etter 2. trinn. De er relevante for både 1. og 2. trinn og er integrert med fokus på å fremme trygg ferdsel i trafikken. Økten legger vekt på å utvikle elevenes ferdigheter i å identifisere og vurdere bruk av reflekser.</a:t>
            </a:r>
            <a:endParaRPr lang="nb-NO" b="1" dirty="0">
              <a:latin typeface="Helvetica" pitchFamily="2" charset="0"/>
            </a:endParaRPr>
          </a:p>
          <a:p>
            <a:endParaRPr lang="nb-NO" dirty="0"/>
          </a:p>
        </p:txBody>
      </p:sp>
      <p:sp>
        <p:nvSpPr>
          <p:cNvPr id="4" name="Plassholder for lysbildenummer 3"/>
          <p:cNvSpPr>
            <a:spLocks noGrp="1"/>
          </p:cNvSpPr>
          <p:nvPr>
            <p:ph type="sldNum" sz="quarter" idx="5"/>
          </p:nvPr>
        </p:nvSpPr>
        <p:spPr/>
        <p:txBody>
          <a:bodyPr/>
          <a:lstStyle/>
          <a:p>
            <a:fld id="{D9E907AC-0E1B-DB45-828D-E2781D8AB001}" type="slidenum">
              <a:rPr lang="nb-NO" smtClean="0"/>
              <a:t>3</a:t>
            </a:fld>
            <a:endParaRPr lang="nb-NO"/>
          </a:p>
        </p:txBody>
      </p:sp>
    </p:spTree>
    <p:extLst>
      <p:ext uri="{BB962C8B-B14F-4D97-AF65-F5344CB8AC3E}">
        <p14:creationId xmlns:p14="http://schemas.microsoft.com/office/powerpoint/2010/main" val="1676877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latin typeface="Helvetica" pitchFamily="2" charset="0"/>
              </a:rPr>
              <a:t>Til læreren: </a:t>
            </a:r>
            <a:r>
              <a:rPr lang="nb-NO" b="0" i="0" u="none" strike="noStrike" dirty="0">
                <a:solidFill>
                  <a:srgbClr val="000000"/>
                </a:solidFill>
                <a:effectLst/>
                <a:latin typeface="Helvetica" pitchFamily="2" charset="0"/>
              </a:rPr>
              <a:t>Dette er den nye logoen for «reflekshelt», som erstatter «refleksagent». Hva tenker elevene på når de hører ordet «reflekshelt»? Hvilke ord er det satt sammen av? Hva assosierer de med logoen? Hvem tror de kan være en reflekshelt? La elevene lage tankekart eller lignende i par for å konkretisere tankene sine.</a:t>
            </a:r>
            <a:endParaRPr lang="nb-NO" dirty="0">
              <a:latin typeface="Helvetica" pitchFamily="2" charset="0"/>
            </a:endParaRPr>
          </a:p>
          <a:p>
            <a:endParaRPr lang="nb-NO" dirty="0"/>
          </a:p>
        </p:txBody>
      </p:sp>
      <p:sp>
        <p:nvSpPr>
          <p:cNvPr id="4" name="Plassholder for lysbildenummer 3"/>
          <p:cNvSpPr>
            <a:spLocks noGrp="1"/>
          </p:cNvSpPr>
          <p:nvPr>
            <p:ph type="sldNum" sz="quarter" idx="5"/>
          </p:nvPr>
        </p:nvSpPr>
        <p:spPr/>
        <p:txBody>
          <a:bodyPr/>
          <a:lstStyle/>
          <a:p>
            <a:fld id="{D9E907AC-0E1B-DB45-828D-E2781D8AB001}" type="slidenum">
              <a:rPr lang="nb-NO" smtClean="0"/>
              <a:t>4</a:t>
            </a:fld>
            <a:endParaRPr lang="nb-NO"/>
          </a:p>
        </p:txBody>
      </p:sp>
    </p:spTree>
    <p:extLst>
      <p:ext uri="{BB962C8B-B14F-4D97-AF65-F5344CB8AC3E}">
        <p14:creationId xmlns:p14="http://schemas.microsoft.com/office/powerpoint/2010/main" val="86934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latin typeface="Helvetica" pitchFamily="2" charset="0"/>
              </a:rPr>
              <a:t>Til læreren: </a:t>
            </a:r>
            <a:r>
              <a:rPr lang="nb-NO" dirty="0">
                <a:latin typeface="Helvetica" pitchFamily="2" charset="0"/>
              </a:rPr>
              <a:t>Hør gjerne om elevene har andre innspill til hvordan du kan være reflekshelt. La de også få tenke litt i noen sekunder/ett minutt på hvordan de ville sett ut som reflekshelt (oppgave om dette på neste side). </a:t>
            </a:r>
          </a:p>
          <a:p>
            <a:endParaRPr lang="nb-NO" dirty="0"/>
          </a:p>
        </p:txBody>
      </p:sp>
      <p:sp>
        <p:nvSpPr>
          <p:cNvPr id="4" name="Plassholder for lysbildenummer 3"/>
          <p:cNvSpPr>
            <a:spLocks noGrp="1"/>
          </p:cNvSpPr>
          <p:nvPr>
            <p:ph type="sldNum" sz="quarter" idx="5"/>
          </p:nvPr>
        </p:nvSpPr>
        <p:spPr/>
        <p:txBody>
          <a:bodyPr/>
          <a:lstStyle/>
          <a:p>
            <a:fld id="{D9E907AC-0E1B-DB45-828D-E2781D8AB001}" type="slidenum">
              <a:rPr lang="nb-NO" smtClean="0"/>
              <a:t>6</a:t>
            </a:fld>
            <a:endParaRPr lang="nb-NO"/>
          </a:p>
        </p:txBody>
      </p:sp>
    </p:spTree>
    <p:extLst>
      <p:ext uri="{BB962C8B-B14F-4D97-AF65-F5344CB8AC3E}">
        <p14:creationId xmlns:p14="http://schemas.microsoft.com/office/powerpoint/2010/main" val="132404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latin typeface="Helvetica" pitchFamily="2" charset="0"/>
              </a:rPr>
              <a:t>Til læreren: </a:t>
            </a:r>
            <a:r>
              <a:rPr lang="nb-NO" dirty="0" err="1">
                <a:latin typeface="Helvetica" pitchFamily="2" charset="0"/>
              </a:rPr>
              <a:t>Print</a:t>
            </a:r>
            <a:r>
              <a:rPr lang="nb-NO" dirty="0">
                <a:latin typeface="Helvetica" pitchFamily="2" charset="0"/>
              </a:rPr>
              <a:t> ut oppgavearket hvor elevene kan tegne seg selv som reflekshelt, og skrive ned sitt </a:t>
            </a:r>
            <a:r>
              <a:rPr lang="nb-NO" dirty="0" err="1">
                <a:latin typeface="Helvetica" pitchFamily="2" charset="0"/>
              </a:rPr>
              <a:t>superheltnavn</a:t>
            </a:r>
            <a:r>
              <a:rPr lang="nb-NO" dirty="0">
                <a:latin typeface="Helvetica" pitchFamily="2" charset="0"/>
              </a:rPr>
              <a:t>. Lenke til dette finner du på web – samme sted som du lastet ned denne PP-en. </a:t>
            </a:r>
          </a:p>
          <a:p>
            <a:endParaRPr lang="nb-NO" dirty="0"/>
          </a:p>
        </p:txBody>
      </p:sp>
      <p:sp>
        <p:nvSpPr>
          <p:cNvPr id="4" name="Plassholder for lysbildenummer 3"/>
          <p:cNvSpPr>
            <a:spLocks noGrp="1"/>
          </p:cNvSpPr>
          <p:nvPr>
            <p:ph type="sldNum" sz="quarter" idx="5"/>
          </p:nvPr>
        </p:nvSpPr>
        <p:spPr/>
        <p:txBody>
          <a:bodyPr/>
          <a:lstStyle/>
          <a:p>
            <a:fld id="{D9E907AC-0E1B-DB45-828D-E2781D8AB001}" type="slidenum">
              <a:rPr lang="nb-NO" smtClean="0"/>
              <a:t>7</a:t>
            </a:fld>
            <a:endParaRPr lang="nb-NO"/>
          </a:p>
        </p:txBody>
      </p:sp>
    </p:spTree>
    <p:extLst>
      <p:ext uri="{BB962C8B-B14F-4D97-AF65-F5344CB8AC3E}">
        <p14:creationId xmlns:p14="http://schemas.microsoft.com/office/powerpoint/2010/main" val="179517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b-NO"/>
              <a:t>Klikk for å redigere tittelstil</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1D8BD707-D9CF-40AE-B4C6-C98DA3205C09}" type="datetimeFigureOut">
              <a:rPr lang="en-US" smtClean="0"/>
              <a:pPr/>
              <a:t>10/8/24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D8BD707-D9CF-40AE-B4C6-C98DA3205C09}" type="datetimeFigureOut">
              <a:rPr lang="en-US" smtClean="0"/>
              <a:pPr/>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D8BD707-D9CF-40AE-B4C6-C98DA3205C09}" type="datetimeFigureOut">
              <a:rPr lang="en-US" smtClean="0"/>
              <a:pPr/>
              <a:t>10/8/24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png"/><Relationship Id="rId7" Type="http://schemas.openxmlformats.org/officeDocument/2006/relationships/image" Target="../media/image27.png"/><Relationship Id="rId12"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24.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sv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svg"/><Relationship Id="rId9"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image" Target="../media/image2.svg"/><Relationship Id="rId9" Type="http://schemas.openxmlformats.org/officeDocument/2006/relationships/image" Target="../media/image37.svg"/></Relationships>
</file>

<file path=ppt/slides/_rels/slide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4.png"/><Relationship Id="rId4" Type="http://schemas.openxmlformats.org/officeDocument/2006/relationships/image" Target="../media/image2.svg"/><Relationship Id="rId9"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3.png"/><Relationship Id="rId5" Type="http://schemas.openxmlformats.org/officeDocument/2006/relationships/image" Target="../media/image29.png"/><Relationship Id="rId10" Type="http://schemas.openxmlformats.org/officeDocument/2006/relationships/image" Target="../media/image42.png"/><Relationship Id="rId4" Type="http://schemas.openxmlformats.org/officeDocument/2006/relationships/image" Target="../media/image2.sv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p:nvPr/>
        </p:nvGrpSpPr>
        <p:grpSpPr>
          <a:xfrm>
            <a:off x="-1" y="0"/>
            <a:ext cx="18288001" cy="10326299"/>
            <a:chOff x="1701032" y="0"/>
            <a:chExt cx="24384002" cy="13768398"/>
          </a:xfrm>
        </p:grpSpPr>
        <p:sp>
          <p:nvSpPr>
            <p:cNvPr id="3" name="Freeform 3"/>
            <p:cNvSpPr/>
            <p:nvPr/>
          </p:nvSpPr>
          <p:spPr>
            <a:xfrm>
              <a:off x="1701034" y="3283278"/>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a:p>
          </p:txBody>
        </p:sp>
        <p:sp>
          <p:nvSpPr>
            <p:cNvPr id="4" name="Freeform 4"/>
            <p:cNvSpPr/>
            <p:nvPr/>
          </p:nvSpPr>
          <p:spPr>
            <a:xfrm>
              <a:off x="6655298" y="642242"/>
              <a:ext cx="4031548" cy="2106484"/>
            </a:xfrm>
            <a:custGeom>
              <a:avLst/>
              <a:gdLst/>
              <a:ahLst/>
              <a:cxnLst/>
              <a:rect l="l" t="t" r="r" b="b"/>
              <a:pathLst>
                <a:path w="4031548" h="2106484">
                  <a:moveTo>
                    <a:pt x="0" y="0"/>
                  </a:moveTo>
                  <a:lnTo>
                    <a:pt x="4031548" y="0"/>
                  </a:lnTo>
                  <a:lnTo>
                    <a:pt x="4031548" y="2106484"/>
                  </a:lnTo>
                  <a:lnTo>
                    <a:pt x="0" y="2106484"/>
                  </a:lnTo>
                  <a:lnTo>
                    <a:pt x="0" y="0"/>
                  </a:lnTo>
                  <a:close/>
                </a:path>
              </a:pathLst>
            </a:custGeom>
            <a:blipFill>
              <a:blip r:embed="rId4"/>
              <a:stretch>
                <a:fillRect/>
              </a:stretch>
            </a:blipFill>
          </p:spPr>
          <p:txBody>
            <a:bodyPr/>
            <a:lstStyle/>
            <a:p>
              <a:endParaRPr lang="nb-NO"/>
            </a:p>
          </p:txBody>
        </p:sp>
        <p:sp>
          <p:nvSpPr>
            <p:cNvPr id="5" name="Freeform 5"/>
            <p:cNvSpPr/>
            <p:nvPr/>
          </p:nvSpPr>
          <p:spPr>
            <a:xfrm>
              <a:off x="2081549" y="1695484"/>
              <a:ext cx="8150996" cy="6140417"/>
            </a:xfrm>
            <a:custGeom>
              <a:avLst/>
              <a:gdLst/>
              <a:ahLst/>
              <a:cxnLst/>
              <a:rect l="l" t="t" r="r" b="b"/>
              <a:pathLst>
                <a:path w="8150996" h="6140417">
                  <a:moveTo>
                    <a:pt x="0" y="0"/>
                  </a:moveTo>
                  <a:lnTo>
                    <a:pt x="8150996" y="0"/>
                  </a:lnTo>
                  <a:lnTo>
                    <a:pt x="8150996" y="6140417"/>
                  </a:lnTo>
                  <a:lnTo>
                    <a:pt x="0" y="6140417"/>
                  </a:lnTo>
                  <a:lnTo>
                    <a:pt x="0" y="0"/>
                  </a:lnTo>
                  <a:close/>
                </a:path>
              </a:pathLst>
            </a:custGeom>
            <a:blipFill>
              <a:blip r:embed="rId5"/>
              <a:stretch>
                <a:fillRect/>
              </a:stretch>
            </a:blipFill>
          </p:spPr>
          <p:txBody>
            <a:bodyPr/>
            <a:lstStyle/>
            <a:p>
              <a:endParaRPr lang="nb-NO"/>
            </a:p>
          </p:txBody>
        </p:sp>
        <p:sp>
          <p:nvSpPr>
            <p:cNvPr id="6" name="Freeform 6"/>
            <p:cNvSpPr/>
            <p:nvPr/>
          </p:nvSpPr>
          <p:spPr>
            <a:xfrm>
              <a:off x="1701032" y="7934160"/>
              <a:ext cx="6970039" cy="5781840"/>
            </a:xfrm>
            <a:custGeom>
              <a:avLst/>
              <a:gdLst/>
              <a:ahLst/>
              <a:cxnLst/>
              <a:rect l="l" t="t" r="r" b="b"/>
              <a:pathLst>
                <a:path w="7666528" h="5781840">
                  <a:moveTo>
                    <a:pt x="0" y="0"/>
                  </a:moveTo>
                  <a:lnTo>
                    <a:pt x="7666528" y="0"/>
                  </a:lnTo>
                  <a:lnTo>
                    <a:pt x="7666528" y="5781840"/>
                  </a:lnTo>
                  <a:lnTo>
                    <a:pt x="0" y="5781840"/>
                  </a:lnTo>
                  <a:lnTo>
                    <a:pt x="0" y="0"/>
                  </a:lnTo>
                  <a:close/>
                </a:path>
              </a:pathLst>
            </a:custGeom>
            <a:blipFill>
              <a:blip r:embed="rId6">
                <a:extLst>
                  <a:ext uri="{96DAC541-7B7A-43D3-8B79-37D633B846F1}">
                    <asvg:svgBlip xmlns:asvg="http://schemas.microsoft.com/office/drawing/2016/SVG/main" r:embed="rId7"/>
                  </a:ext>
                </a:extLst>
              </a:blip>
              <a:stretch>
                <a:fillRect l="-9992" r="-1"/>
              </a:stretch>
            </a:blipFill>
          </p:spPr>
          <p:txBody>
            <a:bodyPr/>
            <a:lstStyle/>
            <a:p>
              <a:endParaRPr lang="nb-NO"/>
            </a:p>
          </p:txBody>
        </p:sp>
        <p:sp>
          <p:nvSpPr>
            <p:cNvPr id="7" name="Freeform 7"/>
            <p:cNvSpPr/>
            <p:nvPr/>
          </p:nvSpPr>
          <p:spPr>
            <a:xfrm>
              <a:off x="3991144" y="8776254"/>
              <a:ext cx="6695702" cy="4399634"/>
            </a:xfrm>
            <a:custGeom>
              <a:avLst/>
              <a:gdLst/>
              <a:ahLst/>
              <a:cxnLst/>
              <a:rect l="l" t="t" r="r" b="b"/>
              <a:pathLst>
                <a:path w="6695702" h="4399634">
                  <a:moveTo>
                    <a:pt x="0" y="0"/>
                  </a:moveTo>
                  <a:lnTo>
                    <a:pt x="6695702" y="0"/>
                  </a:lnTo>
                  <a:lnTo>
                    <a:pt x="6695702" y="4399634"/>
                  </a:lnTo>
                  <a:lnTo>
                    <a:pt x="0" y="4399634"/>
                  </a:lnTo>
                  <a:lnTo>
                    <a:pt x="0" y="0"/>
                  </a:lnTo>
                  <a:close/>
                </a:path>
              </a:pathLst>
            </a:custGeom>
            <a:blipFill>
              <a:blip r:embed="rId8"/>
              <a:stretch>
                <a:fillRect/>
              </a:stretch>
            </a:blipFill>
          </p:spPr>
          <p:txBody>
            <a:bodyPr/>
            <a:lstStyle/>
            <a:p>
              <a:endParaRPr lang="nb-NO"/>
            </a:p>
          </p:txBody>
        </p:sp>
        <p:sp>
          <p:nvSpPr>
            <p:cNvPr id="8" name="Freeform 8"/>
            <p:cNvSpPr/>
            <p:nvPr/>
          </p:nvSpPr>
          <p:spPr>
            <a:xfrm>
              <a:off x="12028930" y="564035"/>
              <a:ext cx="8362454" cy="4369382"/>
            </a:xfrm>
            <a:custGeom>
              <a:avLst/>
              <a:gdLst/>
              <a:ahLst/>
              <a:cxnLst/>
              <a:rect l="l" t="t" r="r" b="b"/>
              <a:pathLst>
                <a:path w="8362454" h="4369382">
                  <a:moveTo>
                    <a:pt x="0" y="0"/>
                  </a:moveTo>
                  <a:lnTo>
                    <a:pt x="8362454" y="0"/>
                  </a:lnTo>
                  <a:lnTo>
                    <a:pt x="8362454" y="4369382"/>
                  </a:lnTo>
                  <a:lnTo>
                    <a:pt x="0" y="4369382"/>
                  </a:lnTo>
                  <a:lnTo>
                    <a:pt x="0" y="0"/>
                  </a:lnTo>
                  <a:close/>
                </a:path>
              </a:pathLst>
            </a:custGeom>
            <a:blipFill>
              <a:blip r:embed="rId4"/>
              <a:stretch>
                <a:fillRect/>
              </a:stretch>
            </a:blipFill>
          </p:spPr>
          <p:txBody>
            <a:bodyPr/>
            <a:lstStyle/>
            <a:p>
              <a:endParaRPr lang="nb-NO"/>
            </a:p>
          </p:txBody>
        </p:sp>
        <p:sp>
          <p:nvSpPr>
            <p:cNvPr id="9" name="Freeform 9"/>
            <p:cNvSpPr/>
            <p:nvPr/>
          </p:nvSpPr>
          <p:spPr>
            <a:xfrm>
              <a:off x="1701033" y="2106484"/>
              <a:ext cx="2820664" cy="6118542"/>
            </a:xfrm>
            <a:custGeom>
              <a:avLst/>
              <a:gdLst/>
              <a:ahLst/>
              <a:cxnLst/>
              <a:rect l="l" t="t" r="r" b="b"/>
              <a:pathLst>
                <a:path w="3293816" h="6118543">
                  <a:moveTo>
                    <a:pt x="0" y="0"/>
                  </a:moveTo>
                  <a:lnTo>
                    <a:pt x="3293816" y="0"/>
                  </a:lnTo>
                  <a:lnTo>
                    <a:pt x="3293816" y="6118543"/>
                  </a:lnTo>
                  <a:lnTo>
                    <a:pt x="0" y="6118543"/>
                  </a:lnTo>
                  <a:lnTo>
                    <a:pt x="0" y="0"/>
                  </a:lnTo>
                  <a:close/>
                </a:path>
              </a:pathLst>
            </a:custGeom>
            <a:blipFill>
              <a:blip r:embed="rId9"/>
              <a:stretch>
                <a:fillRect l="-16774"/>
              </a:stretch>
            </a:blipFill>
          </p:spPr>
          <p:txBody>
            <a:bodyPr/>
            <a:lstStyle/>
            <a:p>
              <a:endParaRPr lang="nb-NO"/>
            </a:p>
          </p:txBody>
        </p:sp>
        <p:sp>
          <p:nvSpPr>
            <p:cNvPr id="10" name="Freeform 10"/>
            <p:cNvSpPr/>
            <p:nvPr/>
          </p:nvSpPr>
          <p:spPr>
            <a:xfrm>
              <a:off x="1708091" y="7421288"/>
              <a:ext cx="1693976" cy="2384305"/>
            </a:xfrm>
            <a:custGeom>
              <a:avLst/>
              <a:gdLst/>
              <a:ahLst/>
              <a:cxnLst/>
              <a:rect l="l" t="t" r="r" b="b"/>
              <a:pathLst>
                <a:path w="1693976" h="2384305">
                  <a:moveTo>
                    <a:pt x="0" y="0"/>
                  </a:moveTo>
                  <a:lnTo>
                    <a:pt x="1693977" y="0"/>
                  </a:lnTo>
                  <a:lnTo>
                    <a:pt x="1693977" y="2384305"/>
                  </a:lnTo>
                  <a:lnTo>
                    <a:pt x="0" y="2384305"/>
                  </a:lnTo>
                  <a:lnTo>
                    <a:pt x="0" y="0"/>
                  </a:lnTo>
                  <a:close/>
                </a:path>
              </a:pathLst>
            </a:custGeom>
            <a:blipFill>
              <a:blip r:embed="rId10"/>
              <a:stretch>
                <a:fillRect/>
              </a:stretch>
            </a:blipFill>
          </p:spPr>
          <p:txBody>
            <a:bodyPr/>
            <a:lstStyle/>
            <a:p>
              <a:endParaRPr lang="nb-NO"/>
            </a:p>
          </p:txBody>
        </p:sp>
        <p:sp>
          <p:nvSpPr>
            <p:cNvPr id="11" name="Freeform 11"/>
            <p:cNvSpPr/>
            <p:nvPr/>
          </p:nvSpPr>
          <p:spPr>
            <a:xfrm>
              <a:off x="8226047" y="6455720"/>
              <a:ext cx="2920376" cy="1478440"/>
            </a:xfrm>
            <a:custGeom>
              <a:avLst/>
              <a:gdLst/>
              <a:ahLst/>
              <a:cxnLst/>
              <a:rect l="l" t="t" r="r" b="b"/>
              <a:pathLst>
                <a:path w="2920376" h="1478440">
                  <a:moveTo>
                    <a:pt x="0" y="0"/>
                  </a:moveTo>
                  <a:lnTo>
                    <a:pt x="2920377" y="0"/>
                  </a:lnTo>
                  <a:lnTo>
                    <a:pt x="2920377" y="1478440"/>
                  </a:lnTo>
                  <a:lnTo>
                    <a:pt x="0" y="14784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b-NO"/>
            </a:p>
          </p:txBody>
        </p:sp>
        <p:sp>
          <p:nvSpPr>
            <p:cNvPr id="12" name="Freeform 12"/>
            <p:cNvSpPr/>
            <p:nvPr/>
          </p:nvSpPr>
          <p:spPr>
            <a:xfrm rot="257269">
              <a:off x="20677989" y="3782506"/>
              <a:ext cx="4315586" cy="2184765"/>
            </a:xfrm>
            <a:custGeom>
              <a:avLst/>
              <a:gdLst/>
              <a:ahLst/>
              <a:cxnLst/>
              <a:rect l="l" t="t" r="r" b="b"/>
              <a:pathLst>
                <a:path w="4315586" h="2184765">
                  <a:moveTo>
                    <a:pt x="0" y="0"/>
                  </a:moveTo>
                  <a:lnTo>
                    <a:pt x="4315585" y="0"/>
                  </a:lnTo>
                  <a:lnTo>
                    <a:pt x="4315585" y="2184766"/>
                  </a:lnTo>
                  <a:lnTo>
                    <a:pt x="0" y="21847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b-NO"/>
            </a:p>
          </p:txBody>
        </p:sp>
        <p:sp>
          <p:nvSpPr>
            <p:cNvPr id="13" name="Freeform 13"/>
            <p:cNvSpPr/>
            <p:nvPr/>
          </p:nvSpPr>
          <p:spPr>
            <a:xfrm rot="388841">
              <a:off x="21524203" y="3453744"/>
              <a:ext cx="3288486" cy="4731635"/>
            </a:xfrm>
            <a:custGeom>
              <a:avLst/>
              <a:gdLst/>
              <a:ahLst/>
              <a:cxnLst/>
              <a:rect l="l" t="t" r="r" b="b"/>
              <a:pathLst>
                <a:path w="3288486" h="4731635">
                  <a:moveTo>
                    <a:pt x="0" y="0"/>
                  </a:moveTo>
                  <a:lnTo>
                    <a:pt x="3288487" y="0"/>
                  </a:lnTo>
                  <a:lnTo>
                    <a:pt x="3288487" y="4731635"/>
                  </a:lnTo>
                  <a:lnTo>
                    <a:pt x="0" y="4731635"/>
                  </a:lnTo>
                  <a:lnTo>
                    <a:pt x="0" y="0"/>
                  </a:lnTo>
                  <a:close/>
                </a:path>
              </a:pathLst>
            </a:custGeom>
            <a:blipFill>
              <a:blip r:embed="rId13"/>
              <a:stretch>
                <a:fillRect/>
              </a:stretch>
            </a:blipFill>
          </p:spPr>
          <p:txBody>
            <a:bodyPr/>
            <a:lstStyle/>
            <a:p>
              <a:endParaRPr lang="nb-NO"/>
            </a:p>
          </p:txBody>
        </p:sp>
        <p:sp>
          <p:nvSpPr>
            <p:cNvPr id="14" name="Freeform 14"/>
            <p:cNvSpPr/>
            <p:nvPr/>
          </p:nvSpPr>
          <p:spPr>
            <a:xfrm flipH="1">
              <a:off x="20229721" y="10558191"/>
              <a:ext cx="4119773" cy="2097651"/>
            </a:xfrm>
            <a:custGeom>
              <a:avLst/>
              <a:gdLst/>
              <a:ahLst/>
              <a:cxnLst/>
              <a:rect l="l" t="t" r="r" b="b"/>
              <a:pathLst>
                <a:path w="4119773" h="2097651">
                  <a:moveTo>
                    <a:pt x="4119773" y="0"/>
                  </a:moveTo>
                  <a:lnTo>
                    <a:pt x="0" y="0"/>
                  </a:lnTo>
                  <a:lnTo>
                    <a:pt x="0" y="2097651"/>
                  </a:lnTo>
                  <a:lnTo>
                    <a:pt x="4119773" y="2097651"/>
                  </a:lnTo>
                  <a:lnTo>
                    <a:pt x="4119773" y="0"/>
                  </a:lnTo>
                  <a:close/>
                </a:path>
              </a:pathLst>
            </a:custGeom>
            <a:blipFill>
              <a:blip r:embed="rId14"/>
              <a:stretch>
                <a:fillRect/>
              </a:stretch>
            </a:blipFill>
          </p:spPr>
          <p:txBody>
            <a:bodyPr/>
            <a:lstStyle/>
            <a:p>
              <a:endParaRPr lang="nb-NO"/>
            </a:p>
          </p:txBody>
        </p:sp>
        <p:sp>
          <p:nvSpPr>
            <p:cNvPr id="15" name="Freeform 15"/>
            <p:cNvSpPr/>
            <p:nvPr/>
          </p:nvSpPr>
          <p:spPr>
            <a:xfrm>
              <a:off x="13434259" y="5556095"/>
              <a:ext cx="3070237" cy="7382974"/>
            </a:xfrm>
            <a:custGeom>
              <a:avLst/>
              <a:gdLst/>
              <a:ahLst/>
              <a:cxnLst/>
              <a:rect l="l" t="t" r="r" b="b"/>
              <a:pathLst>
                <a:path w="3070237" h="7382974">
                  <a:moveTo>
                    <a:pt x="0" y="0"/>
                  </a:moveTo>
                  <a:lnTo>
                    <a:pt x="3070237" y="0"/>
                  </a:lnTo>
                  <a:lnTo>
                    <a:pt x="3070237" y="7382975"/>
                  </a:lnTo>
                  <a:lnTo>
                    <a:pt x="0" y="7382975"/>
                  </a:lnTo>
                  <a:lnTo>
                    <a:pt x="0" y="0"/>
                  </a:lnTo>
                  <a:close/>
                </a:path>
              </a:pathLst>
            </a:custGeom>
            <a:blipFill>
              <a:blip r:embed="rId15"/>
              <a:stretch>
                <a:fillRect/>
              </a:stretch>
            </a:blipFill>
          </p:spPr>
          <p:txBody>
            <a:bodyPr/>
            <a:lstStyle/>
            <a:p>
              <a:endParaRPr lang="nb-NO"/>
            </a:p>
          </p:txBody>
        </p:sp>
        <p:sp>
          <p:nvSpPr>
            <p:cNvPr id="16" name="Freeform 16"/>
            <p:cNvSpPr/>
            <p:nvPr/>
          </p:nvSpPr>
          <p:spPr>
            <a:xfrm>
              <a:off x="14155241" y="9092772"/>
              <a:ext cx="6843688" cy="3464617"/>
            </a:xfrm>
            <a:custGeom>
              <a:avLst/>
              <a:gdLst/>
              <a:ahLst/>
              <a:cxnLst/>
              <a:rect l="l" t="t" r="r" b="b"/>
              <a:pathLst>
                <a:path w="6843688" h="3464617">
                  <a:moveTo>
                    <a:pt x="0" y="0"/>
                  </a:moveTo>
                  <a:lnTo>
                    <a:pt x="6843688" y="0"/>
                  </a:lnTo>
                  <a:lnTo>
                    <a:pt x="6843688" y="3464617"/>
                  </a:lnTo>
                  <a:lnTo>
                    <a:pt x="0" y="346461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nb-NO"/>
            </a:p>
          </p:txBody>
        </p:sp>
        <p:sp>
          <p:nvSpPr>
            <p:cNvPr id="17" name="Freeform 17"/>
            <p:cNvSpPr/>
            <p:nvPr/>
          </p:nvSpPr>
          <p:spPr>
            <a:xfrm>
              <a:off x="14354025" y="7347769"/>
              <a:ext cx="9092775" cy="6101341"/>
            </a:xfrm>
            <a:custGeom>
              <a:avLst/>
              <a:gdLst/>
              <a:ahLst/>
              <a:cxnLst/>
              <a:rect l="l" t="t" r="r" b="b"/>
              <a:pathLst>
                <a:path w="9092775" h="6101341">
                  <a:moveTo>
                    <a:pt x="0" y="0"/>
                  </a:moveTo>
                  <a:lnTo>
                    <a:pt x="9092775" y="0"/>
                  </a:lnTo>
                  <a:lnTo>
                    <a:pt x="9092775" y="6101341"/>
                  </a:lnTo>
                  <a:lnTo>
                    <a:pt x="0" y="6101341"/>
                  </a:lnTo>
                  <a:lnTo>
                    <a:pt x="0" y="0"/>
                  </a:lnTo>
                  <a:close/>
                </a:path>
              </a:pathLst>
            </a:custGeom>
            <a:blipFill>
              <a:blip r:embed="rId16"/>
              <a:stretch>
                <a:fillRect/>
              </a:stretch>
            </a:blipFill>
          </p:spPr>
          <p:txBody>
            <a:bodyPr/>
            <a:lstStyle/>
            <a:p>
              <a:endParaRPr lang="nb-NO"/>
            </a:p>
          </p:txBody>
        </p:sp>
        <p:sp>
          <p:nvSpPr>
            <p:cNvPr id="18" name="Freeform 18"/>
            <p:cNvSpPr/>
            <p:nvPr/>
          </p:nvSpPr>
          <p:spPr>
            <a:xfrm>
              <a:off x="21585949" y="0"/>
              <a:ext cx="4031548" cy="2106484"/>
            </a:xfrm>
            <a:custGeom>
              <a:avLst/>
              <a:gdLst/>
              <a:ahLst/>
              <a:cxnLst/>
              <a:rect l="l" t="t" r="r" b="b"/>
              <a:pathLst>
                <a:path w="4031548" h="2106484">
                  <a:moveTo>
                    <a:pt x="0" y="0"/>
                  </a:moveTo>
                  <a:lnTo>
                    <a:pt x="4031547" y="0"/>
                  </a:lnTo>
                  <a:lnTo>
                    <a:pt x="4031547" y="2106484"/>
                  </a:lnTo>
                  <a:lnTo>
                    <a:pt x="0" y="2106484"/>
                  </a:lnTo>
                  <a:lnTo>
                    <a:pt x="0" y="0"/>
                  </a:lnTo>
                  <a:close/>
                </a:path>
              </a:pathLst>
            </a:custGeom>
            <a:blipFill>
              <a:blip r:embed="rId4"/>
              <a:stretch>
                <a:fillRect/>
              </a:stretch>
            </a:blipFill>
          </p:spPr>
          <p:txBody>
            <a:bodyPr/>
            <a:lstStyle/>
            <a:p>
              <a:endParaRPr lang="nb-NO"/>
            </a:p>
          </p:txBody>
        </p:sp>
        <p:sp>
          <p:nvSpPr>
            <p:cNvPr id="19" name="Freeform 19"/>
            <p:cNvSpPr/>
            <p:nvPr/>
          </p:nvSpPr>
          <p:spPr>
            <a:xfrm>
              <a:off x="1701033" y="8964354"/>
              <a:ext cx="1701035" cy="1682477"/>
            </a:xfrm>
            <a:custGeom>
              <a:avLst/>
              <a:gdLst/>
              <a:ahLst/>
              <a:cxnLst/>
              <a:rect l="l" t="t" r="r" b="b"/>
              <a:pathLst>
                <a:path w="3402068" h="1682477">
                  <a:moveTo>
                    <a:pt x="0" y="0"/>
                  </a:moveTo>
                  <a:lnTo>
                    <a:pt x="3402068" y="0"/>
                  </a:lnTo>
                  <a:lnTo>
                    <a:pt x="3402068" y="1682477"/>
                  </a:lnTo>
                  <a:lnTo>
                    <a:pt x="0" y="1682477"/>
                  </a:lnTo>
                  <a:lnTo>
                    <a:pt x="0" y="0"/>
                  </a:lnTo>
                  <a:close/>
                </a:path>
              </a:pathLst>
            </a:custGeom>
            <a:blipFill>
              <a:blip r:embed="rId17">
                <a:extLst>
                  <a:ext uri="{96DAC541-7B7A-43D3-8B79-37D633B846F1}">
                    <asvg:svgBlip xmlns:asvg="http://schemas.microsoft.com/office/drawing/2016/SVG/main" r:embed="rId18"/>
                  </a:ext>
                </a:extLst>
              </a:blip>
              <a:stretch>
                <a:fillRect l="-100000"/>
              </a:stretch>
            </a:blipFill>
          </p:spPr>
          <p:txBody>
            <a:bodyPr/>
            <a:lstStyle/>
            <a:p>
              <a:endParaRPr lang="nb-NO"/>
            </a:p>
          </p:txBody>
        </p:sp>
        <p:sp>
          <p:nvSpPr>
            <p:cNvPr id="20" name="Freeform 20"/>
            <p:cNvSpPr/>
            <p:nvPr/>
          </p:nvSpPr>
          <p:spPr>
            <a:xfrm>
              <a:off x="9369088" y="564035"/>
              <a:ext cx="3554671" cy="2165118"/>
            </a:xfrm>
            <a:custGeom>
              <a:avLst/>
              <a:gdLst/>
              <a:ahLst/>
              <a:cxnLst/>
              <a:rect l="l" t="t" r="r" b="b"/>
              <a:pathLst>
                <a:path w="3554671" h="2165118">
                  <a:moveTo>
                    <a:pt x="0" y="0"/>
                  </a:moveTo>
                  <a:lnTo>
                    <a:pt x="3554671" y="0"/>
                  </a:lnTo>
                  <a:lnTo>
                    <a:pt x="3554671" y="2165118"/>
                  </a:lnTo>
                  <a:lnTo>
                    <a:pt x="0" y="216511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nb-NO"/>
            </a:p>
          </p:txBody>
        </p:sp>
        <p:sp>
          <p:nvSpPr>
            <p:cNvPr id="21" name="Freeform 21"/>
            <p:cNvSpPr/>
            <p:nvPr/>
          </p:nvSpPr>
          <p:spPr>
            <a:xfrm rot="839138">
              <a:off x="24713434" y="4933417"/>
              <a:ext cx="1095913" cy="1245356"/>
            </a:xfrm>
            <a:custGeom>
              <a:avLst/>
              <a:gdLst/>
              <a:ahLst/>
              <a:cxnLst/>
              <a:rect l="l" t="t" r="r" b="b"/>
              <a:pathLst>
                <a:path w="1095913" h="1245356">
                  <a:moveTo>
                    <a:pt x="0" y="0"/>
                  </a:moveTo>
                  <a:lnTo>
                    <a:pt x="1095913" y="0"/>
                  </a:lnTo>
                  <a:lnTo>
                    <a:pt x="1095913" y="1245356"/>
                  </a:lnTo>
                  <a:lnTo>
                    <a:pt x="0" y="1245356"/>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nb-NO"/>
            </a:p>
          </p:txBody>
        </p:sp>
        <p:sp>
          <p:nvSpPr>
            <p:cNvPr id="22" name="Freeform 22"/>
            <p:cNvSpPr/>
            <p:nvPr/>
          </p:nvSpPr>
          <p:spPr>
            <a:xfrm rot="-637518">
              <a:off x="17636620" y="6565506"/>
              <a:ext cx="2682180" cy="895177"/>
            </a:xfrm>
            <a:custGeom>
              <a:avLst/>
              <a:gdLst/>
              <a:ahLst/>
              <a:cxnLst/>
              <a:rect l="l" t="t" r="r" b="b"/>
              <a:pathLst>
                <a:path w="2682180" h="895177">
                  <a:moveTo>
                    <a:pt x="0" y="0"/>
                  </a:moveTo>
                  <a:lnTo>
                    <a:pt x="2682180" y="0"/>
                  </a:lnTo>
                  <a:lnTo>
                    <a:pt x="2682180" y="895177"/>
                  </a:lnTo>
                  <a:lnTo>
                    <a:pt x="0" y="895177"/>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nb-NO"/>
            </a:p>
          </p:txBody>
        </p:sp>
        <p:sp>
          <p:nvSpPr>
            <p:cNvPr id="23" name="TextBox 23"/>
            <p:cNvSpPr txBox="1"/>
            <p:nvPr/>
          </p:nvSpPr>
          <p:spPr>
            <a:xfrm>
              <a:off x="13434259" y="1370369"/>
              <a:ext cx="5143302" cy="1734185"/>
            </a:xfrm>
            <a:prstGeom prst="rect">
              <a:avLst/>
            </a:prstGeom>
          </p:spPr>
          <p:txBody>
            <a:bodyPr lIns="0" tIns="0" rIns="0" bIns="0" rtlCol="0" anchor="t">
              <a:spAutoFit/>
            </a:bodyPr>
            <a:lstStyle/>
            <a:p>
              <a:pPr algn="ctr">
                <a:lnSpc>
                  <a:spcPts val="10080"/>
                </a:lnSpc>
                <a:spcBef>
                  <a:spcPct val="0"/>
                </a:spcBef>
              </a:pPr>
              <a:r>
                <a:rPr lang="en-US" sz="7200" b="1">
                  <a:solidFill>
                    <a:srgbClr val="0B82D3"/>
                  </a:solidFill>
                  <a:latin typeface="ITC Stone Sans Std Bold"/>
                  <a:ea typeface="ITC Stone Sans Std Bold"/>
                  <a:cs typeface="ITC Stone Sans Std Bold"/>
                  <a:sym typeface="ITC Stone Sans Std Bold"/>
                </a:rPr>
                <a:t>BARNAS</a:t>
              </a:r>
            </a:p>
          </p:txBody>
        </p:sp>
        <p:sp>
          <p:nvSpPr>
            <p:cNvPr id="24" name="TextBox 24"/>
            <p:cNvSpPr txBox="1"/>
            <p:nvPr/>
          </p:nvSpPr>
          <p:spPr>
            <a:xfrm>
              <a:off x="12596336" y="2529128"/>
              <a:ext cx="6761857" cy="1211792"/>
            </a:xfrm>
            <a:prstGeom prst="rect">
              <a:avLst/>
            </a:prstGeom>
          </p:spPr>
          <p:txBody>
            <a:bodyPr lIns="0" tIns="0" rIns="0" bIns="0" rtlCol="0" anchor="t">
              <a:spAutoFit/>
            </a:bodyPr>
            <a:lstStyle/>
            <a:p>
              <a:pPr algn="ctr">
                <a:lnSpc>
                  <a:spcPts val="7000"/>
                </a:lnSpc>
                <a:spcBef>
                  <a:spcPct val="0"/>
                </a:spcBef>
              </a:pPr>
              <a:r>
                <a:rPr lang="en-US" sz="5000" b="1">
                  <a:solidFill>
                    <a:srgbClr val="E30E19"/>
                  </a:solidFill>
                  <a:latin typeface="ITC Stone Sans Std Bold"/>
                  <a:ea typeface="ITC Stone Sans Std Bold"/>
                  <a:cs typeface="ITC Stone Sans Std Bold"/>
                  <a:sym typeface="ITC Stone Sans Std Bold"/>
                </a:rPr>
                <a:t>TRAFIKKLUBB</a:t>
              </a:r>
            </a:p>
          </p:txBody>
        </p:sp>
        <p:sp>
          <p:nvSpPr>
            <p:cNvPr id="25" name="TextBox 25"/>
            <p:cNvSpPr txBox="1"/>
            <p:nvPr/>
          </p:nvSpPr>
          <p:spPr>
            <a:xfrm>
              <a:off x="13149836" y="3469166"/>
              <a:ext cx="6709320" cy="575732"/>
            </a:xfrm>
            <a:prstGeom prst="rect">
              <a:avLst/>
            </a:prstGeom>
          </p:spPr>
          <p:txBody>
            <a:bodyPr lIns="0" tIns="0" rIns="0" bIns="0" rtlCol="0" anchor="t">
              <a:spAutoFit/>
            </a:bodyPr>
            <a:lstStyle/>
            <a:p>
              <a:pPr algn="ctr">
                <a:lnSpc>
                  <a:spcPts val="3500"/>
                </a:lnSpc>
              </a:pPr>
              <a:r>
                <a:rPr lang="en-US" sz="2500" spc="570">
                  <a:solidFill>
                    <a:srgbClr val="000000"/>
                  </a:solidFill>
                  <a:latin typeface="Helvetica"/>
                  <a:ea typeface="Helvetica"/>
                  <a:cs typeface="Helvetica"/>
                  <a:sym typeface="Helvetica"/>
                </a:rPr>
                <a:t>FRA TRYGG TRAFIKK</a:t>
              </a:r>
            </a:p>
          </p:txBody>
        </p:sp>
        <p:sp>
          <p:nvSpPr>
            <p:cNvPr id="26" name="Freeform 26"/>
            <p:cNvSpPr/>
            <p:nvPr/>
          </p:nvSpPr>
          <p:spPr>
            <a:xfrm>
              <a:off x="18447344" y="901146"/>
              <a:ext cx="2820340" cy="2333890"/>
            </a:xfrm>
            <a:custGeom>
              <a:avLst/>
              <a:gdLst/>
              <a:ahLst/>
              <a:cxnLst/>
              <a:rect l="l" t="t" r="r" b="b"/>
              <a:pathLst>
                <a:path w="2820340" h="2333890">
                  <a:moveTo>
                    <a:pt x="0" y="0"/>
                  </a:moveTo>
                  <a:lnTo>
                    <a:pt x="2820340" y="0"/>
                  </a:lnTo>
                  <a:lnTo>
                    <a:pt x="2820340" y="2333890"/>
                  </a:lnTo>
                  <a:lnTo>
                    <a:pt x="0" y="2333890"/>
                  </a:lnTo>
                  <a:lnTo>
                    <a:pt x="0" y="0"/>
                  </a:lnTo>
                  <a:close/>
                </a:path>
              </a:pathLst>
            </a:custGeom>
            <a:blipFill>
              <a:blip r:embed="rId25"/>
              <a:stretch>
                <a:fillRect/>
              </a:stretch>
            </a:blipFill>
          </p:spPr>
          <p:txBody>
            <a:bodyPr/>
            <a:lstStyle/>
            <a:p>
              <a:endParaRPr lang="nb-NO"/>
            </a:p>
          </p:txBody>
        </p:sp>
      </p:grpSp>
      <p:sp>
        <p:nvSpPr>
          <p:cNvPr id="27" name="TekstSylinder 26">
            <a:extLst>
              <a:ext uri="{FF2B5EF4-FFF2-40B4-BE49-F238E27FC236}">
                <a16:creationId xmlns:a16="http://schemas.microsoft.com/office/drawing/2014/main" id="{3EAE04FF-456A-E031-7AF1-8B1B364E9569}"/>
              </a:ext>
            </a:extLst>
          </p:cNvPr>
          <p:cNvSpPr txBox="1"/>
          <p:nvPr/>
        </p:nvSpPr>
        <p:spPr>
          <a:xfrm>
            <a:off x="15426392" y="390083"/>
            <a:ext cx="1981633" cy="830997"/>
          </a:xfrm>
          <a:prstGeom prst="rect">
            <a:avLst/>
          </a:prstGeom>
          <a:noFill/>
        </p:spPr>
        <p:txBody>
          <a:bodyPr wrap="none" rtlCol="0">
            <a:spAutoFit/>
          </a:bodyPr>
          <a:lstStyle/>
          <a:p>
            <a:pPr algn="ctr"/>
            <a:r>
              <a:rPr lang="nb-NO" sz="2400" dirty="0">
                <a:latin typeface="Helvetica Light" panose="020B0403020202020204" pitchFamily="34" charset="0"/>
              </a:rPr>
              <a:t>1.-2. trinn</a:t>
            </a:r>
          </a:p>
          <a:p>
            <a:pPr algn="ctr"/>
            <a:r>
              <a:rPr lang="nb-NO" sz="2400" dirty="0">
                <a:latin typeface="Helvetica Light" panose="020B0403020202020204" pitchFamily="34" charset="0"/>
              </a:rPr>
              <a:t>Læringsøkt 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p:nvPr/>
        </p:nvGrpSpPr>
        <p:grpSpPr>
          <a:xfrm>
            <a:off x="0" y="-181970"/>
            <a:ext cx="18288000" cy="10615550"/>
            <a:chOff x="1331675" y="0"/>
            <a:chExt cx="24384000" cy="14154066"/>
          </a:xfrm>
        </p:grpSpPr>
        <p:sp>
          <p:nvSpPr>
            <p:cNvPr id="3" name="Freeform 3"/>
            <p:cNvSpPr/>
            <p:nvPr/>
          </p:nvSpPr>
          <p:spPr>
            <a:xfrm>
              <a:off x="1331675" y="3668946"/>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4" name="Freeform 4"/>
            <p:cNvSpPr/>
            <p:nvPr/>
          </p:nvSpPr>
          <p:spPr>
            <a:xfrm>
              <a:off x="18953361" y="0"/>
              <a:ext cx="6762314" cy="6762314"/>
            </a:xfrm>
            <a:custGeom>
              <a:avLst/>
              <a:gdLst/>
              <a:ahLst/>
              <a:cxnLst/>
              <a:rect l="l" t="t" r="r" b="b"/>
              <a:pathLst>
                <a:path w="6762314" h="6762314">
                  <a:moveTo>
                    <a:pt x="0" y="0"/>
                  </a:moveTo>
                  <a:lnTo>
                    <a:pt x="6762314" y="0"/>
                  </a:lnTo>
                  <a:lnTo>
                    <a:pt x="6762314" y="6762314"/>
                  </a:lnTo>
                  <a:lnTo>
                    <a:pt x="0" y="67623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grpSp>
          <p:nvGrpSpPr>
            <p:cNvPr id="5" name="Group 5"/>
            <p:cNvGrpSpPr/>
            <p:nvPr/>
          </p:nvGrpSpPr>
          <p:grpSpPr>
            <a:xfrm>
              <a:off x="4386495" y="3008558"/>
              <a:ext cx="18400963" cy="9835930"/>
              <a:chOff x="0" y="0"/>
              <a:chExt cx="3634758" cy="1942900"/>
            </a:xfrm>
          </p:grpSpPr>
          <p:sp>
            <p:nvSpPr>
              <p:cNvPr id="6" name="Freeform 6"/>
              <p:cNvSpPr/>
              <p:nvPr/>
            </p:nvSpPr>
            <p:spPr>
              <a:xfrm>
                <a:off x="0" y="0"/>
                <a:ext cx="3634758" cy="1942900"/>
              </a:xfrm>
              <a:custGeom>
                <a:avLst/>
                <a:gdLst/>
                <a:ahLst/>
                <a:cxnLst/>
                <a:rect l="l" t="t" r="r" b="b"/>
                <a:pathLst>
                  <a:path w="3634758" h="1942900">
                    <a:moveTo>
                      <a:pt x="0" y="0"/>
                    </a:moveTo>
                    <a:lnTo>
                      <a:pt x="3634758" y="0"/>
                    </a:lnTo>
                    <a:lnTo>
                      <a:pt x="3634758" y="1942900"/>
                    </a:lnTo>
                    <a:lnTo>
                      <a:pt x="0" y="1942900"/>
                    </a:lnTo>
                    <a:close/>
                  </a:path>
                </a:pathLst>
              </a:custGeom>
              <a:solidFill>
                <a:srgbClr val="FFFFFF">
                  <a:alpha val="80000"/>
                </a:srgbClr>
              </a:solidFill>
              <a:ln cap="sq">
                <a:noFill/>
                <a:prstDash val="solid"/>
                <a:miter/>
              </a:ln>
            </p:spPr>
            <p:txBody>
              <a:bodyPr/>
              <a:lstStyle/>
              <a:p>
                <a:endParaRPr lang="nb-NO" dirty="0"/>
              </a:p>
            </p:txBody>
          </p:sp>
          <p:sp>
            <p:nvSpPr>
              <p:cNvPr id="7" name="TextBox 7"/>
              <p:cNvSpPr txBox="1"/>
              <p:nvPr/>
            </p:nvSpPr>
            <p:spPr>
              <a:xfrm>
                <a:off x="0" y="-76200"/>
                <a:ext cx="3634758" cy="2019100"/>
              </a:xfrm>
              <a:prstGeom prst="rect">
                <a:avLst/>
              </a:prstGeom>
            </p:spPr>
            <p:txBody>
              <a:bodyPr lIns="50800" tIns="50800" rIns="50800" bIns="50800" rtlCol="0" anchor="ctr"/>
              <a:lstStyle/>
              <a:p>
                <a:pPr algn="ctr">
                  <a:lnSpc>
                    <a:spcPts val="3500"/>
                  </a:lnSpc>
                </a:pPr>
                <a:endParaRPr/>
              </a:p>
            </p:txBody>
          </p:sp>
        </p:grpSp>
        <p:sp>
          <p:nvSpPr>
            <p:cNvPr id="8" name="Freeform 8"/>
            <p:cNvSpPr/>
            <p:nvPr/>
          </p:nvSpPr>
          <p:spPr>
            <a:xfrm>
              <a:off x="20245114" y="925746"/>
              <a:ext cx="4178808" cy="5486400"/>
            </a:xfrm>
            <a:custGeom>
              <a:avLst/>
              <a:gdLst/>
              <a:ahLst/>
              <a:cxnLst/>
              <a:rect l="l" t="t" r="r" b="b"/>
              <a:pathLst>
                <a:path w="4178808" h="5486400">
                  <a:moveTo>
                    <a:pt x="0" y="0"/>
                  </a:moveTo>
                  <a:lnTo>
                    <a:pt x="4178808" y="0"/>
                  </a:lnTo>
                  <a:lnTo>
                    <a:pt x="4178808"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a:p>
          </p:txBody>
        </p:sp>
        <p:sp>
          <p:nvSpPr>
            <p:cNvPr id="9" name="Freeform 9"/>
            <p:cNvSpPr/>
            <p:nvPr/>
          </p:nvSpPr>
          <p:spPr>
            <a:xfrm>
              <a:off x="14981201" y="10908363"/>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10" name="Freeform 10"/>
            <p:cNvSpPr/>
            <p:nvPr/>
          </p:nvSpPr>
          <p:spPr>
            <a:xfrm>
              <a:off x="23198300" y="11638875"/>
              <a:ext cx="2291549" cy="1896304"/>
            </a:xfrm>
            <a:custGeom>
              <a:avLst/>
              <a:gdLst/>
              <a:ahLst/>
              <a:cxnLst/>
              <a:rect l="l" t="t" r="r" b="b"/>
              <a:pathLst>
                <a:path w="2291549" h="1896304">
                  <a:moveTo>
                    <a:pt x="0" y="0"/>
                  </a:moveTo>
                  <a:lnTo>
                    <a:pt x="2291550" y="0"/>
                  </a:lnTo>
                  <a:lnTo>
                    <a:pt x="2291550" y="1896304"/>
                  </a:lnTo>
                  <a:lnTo>
                    <a:pt x="0" y="1896304"/>
                  </a:lnTo>
                  <a:lnTo>
                    <a:pt x="0" y="0"/>
                  </a:lnTo>
                  <a:close/>
                </a:path>
              </a:pathLst>
            </a:custGeom>
            <a:blipFill>
              <a:blip r:embed="rId11"/>
              <a:stretch>
                <a:fillRect/>
              </a:stretch>
            </a:blipFill>
          </p:spPr>
          <p:txBody>
            <a:bodyPr/>
            <a:lstStyle/>
            <a:p>
              <a:endParaRPr lang="nb-NO"/>
            </a:p>
          </p:txBody>
        </p:sp>
        <p:sp>
          <p:nvSpPr>
            <p:cNvPr id="11" name="Freeform 11"/>
            <p:cNvSpPr/>
            <p:nvPr/>
          </p:nvSpPr>
          <p:spPr>
            <a:xfrm>
              <a:off x="1331675" y="10908363"/>
              <a:ext cx="8421925"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9">
                <a:extLst>
                  <a:ext uri="{96DAC541-7B7A-43D3-8B79-37D633B846F1}">
                    <asvg:svgBlip xmlns:asvg="http://schemas.microsoft.com/office/drawing/2016/SVG/main" r:embed="rId10"/>
                  </a:ext>
                </a:extLst>
              </a:blip>
              <a:stretch>
                <a:fillRect l="-15812"/>
              </a:stretch>
            </a:blipFill>
          </p:spPr>
          <p:txBody>
            <a:bodyPr/>
            <a:lstStyle/>
            <a:p>
              <a:endParaRPr lang="nb-NO"/>
            </a:p>
          </p:txBody>
        </p:sp>
        <p:sp>
          <p:nvSpPr>
            <p:cNvPr id="12" name="Freeform 12"/>
            <p:cNvSpPr/>
            <p:nvPr/>
          </p:nvSpPr>
          <p:spPr>
            <a:xfrm>
              <a:off x="6793332" y="10908363"/>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b-NO"/>
            </a:p>
          </p:txBody>
        </p:sp>
        <p:sp>
          <p:nvSpPr>
            <p:cNvPr id="13" name="Freeform 13"/>
            <p:cNvSpPr/>
            <p:nvPr/>
          </p:nvSpPr>
          <p:spPr>
            <a:xfrm>
              <a:off x="1746825" y="2516539"/>
              <a:ext cx="8006775" cy="10819966"/>
            </a:xfrm>
            <a:custGeom>
              <a:avLst/>
              <a:gdLst/>
              <a:ahLst/>
              <a:cxnLst/>
              <a:rect l="l" t="t" r="r" b="b"/>
              <a:pathLst>
                <a:path w="8006775" h="10819966">
                  <a:moveTo>
                    <a:pt x="0" y="0"/>
                  </a:moveTo>
                  <a:lnTo>
                    <a:pt x="8006775" y="0"/>
                  </a:lnTo>
                  <a:lnTo>
                    <a:pt x="8006775" y="10819967"/>
                  </a:lnTo>
                  <a:lnTo>
                    <a:pt x="0" y="10819967"/>
                  </a:lnTo>
                  <a:lnTo>
                    <a:pt x="0" y="0"/>
                  </a:lnTo>
                  <a:close/>
                </a:path>
              </a:pathLst>
            </a:custGeom>
            <a:blipFill>
              <a:blip r:embed="rId12"/>
              <a:stretch>
                <a:fillRect/>
              </a:stretch>
            </a:blipFill>
          </p:spPr>
          <p:txBody>
            <a:bodyPr/>
            <a:lstStyle/>
            <a:p>
              <a:endParaRPr lang="nb-NO"/>
            </a:p>
          </p:txBody>
        </p:sp>
      </p:grpSp>
      <p:sp>
        <p:nvSpPr>
          <p:cNvPr id="14" name="TekstSylinder 13">
            <a:extLst>
              <a:ext uri="{FF2B5EF4-FFF2-40B4-BE49-F238E27FC236}">
                <a16:creationId xmlns:a16="http://schemas.microsoft.com/office/drawing/2014/main" id="{EBBBDF01-60CF-892B-5D1F-E94450731854}"/>
              </a:ext>
            </a:extLst>
          </p:cNvPr>
          <p:cNvSpPr txBox="1"/>
          <p:nvPr/>
        </p:nvSpPr>
        <p:spPr>
          <a:xfrm>
            <a:off x="6316444" y="3634625"/>
            <a:ext cx="8520078" cy="3335978"/>
          </a:xfrm>
          <a:prstGeom prst="rect">
            <a:avLst/>
          </a:prstGeom>
          <a:noFill/>
        </p:spPr>
        <p:txBody>
          <a:bodyPr wrap="square" rtlCol="0">
            <a:spAutoFit/>
          </a:bodyPr>
          <a:lstStyle/>
          <a:p>
            <a:pPr algn="ctr">
              <a:lnSpc>
                <a:spcPct val="150000"/>
              </a:lnSpc>
            </a:pPr>
            <a:r>
              <a:rPr lang="en-US" sz="3600" spc="409" dirty="0">
                <a:solidFill>
                  <a:srgbClr val="000000"/>
                </a:solidFill>
                <a:latin typeface="Helvetica Light" panose="020B0403020202020204" pitchFamily="34" charset="0"/>
                <a:ea typeface="Helvetica"/>
                <a:cs typeface="Helvetica"/>
                <a:sym typeface="Helvetica"/>
              </a:rPr>
              <a:t>I </a:t>
            </a:r>
            <a:r>
              <a:rPr lang="en-US" sz="3600" spc="409" dirty="0" err="1">
                <a:solidFill>
                  <a:srgbClr val="000000"/>
                </a:solidFill>
                <a:latin typeface="Helvetica Light" panose="020B0403020202020204" pitchFamily="34" charset="0"/>
                <a:ea typeface="Helvetica"/>
                <a:cs typeface="Helvetica"/>
                <a:sym typeface="Helvetica"/>
              </a:rPr>
              <a:t>løpet</a:t>
            </a:r>
            <a:r>
              <a:rPr lang="en-US" sz="3600" spc="409" dirty="0">
                <a:solidFill>
                  <a:srgbClr val="000000"/>
                </a:solidFill>
                <a:latin typeface="Helvetica Light" panose="020B0403020202020204" pitchFamily="34" charset="0"/>
                <a:ea typeface="Helvetica"/>
                <a:cs typeface="Helvetica"/>
                <a:sym typeface="Helvetica"/>
              </a:rPr>
              <a:t> av </a:t>
            </a:r>
            <a:r>
              <a:rPr lang="en-US" sz="3600" spc="409" dirty="0" err="1">
                <a:solidFill>
                  <a:srgbClr val="000000"/>
                </a:solidFill>
                <a:latin typeface="Helvetica Light" panose="020B0403020202020204" pitchFamily="34" charset="0"/>
                <a:ea typeface="Helvetica"/>
                <a:cs typeface="Helvetica"/>
                <a:sym typeface="Helvetica"/>
              </a:rPr>
              <a:t>økten</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skal</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elevene</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bli</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introdusert</a:t>
            </a:r>
            <a:r>
              <a:rPr lang="en-US" sz="3600" spc="409" dirty="0">
                <a:solidFill>
                  <a:srgbClr val="000000"/>
                </a:solidFill>
                <a:latin typeface="Helvetica Light" panose="020B0403020202020204" pitchFamily="34" charset="0"/>
                <a:ea typeface="Helvetica"/>
                <a:cs typeface="Helvetica"/>
                <a:sym typeface="Helvetica"/>
              </a:rPr>
              <a:t> for </a:t>
            </a:r>
            <a:r>
              <a:rPr lang="en-US" sz="3600" spc="409" dirty="0" err="1">
                <a:solidFill>
                  <a:srgbClr val="000000"/>
                </a:solidFill>
                <a:latin typeface="Helvetica Light" panose="020B0403020202020204" pitchFamily="34" charset="0"/>
                <a:ea typeface="Helvetica"/>
                <a:cs typeface="Helvetica"/>
                <a:sym typeface="Helvetica"/>
              </a:rPr>
              <a:t>begrepet</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reflekshelt</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og</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forstå</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hva</a:t>
            </a:r>
            <a:r>
              <a:rPr lang="en-US" sz="3600" spc="409" dirty="0">
                <a:solidFill>
                  <a:srgbClr val="000000"/>
                </a:solidFill>
                <a:latin typeface="Helvetica Light" panose="020B0403020202020204" pitchFamily="34" charset="0"/>
                <a:ea typeface="Helvetica"/>
                <a:cs typeface="Helvetica"/>
                <a:sym typeface="Helvetica"/>
              </a:rPr>
              <a:t> det </a:t>
            </a:r>
            <a:r>
              <a:rPr lang="en-US" sz="3600" spc="409" dirty="0" err="1">
                <a:solidFill>
                  <a:srgbClr val="000000"/>
                </a:solidFill>
                <a:latin typeface="Helvetica Light" panose="020B0403020202020204" pitchFamily="34" charset="0"/>
                <a:ea typeface="Helvetica"/>
                <a:cs typeface="Helvetica"/>
                <a:sym typeface="Helvetica"/>
              </a:rPr>
              <a:t>innebærer</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å</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være</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en</a:t>
            </a:r>
            <a:r>
              <a:rPr lang="en-US" sz="3600" spc="409" dirty="0">
                <a:solidFill>
                  <a:srgbClr val="000000"/>
                </a:solidFill>
                <a:latin typeface="Helvetica Light" panose="020B0403020202020204" pitchFamily="34" charset="0"/>
                <a:ea typeface="Helvetica"/>
                <a:cs typeface="Helvetica"/>
                <a:sym typeface="Helvetica"/>
              </a:rPr>
              <a:t> </a:t>
            </a:r>
            <a:r>
              <a:rPr lang="en-US" sz="3600" spc="409" dirty="0" err="1">
                <a:solidFill>
                  <a:srgbClr val="000000"/>
                </a:solidFill>
                <a:latin typeface="Helvetica Light" panose="020B0403020202020204" pitchFamily="34" charset="0"/>
                <a:ea typeface="Helvetica"/>
                <a:cs typeface="Helvetica"/>
                <a:sym typeface="Helvetica"/>
              </a:rPr>
              <a:t>reflekshelt</a:t>
            </a:r>
            <a:r>
              <a:rPr lang="en-US" sz="3600" spc="409" dirty="0">
                <a:solidFill>
                  <a:srgbClr val="000000"/>
                </a:solidFill>
                <a:latin typeface="Helvetica Light" panose="020B0403020202020204" pitchFamily="34" charset="0"/>
                <a:ea typeface="Helvetica"/>
                <a:cs typeface="Helvetica"/>
                <a:sym typeface="Helvetica"/>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0" y="751012"/>
            <a:ext cx="18296297" cy="9563144"/>
            <a:chOff x="-478699" y="0"/>
            <a:chExt cx="24395063" cy="12750858"/>
          </a:xfrm>
        </p:grpSpPr>
        <p:sp>
          <p:nvSpPr>
            <p:cNvPr id="3" name="Freeform 3"/>
            <p:cNvSpPr>
              <a:spLocks noGrp="1" noRot="1" noMove="1" noResize="1" noEditPoints="1" noAdjustHandles="1" noChangeArrowheads="1" noChangeShapeType="1"/>
            </p:cNvSpPr>
            <p:nvPr/>
          </p:nvSpPr>
          <p:spPr>
            <a:xfrm>
              <a:off x="-478699" y="2265737"/>
              <a:ext cx="24384000" cy="10485121"/>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grpSp>
          <p:nvGrpSpPr>
            <p:cNvPr id="4" name="Group 4"/>
            <p:cNvGrpSpPr>
              <a:grpSpLocks noGrp="1" noUngrp="1" noRot="1" noMove="1" noResize="1"/>
            </p:cNvGrpSpPr>
            <p:nvPr/>
          </p:nvGrpSpPr>
          <p:grpSpPr>
            <a:xfrm>
              <a:off x="1371600" y="1737781"/>
              <a:ext cx="21640800" cy="9589827"/>
              <a:chOff x="0" y="0"/>
              <a:chExt cx="4274726" cy="1894287"/>
            </a:xfrm>
          </p:grpSpPr>
          <p:sp>
            <p:nvSpPr>
              <p:cNvPr id="5" name="Freeform 5"/>
              <p:cNvSpPr>
                <a:spLocks noGrp="1" noRot="1" noMove="1" noResize="1" noEditPoints="1" noAdjustHandles="1" noChangeArrowheads="1" noChangeShapeType="1"/>
              </p:cNvSpPr>
              <p:nvPr/>
            </p:nvSpPr>
            <p:spPr>
              <a:xfrm>
                <a:off x="0" y="0"/>
                <a:ext cx="4274726" cy="1894287"/>
              </a:xfrm>
              <a:custGeom>
                <a:avLst/>
                <a:gdLst/>
                <a:ahLst/>
                <a:cxnLst/>
                <a:rect l="l" t="t" r="r" b="b"/>
                <a:pathLst>
                  <a:path w="4274726" h="1894287">
                    <a:moveTo>
                      <a:pt x="0" y="0"/>
                    </a:moveTo>
                    <a:lnTo>
                      <a:pt x="4274726" y="0"/>
                    </a:lnTo>
                    <a:lnTo>
                      <a:pt x="4274726" y="1894287"/>
                    </a:lnTo>
                    <a:lnTo>
                      <a:pt x="0" y="1894287"/>
                    </a:lnTo>
                    <a:close/>
                  </a:path>
                </a:pathLst>
              </a:custGeom>
              <a:solidFill>
                <a:srgbClr val="FFFFFF">
                  <a:alpha val="80000"/>
                </a:srgbClr>
              </a:solidFill>
              <a:ln cap="sq">
                <a:noFill/>
                <a:prstDash val="solid"/>
                <a:miter/>
              </a:ln>
            </p:spPr>
            <p:txBody>
              <a:bodyPr/>
              <a:lstStyle/>
              <a:p>
                <a:endParaRPr lang="nb-NO"/>
              </a:p>
            </p:txBody>
          </p:sp>
          <p:sp>
            <p:nvSpPr>
              <p:cNvPr id="6" name="TextBox 6"/>
              <p:cNvSpPr txBox="1">
                <a:spLocks noGrp="1" noRot="1" noMove="1" noResize="1" noEditPoints="1" noAdjustHandles="1" noChangeArrowheads="1" noChangeShapeType="1"/>
              </p:cNvSpPr>
              <p:nvPr/>
            </p:nvSpPr>
            <p:spPr>
              <a:xfrm>
                <a:off x="0" y="-76200"/>
                <a:ext cx="4274726" cy="1970487"/>
              </a:xfrm>
              <a:prstGeom prst="rect">
                <a:avLst/>
              </a:prstGeom>
            </p:spPr>
            <p:txBody>
              <a:bodyPr lIns="50800" tIns="50800" rIns="50800" bIns="50800" rtlCol="0" anchor="ctr"/>
              <a:lstStyle/>
              <a:p>
                <a:pPr algn="ctr">
                  <a:lnSpc>
                    <a:spcPts val="3500"/>
                  </a:lnSpc>
                </a:pPr>
                <a:endParaRPr/>
              </a:p>
            </p:txBody>
          </p:sp>
        </p:grpSp>
        <p:sp>
          <p:nvSpPr>
            <p:cNvPr id="7" name="Freeform 7"/>
            <p:cNvSpPr>
              <a:spLocks noGrp="1" noRot="1" noMove="1" noResize="1" noEditPoints="1" noAdjustHandles="1" noChangeArrowheads="1" noChangeShapeType="1"/>
            </p:cNvSpPr>
            <p:nvPr/>
          </p:nvSpPr>
          <p:spPr>
            <a:xfrm>
              <a:off x="14162764" y="9347200"/>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8" name="Freeform 8"/>
            <p:cNvSpPr>
              <a:spLocks noGrp="1" noRot="1" noMove="1" noResize="1" noEditPoints="1" noAdjustHandles="1" noChangeArrowheads="1" noChangeShapeType="1"/>
            </p:cNvSpPr>
            <p:nvPr/>
          </p:nvSpPr>
          <p:spPr>
            <a:xfrm>
              <a:off x="21509991" y="10100878"/>
              <a:ext cx="2291549" cy="1896304"/>
            </a:xfrm>
            <a:custGeom>
              <a:avLst/>
              <a:gdLst/>
              <a:ahLst/>
              <a:cxnLst/>
              <a:rect l="l" t="t" r="r" b="b"/>
              <a:pathLst>
                <a:path w="2291549" h="1896304">
                  <a:moveTo>
                    <a:pt x="0" y="0"/>
                  </a:moveTo>
                  <a:lnTo>
                    <a:pt x="2291550" y="0"/>
                  </a:lnTo>
                  <a:lnTo>
                    <a:pt x="2291550" y="1896304"/>
                  </a:lnTo>
                  <a:lnTo>
                    <a:pt x="0" y="1896304"/>
                  </a:lnTo>
                  <a:lnTo>
                    <a:pt x="0" y="0"/>
                  </a:lnTo>
                  <a:close/>
                </a:path>
              </a:pathLst>
            </a:custGeom>
            <a:blipFill>
              <a:blip r:embed="rId7"/>
              <a:stretch>
                <a:fillRect/>
              </a:stretch>
            </a:blipFill>
          </p:spPr>
          <p:txBody>
            <a:bodyPr/>
            <a:lstStyle/>
            <a:p>
              <a:endParaRPr lang="nb-NO"/>
            </a:p>
          </p:txBody>
        </p:sp>
        <p:sp>
          <p:nvSpPr>
            <p:cNvPr id="9" name="Freeform 9"/>
            <p:cNvSpPr>
              <a:spLocks noGrp="1" noRot="1" noMove="1" noResize="1" noEditPoints="1" noAdjustHandles="1" noChangeArrowheads="1" noChangeShapeType="1"/>
            </p:cNvSpPr>
            <p:nvPr/>
          </p:nvSpPr>
          <p:spPr>
            <a:xfrm>
              <a:off x="982639" y="9347200"/>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10" name="Freeform 10"/>
            <p:cNvSpPr>
              <a:spLocks noGrp="1" noRot="1" noMove="1" noResize="1" noEditPoints="1" noAdjustHandles="1" noChangeArrowheads="1" noChangeShapeType="1"/>
            </p:cNvSpPr>
            <p:nvPr/>
          </p:nvSpPr>
          <p:spPr>
            <a:xfrm>
              <a:off x="9766292" y="9347200"/>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grpSp>
          <p:nvGrpSpPr>
            <p:cNvPr id="11" name="Group 11"/>
            <p:cNvGrpSpPr>
              <a:grpSpLocks noGrp="1" noUngrp="1" noRot="1" noMove="1" noResize="1"/>
            </p:cNvGrpSpPr>
            <p:nvPr/>
          </p:nvGrpSpPr>
          <p:grpSpPr>
            <a:xfrm>
              <a:off x="1371600" y="0"/>
              <a:ext cx="21640800" cy="1340513"/>
              <a:chOff x="0" y="0"/>
              <a:chExt cx="4274726" cy="264793"/>
            </a:xfrm>
          </p:grpSpPr>
          <p:sp>
            <p:nvSpPr>
              <p:cNvPr id="12" name="Freeform 12"/>
              <p:cNvSpPr>
                <a:spLocks noGrp="1" noRot="1" noMove="1" noResize="1" noEditPoints="1" noAdjustHandles="1" noChangeArrowheads="1" noChangeShapeType="1"/>
              </p:cNvSpPr>
              <p:nvPr/>
            </p:nvSpPr>
            <p:spPr>
              <a:xfrm>
                <a:off x="0" y="0"/>
                <a:ext cx="4274726" cy="264793"/>
              </a:xfrm>
              <a:custGeom>
                <a:avLst/>
                <a:gdLst/>
                <a:ahLst/>
                <a:cxnLst/>
                <a:rect l="l" t="t" r="r" b="b"/>
                <a:pathLst>
                  <a:path w="4274726" h="264793">
                    <a:moveTo>
                      <a:pt x="0" y="0"/>
                    </a:moveTo>
                    <a:lnTo>
                      <a:pt x="4274726" y="0"/>
                    </a:lnTo>
                    <a:lnTo>
                      <a:pt x="4274726" y="264793"/>
                    </a:lnTo>
                    <a:lnTo>
                      <a:pt x="0" y="264793"/>
                    </a:lnTo>
                    <a:close/>
                  </a:path>
                </a:pathLst>
              </a:custGeom>
              <a:solidFill>
                <a:srgbClr val="FFFFFF">
                  <a:alpha val="80000"/>
                </a:srgbClr>
              </a:solidFill>
              <a:ln cap="sq">
                <a:noFill/>
                <a:prstDash val="solid"/>
                <a:miter/>
              </a:ln>
            </p:spPr>
            <p:txBody>
              <a:bodyPr/>
              <a:lstStyle/>
              <a:p>
                <a:endParaRPr lang="nb-NO"/>
              </a:p>
            </p:txBody>
          </p:sp>
          <p:sp>
            <p:nvSpPr>
              <p:cNvPr id="13" name="TextBox 13"/>
              <p:cNvSpPr txBox="1">
                <a:spLocks noGrp="1" noRot="1" noMove="1" noResize="1" noEditPoints="1" noAdjustHandles="1" noChangeArrowheads="1" noChangeShapeType="1"/>
              </p:cNvSpPr>
              <p:nvPr/>
            </p:nvSpPr>
            <p:spPr>
              <a:xfrm>
                <a:off x="0" y="-76200"/>
                <a:ext cx="4274726" cy="340993"/>
              </a:xfrm>
              <a:prstGeom prst="rect">
                <a:avLst/>
              </a:prstGeom>
            </p:spPr>
            <p:txBody>
              <a:bodyPr lIns="50800" tIns="50800" rIns="50800" bIns="50800" rtlCol="0" anchor="ctr"/>
              <a:lstStyle/>
              <a:p>
                <a:pPr algn="ctr">
                  <a:lnSpc>
                    <a:spcPts val="3500"/>
                  </a:lnSpc>
                </a:pPr>
                <a:endParaRPr dirty="0"/>
              </a:p>
            </p:txBody>
          </p:sp>
        </p:grpSp>
      </p:grpSp>
      <p:sp>
        <p:nvSpPr>
          <p:cNvPr id="14" name="TekstSylinder 13">
            <a:extLst>
              <a:ext uri="{FF2B5EF4-FFF2-40B4-BE49-F238E27FC236}">
                <a16:creationId xmlns:a16="http://schemas.microsoft.com/office/drawing/2014/main" id="{32A3F96E-D45F-FD71-D978-939867DA2007}"/>
              </a:ext>
            </a:extLst>
          </p:cNvPr>
          <p:cNvSpPr txBox="1"/>
          <p:nvPr/>
        </p:nvSpPr>
        <p:spPr>
          <a:xfrm>
            <a:off x="7630556" y="950608"/>
            <a:ext cx="3744936" cy="707886"/>
          </a:xfrm>
          <a:prstGeom prst="rect">
            <a:avLst/>
          </a:prstGeom>
          <a:noFill/>
        </p:spPr>
        <p:txBody>
          <a:bodyPr wrap="none" rtlCol="0">
            <a:spAutoFit/>
          </a:bodyPr>
          <a:lstStyle/>
          <a:p>
            <a:r>
              <a:rPr lang="nb-NO" sz="4000" b="1" dirty="0">
                <a:latin typeface="Helvetica" pitchFamily="2" charset="0"/>
              </a:rPr>
              <a:t>LÆRINGSMÅL</a:t>
            </a:r>
          </a:p>
        </p:txBody>
      </p:sp>
      <p:sp>
        <p:nvSpPr>
          <p:cNvPr id="15" name="TekstSylinder 14">
            <a:extLst>
              <a:ext uri="{FF2B5EF4-FFF2-40B4-BE49-F238E27FC236}">
                <a16:creationId xmlns:a16="http://schemas.microsoft.com/office/drawing/2014/main" id="{EA42909F-6619-07F7-3914-3C222D0094AC}"/>
              </a:ext>
            </a:extLst>
          </p:cNvPr>
          <p:cNvSpPr txBox="1"/>
          <p:nvPr/>
        </p:nvSpPr>
        <p:spPr>
          <a:xfrm>
            <a:off x="2400637" y="2465550"/>
            <a:ext cx="15417657" cy="3323987"/>
          </a:xfrm>
          <a:prstGeom prst="rect">
            <a:avLst/>
          </a:prstGeom>
          <a:noFill/>
        </p:spPr>
        <p:txBody>
          <a:bodyPr wrap="square" rtlCol="0">
            <a:spAutoFit/>
          </a:bodyPr>
          <a:lstStyle/>
          <a:p>
            <a:pPr>
              <a:spcBef>
                <a:spcPct val="0"/>
              </a:spcBef>
            </a:pPr>
            <a:r>
              <a:rPr lang="en-US" sz="3500" spc="250" dirty="0">
                <a:solidFill>
                  <a:srgbClr val="3C3D43"/>
                </a:solidFill>
                <a:latin typeface="Helvetica Light" panose="020B0403020202020204" pitchFamily="34" charset="0"/>
                <a:ea typeface="Helvetica"/>
                <a:cs typeface="Helvetica"/>
                <a:sym typeface="Helvetica"/>
              </a:rPr>
              <a:t>Eleven vet </a:t>
            </a:r>
            <a:r>
              <a:rPr lang="en-US" sz="3500" spc="250" dirty="0" err="1">
                <a:solidFill>
                  <a:srgbClr val="3C3D43"/>
                </a:solidFill>
                <a:latin typeface="Helvetica Light" panose="020B0403020202020204" pitchFamily="34" charset="0"/>
                <a:ea typeface="Helvetica"/>
                <a:cs typeface="Helvetica"/>
                <a:sym typeface="Helvetica"/>
              </a:rPr>
              <a:t>hva</a:t>
            </a:r>
            <a:r>
              <a:rPr lang="en-US" sz="3500" spc="250" dirty="0">
                <a:solidFill>
                  <a:srgbClr val="3C3D43"/>
                </a:solidFill>
                <a:latin typeface="Helvetica Light" panose="020B0403020202020204" pitchFamily="34" charset="0"/>
                <a:ea typeface="Helvetica"/>
                <a:cs typeface="Helvetica"/>
                <a:sym typeface="Helvetica"/>
              </a:rPr>
              <a:t> det </a:t>
            </a:r>
            <a:r>
              <a:rPr lang="en-US" sz="3500" spc="250" dirty="0" err="1">
                <a:solidFill>
                  <a:srgbClr val="3C3D43"/>
                </a:solidFill>
                <a:latin typeface="Helvetica Light" panose="020B0403020202020204" pitchFamily="34" charset="0"/>
                <a:ea typeface="Helvetica"/>
                <a:cs typeface="Helvetica"/>
                <a:sym typeface="Helvetica"/>
              </a:rPr>
              <a:t>vil</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si</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å</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være</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en</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reflekshelt</a:t>
            </a:r>
            <a:r>
              <a:rPr lang="nb-NO" sz="3500" dirty="0">
                <a:latin typeface="Helvetica Light" panose="020B0403020202020204" pitchFamily="34" charset="0"/>
              </a:rPr>
              <a:t>.</a:t>
            </a:r>
          </a:p>
          <a:p>
            <a:pPr>
              <a:spcBef>
                <a:spcPct val="0"/>
              </a:spcBef>
            </a:pPr>
            <a:endParaRPr lang="nb-NO" sz="3500" dirty="0">
              <a:latin typeface="Helvetica Light" panose="020B0403020202020204" pitchFamily="34" charset="0"/>
            </a:endParaRPr>
          </a:p>
          <a:p>
            <a:pPr>
              <a:spcBef>
                <a:spcPct val="0"/>
              </a:spcBef>
            </a:pPr>
            <a:r>
              <a:rPr lang="en-US" sz="3500" spc="250" dirty="0">
                <a:solidFill>
                  <a:srgbClr val="3C3D43"/>
                </a:solidFill>
                <a:latin typeface="Helvetica Light" panose="020B0403020202020204" pitchFamily="34" charset="0"/>
                <a:ea typeface="Helvetica"/>
                <a:cs typeface="Helvetica"/>
                <a:sym typeface="Helvetica"/>
              </a:rPr>
              <a:t>Eleven </a:t>
            </a:r>
            <a:r>
              <a:rPr lang="en-US" sz="3500" spc="250" dirty="0" err="1">
                <a:solidFill>
                  <a:srgbClr val="3C3D43"/>
                </a:solidFill>
                <a:latin typeface="Helvetica Light" panose="020B0403020202020204" pitchFamily="34" charset="0"/>
                <a:ea typeface="Helvetica"/>
                <a:cs typeface="Helvetica"/>
                <a:sym typeface="Helvetica"/>
              </a:rPr>
              <a:t>kan</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bruke</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fantasien</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og</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jobbe</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kreativt</a:t>
            </a:r>
            <a:r>
              <a:rPr lang="nb-NO" sz="3500" dirty="0">
                <a:latin typeface="Helvetica Light" panose="020B0403020202020204" pitchFamily="34" charset="0"/>
              </a:rPr>
              <a:t>.</a:t>
            </a:r>
          </a:p>
          <a:p>
            <a:pPr>
              <a:spcBef>
                <a:spcPct val="0"/>
              </a:spcBef>
            </a:pPr>
            <a:endParaRPr lang="nb-NO" sz="3500" dirty="0">
              <a:latin typeface="Helvetica Light" panose="020B0403020202020204" pitchFamily="34" charset="0"/>
            </a:endParaRPr>
          </a:p>
          <a:p>
            <a:pPr>
              <a:spcBef>
                <a:spcPct val="0"/>
              </a:spcBef>
            </a:pPr>
            <a:r>
              <a:rPr lang="en-US" sz="3500" spc="250" dirty="0">
                <a:solidFill>
                  <a:srgbClr val="3C3D43"/>
                </a:solidFill>
                <a:latin typeface="Helvetica Light" panose="020B0403020202020204" pitchFamily="34" charset="0"/>
                <a:ea typeface="Helvetica"/>
                <a:cs typeface="Helvetica"/>
                <a:sym typeface="Helvetica"/>
              </a:rPr>
              <a:t>Eleven </a:t>
            </a:r>
            <a:r>
              <a:rPr lang="en-US" sz="3500" spc="250" dirty="0" err="1">
                <a:solidFill>
                  <a:srgbClr val="3C3D43"/>
                </a:solidFill>
                <a:latin typeface="Helvetica Light" panose="020B0403020202020204" pitchFamily="34" charset="0"/>
                <a:ea typeface="Helvetica"/>
                <a:cs typeface="Helvetica"/>
                <a:sym typeface="Helvetica"/>
              </a:rPr>
              <a:t>kan</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gi</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eksempler</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på</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hvordan</a:t>
            </a:r>
            <a:r>
              <a:rPr lang="en-US" sz="3500" spc="250" dirty="0">
                <a:solidFill>
                  <a:srgbClr val="3C3D43"/>
                </a:solidFill>
                <a:latin typeface="Helvetica Light" panose="020B0403020202020204" pitchFamily="34" charset="0"/>
                <a:ea typeface="Helvetica"/>
                <a:cs typeface="Helvetica"/>
                <a:sym typeface="Helvetica"/>
              </a:rPr>
              <a:t> man </a:t>
            </a:r>
            <a:r>
              <a:rPr lang="en-US" sz="3500" spc="250" dirty="0" err="1">
                <a:solidFill>
                  <a:srgbClr val="3C3D43"/>
                </a:solidFill>
                <a:latin typeface="Helvetica Light" panose="020B0403020202020204" pitchFamily="34" charset="0"/>
                <a:ea typeface="Helvetica"/>
                <a:cs typeface="Helvetica"/>
                <a:sym typeface="Helvetica"/>
              </a:rPr>
              <a:t>kan</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være</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en</a:t>
            </a:r>
            <a:r>
              <a:rPr lang="en-US" sz="3500" spc="250" dirty="0">
                <a:solidFill>
                  <a:srgbClr val="3C3D43"/>
                </a:solidFill>
                <a:latin typeface="Helvetica Light" panose="020B0403020202020204" pitchFamily="34" charset="0"/>
                <a:ea typeface="Helvetica"/>
                <a:cs typeface="Helvetica"/>
                <a:sym typeface="Helvetica"/>
              </a:rPr>
              <a:t> </a:t>
            </a:r>
            <a:r>
              <a:rPr lang="en-US" sz="3500" spc="250" dirty="0" err="1">
                <a:solidFill>
                  <a:srgbClr val="3C3D43"/>
                </a:solidFill>
                <a:latin typeface="Helvetica Light" panose="020B0403020202020204" pitchFamily="34" charset="0"/>
                <a:ea typeface="Helvetica"/>
                <a:cs typeface="Helvetica"/>
                <a:sym typeface="Helvetica"/>
              </a:rPr>
              <a:t>reflekshelt</a:t>
            </a:r>
            <a:r>
              <a:rPr lang="en-US" sz="3500" spc="250" dirty="0">
                <a:solidFill>
                  <a:srgbClr val="3C3D43"/>
                </a:solidFill>
                <a:latin typeface="Helvetica Light" panose="020B0403020202020204" pitchFamily="34" charset="0"/>
                <a:ea typeface="Helvetica"/>
                <a:cs typeface="Helvetica"/>
                <a:sym typeface="Helvetica"/>
              </a:rPr>
              <a:t>.</a:t>
            </a:r>
          </a:p>
          <a:p>
            <a:pPr>
              <a:spcBef>
                <a:spcPct val="0"/>
              </a:spcBef>
            </a:pPr>
            <a:r>
              <a:rPr lang="nb-NO" sz="3500" dirty="0">
                <a:latin typeface="Helvetica Light" panose="020B0403020202020204" pitchFamily="34" charset="0"/>
              </a:rPr>
              <a:t>.</a:t>
            </a:r>
            <a:endParaRPr lang="en-US" sz="3500" spc="250" dirty="0">
              <a:solidFill>
                <a:srgbClr val="3C3D43"/>
              </a:solidFill>
              <a:latin typeface="Helvetica Light" panose="020B0403020202020204" pitchFamily="34" charset="0"/>
              <a:ea typeface="Helvetica"/>
              <a:cs typeface="Helvetica"/>
              <a:sym typeface="Helvetica"/>
            </a:endParaRPr>
          </a:p>
        </p:txBody>
      </p:sp>
      <p:sp>
        <p:nvSpPr>
          <p:cNvPr id="16" name="Freeform 14">
            <a:extLst>
              <a:ext uri="{FF2B5EF4-FFF2-40B4-BE49-F238E27FC236}">
                <a16:creationId xmlns:a16="http://schemas.microsoft.com/office/drawing/2014/main" id="{81067C6A-3EC7-20C9-89C8-1F8298F0ACA6}"/>
              </a:ext>
            </a:extLst>
          </p:cNvPr>
          <p:cNvSpPr/>
          <p:nvPr/>
        </p:nvSpPr>
        <p:spPr>
          <a:xfrm>
            <a:off x="1738850" y="2439565"/>
            <a:ext cx="685836" cy="650687"/>
          </a:xfrm>
          <a:custGeom>
            <a:avLst/>
            <a:gdLst/>
            <a:ahLst/>
            <a:cxnLst/>
            <a:rect l="l" t="t" r="r" b="b"/>
            <a:pathLst>
              <a:path w="685836" h="650687">
                <a:moveTo>
                  <a:pt x="0" y="0"/>
                </a:moveTo>
                <a:lnTo>
                  <a:pt x="685836" y="0"/>
                </a:lnTo>
                <a:lnTo>
                  <a:pt x="685836" y="650687"/>
                </a:lnTo>
                <a:lnTo>
                  <a:pt x="0" y="650687"/>
                </a:lnTo>
                <a:lnTo>
                  <a:pt x="0" y="0"/>
                </a:lnTo>
                <a:close/>
              </a:path>
            </a:pathLst>
          </a:custGeom>
          <a:blipFill>
            <a:blip r:embed="rId8">
              <a:extLst>
                <a:ext uri="{96DAC541-7B7A-43D3-8B79-37D633B846F1}">
                  <asvg:svgBlip xmlns:asvg="http://schemas.microsoft.com/office/drawing/2016/SVG/main" r:embed="rId9"/>
                </a:ext>
              </a:extLst>
            </a:blip>
            <a:stretch>
              <a:fillRect/>
            </a:stretch>
          </a:blipFill>
          <a:effectLst>
            <a:outerShdw blurRad="76200" dir="13500000" sy="23000" kx="1200000" algn="br" rotWithShape="0">
              <a:prstClr val="black">
                <a:alpha val="20000"/>
              </a:prstClr>
            </a:outerShdw>
          </a:effectLst>
        </p:spPr>
        <p:txBody>
          <a:bodyPr/>
          <a:lstStyle/>
          <a:p>
            <a:endParaRPr lang="nb-NO"/>
          </a:p>
        </p:txBody>
      </p:sp>
      <p:sp>
        <p:nvSpPr>
          <p:cNvPr id="17" name="Freeform 14">
            <a:extLst>
              <a:ext uri="{FF2B5EF4-FFF2-40B4-BE49-F238E27FC236}">
                <a16:creationId xmlns:a16="http://schemas.microsoft.com/office/drawing/2014/main" id="{BCB36EE3-DD62-4E52-341A-6BF68601F48C}"/>
              </a:ext>
            </a:extLst>
          </p:cNvPr>
          <p:cNvSpPr/>
          <p:nvPr/>
        </p:nvSpPr>
        <p:spPr>
          <a:xfrm>
            <a:off x="1740665" y="3476857"/>
            <a:ext cx="685836" cy="650687"/>
          </a:xfrm>
          <a:custGeom>
            <a:avLst/>
            <a:gdLst/>
            <a:ahLst/>
            <a:cxnLst/>
            <a:rect l="l" t="t" r="r" b="b"/>
            <a:pathLst>
              <a:path w="685836" h="650687">
                <a:moveTo>
                  <a:pt x="0" y="0"/>
                </a:moveTo>
                <a:lnTo>
                  <a:pt x="685836" y="0"/>
                </a:lnTo>
                <a:lnTo>
                  <a:pt x="685836" y="650687"/>
                </a:lnTo>
                <a:lnTo>
                  <a:pt x="0" y="650687"/>
                </a:lnTo>
                <a:lnTo>
                  <a:pt x="0" y="0"/>
                </a:lnTo>
                <a:close/>
              </a:path>
            </a:pathLst>
          </a:custGeom>
          <a:blipFill>
            <a:blip r:embed="rId8">
              <a:extLst>
                <a:ext uri="{96DAC541-7B7A-43D3-8B79-37D633B846F1}">
                  <asvg:svgBlip xmlns:asvg="http://schemas.microsoft.com/office/drawing/2016/SVG/main" r:embed="rId9"/>
                </a:ext>
              </a:extLst>
            </a:blip>
            <a:stretch>
              <a:fillRect/>
            </a:stretch>
          </a:blipFill>
          <a:effectLst>
            <a:outerShdw blurRad="76200" dir="13500000" sy="23000" kx="1200000" algn="br" rotWithShape="0">
              <a:prstClr val="black">
                <a:alpha val="20000"/>
              </a:prstClr>
            </a:outerShdw>
          </a:effectLst>
        </p:spPr>
        <p:txBody>
          <a:bodyPr/>
          <a:lstStyle/>
          <a:p>
            <a:endParaRPr lang="nb-NO"/>
          </a:p>
        </p:txBody>
      </p:sp>
      <p:sp>
        <p:nvSpPr>
          <p:cNvPr id="19" name="Freeform 14">
            <a:extLst>
              <a:ext uri="{FF2B5EF4-FFF2-40B4-BE49-F238E27FC236}">
                <a16:creationId xmlns:a16="http://schemas.microsoft.com/office/drawing/2014/main" id="{2545EB05-CD4E-5593-B5CB-AB2F89A221CF}"/>
              </a:ext>
            </a:extLst>
          </p:cNvPr>
          <p:cNvSpPr/>
          <p:nvPr/>
        </p:nvSpPr>
        <p:spPr>
          <a:xfrm>
            <a:off x="1795087" y="4523511"/>
            <a:ext cx="685836" cy="650687"/>
          </a:xfrm>
          <a:custGeom>
            <a:avLst/>
            <a:gdLst/>
            <a:ahLst/>
            <a:cxnLst/>
            <a:rect l="l" t="t" r="r" b="b"/>
            <a:pathLst>
              <a:path w="685836" h="650687">
                <a:moveTo>
                  <a:pt x="0" y="0"/>
                </a:moveTo>
                <a:lnTo>
                  <a:pt x="685836" y="0"/>
                </a:lnTo>
                <a:lnTo>
                  <a:pt x="685836" y="650687"/>
                </a:lnTo>
                <a:lnTo>
                  <a:pt x="0" y="650687"/>
                </a:lnTo>
                <a:lnTo>
                  <a:pt x="0" y="0"/>
                </a:lnTo>
                <a:close/>
              </a:path>
            </a:pathLst>
          </a:custGeom>
          <a:blipFill>
            <a:blip r:embed="rId8">
              <a:extLst>
                <a:ext uri="{96DAC541-7B7A-43D3-8B79-37D633B846F1}">
                  <asvg:svgBlip xmlns:asvg="http://schemas.microsoft.com/office/drawing/2016/SVG/main" r:embed="rId9"/>
                </a:ext>
              </a:extLst>
            </a:blip>
            <a:stretch>
              <a:fillRect/>
            </a:stretch>
          </a:blipFill>
          <a:effectLst>
            <a:outerShdw blurRad="76200" dir="13500000" sy="23000" kx="1200000" algn="br" rotWithShape="0">
              <a:prstClr val="black">
                <a:alpha val="20000"/>
              </a:prstClr>
            </a:outerShdw>
          </a:effectLst>
        </p:spPr>
        <p:txBody>
          <a:bodyPr/>
          <a:lstStyle/>
          <a:p>
            <a:endParaRPr lang="nb-NO"/>
          </a:p>
        </p:txBody>
      </p:sp>
      <p:sp>
        <p:nvSpPr>
          <p:cNvPr id="20" name="TekstSylinder 19">
            <a:extLst>
              <a:ext uri="{FF2B5EF4-FFF2-40B4-BE49-F238E27FC236}">
                <a16:creationId xmlns:a16="http://schemas.microsoft.com/office/drawing/2014/main" id="{D4355752-31C8-7690-3549-0EF5BBF8F431}"/>
              </a:ext>
            </a:extLst>
          </p:cNvPr>
          <p:cNvSpPr txBox="1"/>
          <p:nvPr/>
        </p:nvSpPr>
        <p:spPr>
          <a:xfrm>
            <a:off x="1795087" y="5855269"/>
            <a:ext cx="15480520" cy="1708160"/>
          </a:xfrm>
          <a:prstGeom prst="rect">
            <a:avLst/>
          </a:prstGeom>
          <a:noFill/>
        </p:spPr>
        <p:txBody>
          <a:bodyPr wrap="none" rtlCol="0">
            <a:spAutoFit/>
          </a:bodyPr>
          <a:lstStyle/>
          <a:p>
            <a:r>
              <a:rPr lang="nb-NO" sz="3500" b="1" dirty="0">
                <a:latin typeface="Helvetica" pitchFamily="2" charset="0"/>
              </a:rPr>
              <a:t>Fag: </a:t>
            </a:r>
            <a:r>
              <a:rPr lang="nb-NO" sz="3500" dirty="0">
                <a:latin typeface="Helvetica Light" panose="020B0403020202020204" pitchFamily="34" charset="0"/>
              </a:rPr>
              <a:t>norsk, samfunnsfag</a:t>
            </a:r>
          </a:p>
          <a:p>
            <a:r>
              <a:rPr lang="nb-NO" sz="3500" b="1" dirty="0">
                <a:latin typeface="Helvetica" pitchFamily="2" charset="0"/>
              </a:rPr>
              <a:t>Ferdigheter: </a:t>
            </a:r>
            <a:r>
              <a:rPr lang="nb-NO" sz="3500" dirty="0">
                <a:latin typeface="Helvetica Light" panose="020B0403020202020204" pitchFamily="34" charset="0"/>
              </a:rPr>
              <a:t>muntlige og skriftlige ferdigheter</a:t>
            </a:r>
          </a:p>
          <a:p>
            <a:r>
              <a:rPr lang="nb-NO" sz="3500" b="1" dirty="0">
                <a:latin typeface="Helvetica" pitchFamily="2" charset="0"/>
              </a:rPr>
              <a:t>Overordnet tema: </a:t>
            </a:r>
            <a:r>
              <a:rPr lang="nb-NO" sz="3500" dirty="0">
                <a:latin typeface="Helvetica Light" panose="020B0403020202020204" pitchFamily="34" charset="0"/>
              </a:rPr>
              <a:t>folkehelse og livsmestring, demokrati og medborgerskap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p:nvPr/>
        </p:nvGrpSpPr>
        <p:grpSpPr>
          <a:xfrm>
            <a:off x="0" y="739378"/>
            <a:ext cx="18288000" cy="9694202"/>
            <a:chOff x="0" y="-385763"/>
            <a:chExt cx="24384000" cy="12925602"/>
          </a:xfrm>
        </p:grpSpPr>
        <p:sp>
          <p:nvSpPr>
            <p:cNvPr id="3" name="Freeform 3"/>
            <p:cNvSpPr/>
            <p:nvPr/>
          </p:nvSpPr>
          <p:spPr>
            <a:xfrm>
              <a:off x="0" y="2054719"/>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6" name="TextBox 6"/>
            <p:cNvSpPr txBox="1"/>
            <p:nvPr/>
          </p:nvSpPr>
          <p:spPr>
            <a:xfrm>
              <a:off x="1371600" y="-385763"/>
              <a:ext cx="14119367" cy="12925601"/>
            </a:xfrm>
            <a:prstGeom prst="rect">
              <a:avLst/>
            </a:prstGeom>
          </p:spPr>
          <p:txBody>
            <a:bodyPr lIns="50800" tIns="50800" rIns="50800" bIns="50800" rtlCol="0" anchor="ctr"/>
            <a:lstStyle/>
            <a:p>
              <a:pPr algn="ctr">
                <a:lnSpc>
                  <a:spcPts val="3500"/>
                </a:lnSpc>
              </a:pPr>
              <a:endParaRPr/>
            </a:p>
          </p:txBody>
        </p:sp>
        <p:sp>
          <p:nvSpPr>
            <p:cNvPr id="11" name="Freeform 11"/>
            <p:cNvSpPr/>
            <p:nvPr/>
          </p:nvSpPr>
          <p:spPr>
            <a:xfrm>
              <a:off x="21866625" y="10024648"/>
              <a:ext cx="2291549" cy="1896304"/>
            </a:xfrm>
            <a:custGeom>
              <a:avLst/>
              <a:gdLst/>
              <a:ahLst/>
              <a:cxnLst/>
              <a:rect l="l" t="t" r="r" b="b"/>
              <a:pathLst>
                <a:path w="2291549" h="1896304">
                  <a:moveTo>
                    <a:pt x="0" y="0"/>
                  </a:moveTo>
                  <a:lnTo>
                    <a:pt x="2291550" y="0"/>
                  </a:lnTo>
                  <a:lnTo>
                    <a:pt x="2291550" y="1896304"/>
                  </a:lnTo>
                  <a:lnTo>
                    <a:pt x="0" y="1896304"/>
                  </a:lnTo>
                  <a:lnTo>
                    <a:pt x="0" y="0"/>
                  </a:lnTo>
                  <a:close/>
                </a:path>
              </a:pathLst>
            </a:custGeom>
            <a:blipFill>
              <a:blip r:embed="rId5"/>
              <a:stretch>
                <a:fillRect/>
              </a:stretch>
            </a:blipFill>
          </p:spPr>
          <p:txBody>
            <a:bodyPr/>
            <a:lstStyle/>
            <a:p>
              <a:endParaRPr lang="nb-NO"/>
            </a:p>
          </p:txBody>
        </p:sp>
      </p:grpSp>
      <p:sp>
        <p:nvSpPr>
          <p:cNvPr id="18" name="TextBox 12">
            <a:extLst>
              <a:ext uri="{FF2B5EF4-FFF2-40B4-BE49-F238E27FC236}">
                <a16:creationId xmlns:a16="http://schemas.microsoft.com/office/drawing/2014/main" id="{339F4430-AC4C-1C52-594E-4E73B8DC2726}"/>
              </a:ext>
            </a:extLst>
          </p:cNvPr>
          <p:cNvSpPr txBox="1"/>
          <p:nvPr/>
        </p:nvSpPr>
        <p:spPr>
          <a:xfrm>
            <a:off x="890897" y="1066504"/>
            <a:ext cx="4896544" cy="1347548"/>
          </a:xfrm>
          <a:prstGeom prst="rect">
            <a:avLst/>
          </a:prstGeom>
        </p:spPr>
        <p:txBody>
          <a:bodyPr wrap="square" lIns="0" tIns="0" rIns="0" bIns="0" rtlCol="0" anchor="t">
            <a:spAutoFit/>
          </a:bodyPr>
          <a:lstStyle/>
          <a:p>
            <a:pPr algn="ctr">
              <a:lnSpc>
                <a:spcPts val="3500"/>
              </a:lnSpc>
              <a:spcBef>
                <a:spcPct val="0"/>
              </a:spcBef>
            </a:pPr>
            <a:r>
              <a:rPr lang="en-US" sz="3200" spc="570" dirty="0" err="1">
                <a:solidFill>
                  <a:srgbClr val="FFFFFF"/>
                </a:solidFill>
                <a:latin typeface="Helvetica Light" panose="020B0403020202020204" pitchFamily="34" charset="0"/>
                <a:ea typeface="Helvetica"/>
                <a:cs typeface="Helvetica"/>
                <a:sym typeface="Helvetica"/>
              </a:rPr>
              <a:t>Hva</a:t>
            </a:r>
            <a:r>
              <a:rPr lang="en-US" sz="3200" spc="570" dirty="0">
                <a:solidFill>
                  <a:srgbClr val="FFFFFF"/>
                </a:solidFill>
                <a:latin typeface="Helvetica Light" panose="020B0403020202020204" pitchFamily="34" charset="0"/>
                <a:ea typeface="Helvetica"/>
                <a:cs typeface="Helvetica"/>
                <a:sym typeface="Helvetica"/>
              </a:rPr>
              <a:t> </a:t>
            </a:r>
            <a:r>
              <a:rPr lang="en-US" sz="3200" spc="570" dirty="0" err="1">
                <a:solidFill>
                  <a:srgbClr val="FFFFFF"/>
                </a:solidFill>
                <a:latin typeface="Helvetica Light" panose="020B0403020202020204" pitchFamily="34" charset="0"/>
                <a:ea typeface="Helvetica"/>
                <a:cs typeface="Helvetica"/>
                <a:sym typeface="Helvetica"/>
              </a:rPr>
              <a:t>tenker</a:t>
            </a:r>
            <a:r>
              <a:rPr lang="en-US" sz="3200" spc="570" dirty="0">
                <a:solidFill>
                  <a:srgbClr val="FFFFFF"/>
                </a:solidFill>
                <a:latin typeface="Helvetica Light" panose="020B0403020202020204" pitchFamily="34" charset="0"/>
                <a:ea typeface="Helvetica"/>
                <a:cs typeface="Helvetica"/>
                <a:sym typeface="Helvetica"/>
              </a:rPr>
              <a:t> du </a:t>
            </a:r>
            <a:r>
              <a:rPr lang="en-US" sz="3200" spc="570" dirty="0" err="1">
                <a:solidFill>
                  <a:srgbClr val="FFFFFF"/>
                </a:solidFill>
                <a:latin typeface="Helvetica Light" panose="020B0403020202020204" pitchFamily="34" charset="0"/>
                <a:ea typeface="Helvetica"/>
                <a:cs typeface="Helvetica"/>
                <a:sym typeface="Helvetica"/>
              </a:rPr>
              <a:t>på</a:t>
            </a:r>
            <a:r>
              <a:rPr lang="en-US" sz="3200" spc="570" dirty="0">
                <a:solidFill>
                  <a:srgbClr val="FFFFFF"/>
                </a:solidFill>
                <a:latin typeface="Helvetica Light" panose="020B0403020202020204" pitchFamily="34" charset="0"/>
                <a:ea typeface="Helvetica"/>
                <a:cs typeface="Helvetica"/>
                <a:sym typeface="Helvetica"/>
              </a:rPr>
              <a:t> </a:t>
            </a:r>
            <a:r>
              <a:rPr lang="en-US" sz="3200" spc="570" dirty="0" err="1">
                <a:solidFill>
                  <a:srgbClr val="FFFFFF"/>
                </a:solidFill>
                <a:latin typeface="Helvetica Light" panose="020B0403020202020204" pitchFamily="34" charset="0"/>
                <a:ea typeface="Helvetica"/>
                <a:cs typeface="Helvetica"/>
                <a:sym typeface="Helvetica"/>
              </a:rPr>
              <a:t>når</a:t>
            </a:r>
            <a:r>
              <a:rPr lang="en-US" sz="3200" spc="570" dirty="0">
                <a:solidFill>
                  <a:srgbClr val="FFFFFF"/>
                </a:solidFill>
                <a:latin typeface="Helvetica Light" panose="020B0403020202020204" pitchFamily="34" charset="0"/>
                <a:ea typeface="Helvetica"/>
                <a:cs typeface="Helvetica"/>
                <a:sym typeface="Helvetica"/>
              </a:rPr>
              <a:t> du </a:t>
            </a:r>
            <a:r>
              <a:rPr lang="en-US" sz="3200" spc="570" dirty="0" err="1">
                <a:solidFill>
                  <a:srgbClr val="FFFFFF"/>
                </a:solidFill>
                <a:latin typeface="Helvetica Light" panose="020B0403020202020204" pitchFamily="34" charset="0"/>
                <a:ea typeface="Helvetica"/>
                <a:cs typeface="Helvetica"/>
                <a:sym typeface="Helvetica"/>
              </a:rPr>
              <a:t>hører</a:t>
            </a:r>
            <a:r>
              <a:rPr lang="en-US" sz="3200" spc="570" dirty="0">
                <a:solidFill>
                  <a:srgbClr val="FFFFFF"/>
                </a:solidFill>
                <a:latin typeface="Helvetica Light" panose="020B0403020202020204" pitchFamily="34" charset="0"/>
                <a:ea typeface="Helvetica"/>
                <a:cs typeface="Helvetica"/>
                <a:sym typeface="Helvetica"/>
              </a:rPr>
              <a:t> “</a:t>
            </a:r>
            <a:r>
              <a:rPr lang="en-US" sz="3200" spc="570" dirty="0" err="1">
                <a:solidFill>
                  <a:srgbClr val="FFFFFF"/>
                </a:solidFill>
                <a:latin typeface="Helvetica Light" panose="020B0403020202020204" pitchFamily="34" charset="0"/>
                <a:ea typeface="Helvetica"/>
                <a:cs typeface="Helvetica"/>
                <a:sym typeface="Helvetica"/>
              </a:rPr>
              <a:t>reflekshelt</a:t>
            </a:r>
            <a:r>
              <a:rPr lang="en-US" sz="3200" spc="570" dirty="0">
                <a:solidFill>
                  <a:srgbClr val="FFFFFF"/>
                </a:solidFill>
                <a:latin typeface="Helvetica Light" panose="020B0403020202020204" pitchFamily="34" charset="0"/>
                <a:ea typeface="Helvetica"/>
                <a:cs typeface="Helvetica"/>
                <a:sym typeface="Helvetica"/>
              </a:rPr>
              <a:t>”?</a:t>
            </a:r>
          </a:p>
        </p:txBody>
      </p:sp>
      <p:sp>
        <p:nvSpPr>
          <p:cNvPr id="21" name="TextBox 12">
            <a:extLst>
              <a:ext uri="{FF2B5EF4-FFF2-40B4-BE49-F238E27FC236}">
                <a16:creationId xmlns:a16="http://schemas.microsoft.com/office/drawing/2014/main" id="{22E916C2-CB2C-D018-6E36-0D75F2F4A7AF}"/>
              </a:ext>
            </a:extLst>
          </p:cNvPr>
          <p:cNvSpPr txBox="1"/>
          <p:nvPr/>
        </p:nvSpPr>
        <p:spPr>
          <a:xfrm>
            <a:off x="12646925" y="851710"/>
            <a:ext cx="4896544" cy="1347548"/>
          </a:xfrm>
          <a:prstGeom prst="rect">
            <a:avLst/>
          </a:prstGeom>
        </p:spPr>
        <p:txBody>
          <a:bodyPr wrap="square" lIns="0" tIns="0" rIns="0" bIns="0" rtlCol="0" anchor="t">
            <a:spAutoFit/>
          </a:bodyPr>
          <a:lstStyle/>
          <a:p>
            <a:pPr algn="ctr">
              <a:lnSpc>
                <a:spcPts val="3500"/>
              </a:lnSpc>
              <a:spcBef>
                <a:spcPct val="0"/>
              </a:spcBef>
            </a:pPr>
            <a:r>
              <a:rPr lang="en-US" sz="3200" spc="570" dirty="0" err="1">
                <a:solidFill>
                  <a:srgbClr val="FFFFFF"/>
                </a:solidFill>
                <a:latin typeface="Helvetica Light" panose="020B0403020202020204" pitchFamily="34" charset="0"/>
                <a:ea typeface="Helvetica"/>
                <a:cs typeface="Helvetica"/>
                <a:sym typeface="Helvetica"/>
              </a:rPr>
              <a:t>Hva</a:t>
            </a:r>
            <a:r>
              <a:rPr lang="en-US" sz="3200" spc="570" dirty="0">
                <a:solidFill>
                  <a:srgbClr val="FFFFFF"/>
                </a:solidFill>
                <a:latin typeface="Helvetica Light" panose="020B0403020202020204" pitchFamily="34" charset="0"/>
                <a:ea typeface="Helvetica"/>
                <a:cs typeface="Helvetica"/>
                <a:sym typeface="Helvetica"/>
              </a:rPr>
              <a:t> </a:t>
            </a:r>
            <a:r>
              <a:rPr lang="en-US" sz="3200" spc="570" dirty="0" err="1">
                <a:solidFill>
                  <a:srgbClr val="FFFFFF"/>
                </a:solidFill>
                <a:latin typeface="Helvetica Light" panose="020B0403020202020204" pitchFamily="34" charset="0"/>
                <a:ea typeface="Helvetica"/>
                <a:cs typeface="Helvetica"/>
                <a:sym typeface="Helvetica"/>
              </a:rPr>
              <a:t>forteller</a:t>
            </a:r>
            <a:r>
              <a:rPr lang="en-US" sz="3200" spc="570" dirty="0">
                <a:solidFill>
                  <a:srgbClr val="FFFFFF"/>
                </a:solidFill>
                <a:latin typeface="Helvetica Light" panose="020B0403020202020204" pitchFamily="34" charset="0"/>
                <a:ea typeface="Helvetica"/>
                <a:cs typeface="Helvetica"/>
                <a:sym typeface="Helvetica"/>
              </a:rPr>
              <a:t> </a:t>
            </a:r>
            <a:r>
              <a:rPr lang="en-US" sz="3200" spc="570" dirty="0" err="1">
                <a:solidFill>
                  <a:srgbClr val="FFFFFF"/>
                </a:solidFill>
                <a:latin typeface="Helvetica Light" panose="020B0403020202020204" pitchFamily="34" charset="0"/>
                <a:ea typeface="Helvetica"/>
                <a:cs typeface="Helvetica"/>
                <a:sym typeface="Helvetica"/>
              </a:rPr>
              <a:t>logoen</a:t>
            </a:r>
            <a:r>
              <a:rPr lang="en-US" sz="3200" spc="570" dirty="0">
                <a:solidFill>
                  <a:srgbClr val="FFFFFF"/>
                </a:solidFill>
                <a:latin typeface="Helvetica Light" panose="020B0403020202020204" pitchFamily="34" charset="0"/>
                <a:ea typeface="Helvetica"/>
                <a:cs typeface="Helvetica"/>
                <a:sym typeface="Helvetica"/>
              </a:rPr>
              <a:t> deg om </a:t>
            </a:r>
            <a:r>
              <a:rPr lang="en-US" sz="3200" spc="570" dirty="0" err="1">
                <a:solidFill>
                  <a:srgbClr val="FFFFFF"/>
                </a:solidFill>
                <a:latin typeface="Helvetica Light" panose="020B0403020202020204" pitchFamily="34" charset="0"/>
                <a:ea typeface="Helvetica"/>
                <a:cs typeface="Helvetica"/>
                <a:sym typeface="Helvetica"/>
              </a:rPr>
              <a:t>å</a:t>
            </a:r>
            <a:r>
              <a:rPr lang="en-US" sz="3200" spc="570" dirty="0">
                <a:solidFill>
                  <a:srgbClr val="FFFFFF"/>
                </a:solidFill>
                <a:latin typeface="Helvetica Light" panose="020B0403020202020204" pitchFamily="34" charset="0"/>
                <a:ea typeface="Helvetica"/>
                <a:cs typeface="Helvetica"/>
                <a:sym typeface="Helvetica"/>
              </a:rPr>
              <a:t> </a:t>
            </a:r>
            <a:r>
              <a:rPr lang="en-US" sz="3200" spc="570" dirty="0" err="1">
                <a:solidFill>
                  <a:srgbClr val="FFFFFF"/>
                </a:solidFill>
                <a:latin typeface="Helvetica Light" panose="020B0403020202020204" pitchFamily="34" charset="0"/>
                <a:ea typeface="Helvetica"/>
                <a:cs typeface="Helvetica"/>
                <a:sym typeface="Helvetica"/>
              </a:rPr>
              <a:t>være</a:t>
            </a:r>
            <a:r>
              <a:rPr lang="en-US" sz="3200" spc="570" dirty="0">
                <a:solidFill>
                  <a:srgbClr val="FFFFFF"/>
                </a:solidFill>
                <a:latin typeface="Helvetica Light" panose="020B0403020202020204" pitchFamily="34" charset="0"/>
                <a:ea typeface="Helvetica"/>
                <a:cs typeface="Helvetica"/>
                <a:sym typeface="Helvetica"/>
              </a:rPr>
              <a:t> </a:t>
            </a:r>
            <a:r>
              <a:rPr lang="en-US" sz="3200" spc="570" dirty="0" err="1">
                <a:solidFill>
                  <a:srgbClr val="FFFFFF"/>
                </a:solidFill>
                <a:latin typeface="Helvetica Light" panose="020B0403020202020204" pitchFamily="34" charset="0"/>
                <a:ea typeface="Helvetica"/>
                <a:cs typeface="Helvetica"/>
                <a:sym typeface="Helvetica"/>
              </a:rPr>
              <a:t>reflekshelt</a:t>
            </a:r>
            <a:r>
              <a:rPr lang="en-US" sz="3200" spc="570" dirty="0">
                <a:solidFill>
                  <a:srgbClr val="FFFFFF"/>
                </a:solidFill>
                <a:latin typeface="Helvetica Light" panose="020B0403020202020204" pitchFamily="34" charset="0"/>
                <a:ea typeface="Helvetica"/>
                <a:cs typeface="Helvetica"/>
                <a:sym typeface="Helvetica"/>
              </a:rPr>
              <a:t>?</a:t>
            </a:r>
          </a:p>
        </p:txBody>
      </p:sp>
      <p:pic>
        <p:nvPicPr>
          <p:cNvPr id="26" name="Bilde 25" descr="Et bilde som inneholder katt, clip art, illustrasjon, tegnefilm&#10;&#10;Automatisk generert beskrivelse">
            <a:extLst>
              <a:ext uri="{FF2B5EF4-FFF2-40B4-BE49-F238E27FC236}">
                <a16:creationId xmlns:a16="http://schemas.microsoft.com/office/drawing/2014/main" id="{44171058-5D97-913F-770B-B71A158B8B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143" y="4815384"/>
            <a:ext cx="3416771" cy="4813408"/>
          </a:xfrm>
          <a:prstGeom prst="rect">
            <a:avLst/>
          </a:prstGeom>
        </p:spPr>
      </p:pic>
      <p:pic>
        <p:nvPicPr>
          <p:cNvPr id="32" name="Bilde 31" descr="Et bilde som inneholder katt, clip art, logo, Grafikk&#10;&#10;Automatisk generert beskrivelse">
            <a:extLst>
              <a:ext uri="{FF2B5EF4-FFF2-40B4-BE49-F238E27FC236}">
                <a16:creationId xmlns:a16="http://schemas.microsoft.com/office/drawing/2014/main" id="{B371EB2B-0E39-A2A4-9828-3FAD0C9917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4351" y="9095"/>
            <a:ext cx="9079215" cy="9960320"/>
          </a:xfrm>
          <a:prstGeom prst="rect">
            <a:avLst/>
          </a:prstGeom>
        </p:spPr>
      </p:pic>
      <p:sp>
        <p:nvSpPr>
          <p:cNvPr id="23" name="Freeform 13">
            <a:extLst>
              <a:ext uri="{FF2B5EF4-FFF2-40B4-BE49-F238E27FC236}">
                <a16:creationId xmlns:a16="http://schemas.microsoft.com/office/drawing/2014/main" id="{21E633C7-9548-0C35-0EA2-F7C0429AD4FA}"/>
              </a:ext>
            </a:extLst>
          </p:cNvPr>
          <p:cNvSpPr/>
          <p:nvPr/>
        </p:nvSpPr>
        <p:spPr>
          <a:xfrm flipV="1">
            <a:off x="11525690" y="3776998"/>
            <a:ext cx="6068470" cy="2933800"/>
          </a:xfrm>
          <a:custGeom>
            <a:avLst/>
            <a:gdLst/>
            <a:ahLst/>
            <a:cxnLst/>
            <a:rect l="l" t="t" r="r" b="b"/>
            <a:pathLst>
              <a:path w="7462578" h="4309639">
                <a:moveTo>
                  <a:pt x="0" y="0"/>
                </a:moveTo>
                <a:lnTo>
                  <a:pt x="7462577" y="0"/>
                </a:lnTo>
                <a:lnTo>
                  <a:pt x="7462577" y="4309639"/>
                </a:lnTo>
                <a:lnTo>
                  <a:pt x="0" y="43096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sp>
        <p:nvSpPr>
          <p:cNvPr id="24" name="TextBox 12">
            <a:extLst>
              <a:ext uri="{FF2B5EF4-FFF2-40B4-BE49-F238E27FC236}">
                <a16:creationId xmlns:a16="http://schemas.microsoft.com/office/drawing/2014/main" id="{66F112A3-8FB6-6235-0E74-4864293C4982}"/>
              </a:ext>
            </a:extLst>
          </p:cNvPr>
          <p:cNvSpPr txBox="1"/>
          <p:nvPr/>
        </p:nvSpPr>
        <p:spPr>
          <a:xfrm>
            <a:off x="12542468" y="4570124"/>
            <a:ext cx="4896544" cy="1347548"/>
          </a:xfrm>
          <a:prstGeom prst="rect">
            <a:avLst/>
          </a:prstGeom>
        </p:spPr>
        <p:txBody>
          <a:bodyPr wrap="square" lIns="0" tIns="0" rIns="0" bIns="0" rtlCol="0" anchor="t">
            <a:spAutoFit/>
          </a:bodyPr>
          <a:lstStyle/>
          <a:p>
            <a:pPr algn="ctr">
              <a:lnSpc>
                <a:spcPts val="3500"/>
              </a:lnSpc>
              <a:spcBef>
                <a:spcPct val="0"/>
              </a:spcBef>
            </a:pPr>
            <a:r>
              <a:rPr lang="en-US" sz="3200" spc="570" dirty="0">
                <a:latin typeface="Helvetica Light" panose="020B0403020202020204" pitchFamily="34" charset="0"/>
                <a:ea typeface="Helvetica"/>
                <a:cs typeface="Helvetica"/>
                <a:sym typeface="Helvetica"/>
              </a:rPr>
              <a:t>Del </a:t>
            </a:r>
            <a:r>
              <a:rPr lang="en-US" sz="3200" spc="570" dirty="0" err="1">
                <a:latin typeface="Helvetica Light" panose="020B0403020202020204" pitchFamily="34" charset="0"/>
                <a:ea typeface="Helvetica"/>
                <a:cs typeface="Helvetica"/>
                <a:sym typeface="Helvetica"/>
              </a:rPr>
              <a:t>tankene</a:t>
            </a:r>
            <a:r>
              <a:rPr lang="en-US" sz="3200" spc="570" dirty="0">
                <a:latin typeface="Helvetica Light" panose="020B0403020202020204" pitchFamily="34" charset="0"/>
                <a:ea typeface="Helvetica"/>
                <a:cs typeface="Helvetica"/>
                <a:sym typeface="Helvetica"/>
              </a:rPr>
              <a:t> dine med </a:t>
            </a:r>
            <a:r>
              <a:rPr lang="en-US" sz="3200" spc="570" dirty="0" err="1">
                <a:latin typeface="Helvetica Light" panose="020B0403020202020204" pitchFamily="34" charset="0"/>
                <a:ea typeface="Helvetica"/>
                <a:cs typeface="Helvetica"/>
                <a:sym typeface="Helvetica"/>
              </a:rPr>
              <a:t>personen</a:t>
            </a:r>
            <a:r>
              <a:rPr lang="en-US" sz="3200" spc="570" dirty="0">
                <a:latin typeface="Helvetica Light" panose="020B0403020202020204" pitchFamily="34" charset="0"/>
                <a:ea typeface="Helvetica"/>
                <a:cs typeface="Helvetica"/>
                <a:sym typeface="Helvetica"/>
              </a:rPr>
              <a:t> </a:t>
            </a:r>
            <a:r>
              <a:rPr lang="en-US" sz="3200" spc="570" dirty="0" err="1">
                <a:latin typeface="Helvetica Light" panose="020B0403020202020204" pitchFamily="34" charset="0"/>
                <a:ea typeface="Helvetica"/>
                <a:cs typeface="Helvetica"/>
                <a:sym typeface="Helvetica"/>
              </a:rPr>
              <a:t>ved</a:t>
            </a:r>
            <a:r>
              <a:rPr lang="en-US" sz="3200" spc="570" dirty="0">
                <a:latin typeface="Helvetica Light" panose="020B0403020202020204" pitchFamily="34" charset="0"/>
                <a:ea typeface="Helvetica"/>
                <a:cs typeface="Helvetica"/>
                <a:sym typeface="Helvetica"/>
              </a:rPr>
              <a:t> </a:t>
            </a:r>
            <a:r>
              <a:rPr lang="en-US" sz="3200" spc="570" dirty="0" err="1">
                <a:latin typeface="Helvetica Light" panose="020B0403020202020204" pitchFamily="34" charset="0"/>
                <a:ea typeface="Helvetica"/>
                <a:cs typeface="Helvetica"/>
                <a:sym typeface="Helvetica"/>
              </a:rPr>
              <a:t>siden</a:t>
            </a:r>
            <a:r>
              <a:rPr lang="en-US" sz="3200" spc="570" dirty="0">
                <a:latin typeface="Helvetica Light" panose="020B0403020202020204" pitchFamily="34" charset="0"/>
                <a:ea typeface="Helvetica"/>
                <a:cs typeface="Helvetica"/>
                <a:sym typeface="Helvetica"/>
              </a:rPr>
              <a:t> av deg.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a:grpSpLocks noGrp="1" noUngrp="1" noRot="1" noMove="1" noResize="1"/>
          </p:cNvGrpSpPr>
          <p:nvPr/>
        </p:nvGrpSpPr>
        <p:grpSpPr>
          <a:xfrm>
            <a:off x="0" y="1028701"/>
            <a:ext cx="18288000" cy="9258300"/>
            <a:chOff x="0" y="897154"/>
            <a:chExt cx="24384000" cy="12344400"/>
          </a:xfrm>
        </p:grpSpPr>
        <p:sp>
          <p:nvSpPr>
            <p:cNvPr id="3" name="Freeform 3"/>
            <p:cNvSpPr>
              <a:spLocks noGrp="1" noRot="1" noMove="1" noResize="1" noEditPoints="1" noAdjustHandles="1" noChangeArrowheads="1" noChangeShapeType="1"/>
            </p:cNvSpPr>
            <p:nvPr/>
          </p:nvSpPr>
          <p:spPr>
            <a:xfrm>
              <a:off x="0" y="2756434"/>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b-NO" dirty="0"/>
            </a:p>
          </p:txBody>
        </p:sp>
        <p:sp>
          <p:nvSpPr>
            <p:cNvPr id="4" name="Freeform 4"/>
            <p:cNvSpPr>
              <a:spLocks noGrp="1" noRot="1" noMove="1" noResize="1" noEditPoints="1" noAdjustHandles="1" noChangeArrowheads="1" noChangeShapeType="1"/>
            </p:cNvSpPr>
            <p:nvPr/>
          </p:nvSpPr>
          <p:spPr>
            <a:xfrm>
              <a:off x="21854405" y="10921802"/>
              <a:ext cx="2291549" cy="1896304"/>
            </a:xfrm>
            <a:custGeom>
              <a:avLst/>
              <a:gdLst/>
              <a:ahLst/>
              <a:cxnLst/>
              <a:rect l="l" t="t" r="r" b="b"/>
              <a:pathLst>
                <a:path w="2291549" h="1896304">
                  <a:moveTo>
                    <a:pt x="0" y="0"/>
                  </a:moveTo>
                  <a:lnTo>
                    <a:pt x="2291550" y="0"/>
                  </a:lnTo>
                  <a:lnTo>
                    <a:pt x="2291550" y="1896304"/>
                  </a:lnTo>
                  <a:lnTo>
                    <a:pt x="0" y="1896304"/>
                  </a:lnTo>
                  <a:lnTo>
                    <a:pt x="0" y="0"/>
                  </a:lnTo>
                  <a:close/>
                </a:path>
              </a:pathLst>
            </a:custGeom>
            <a:blipFill>
              <a:blip r:embed="rId4"/>
              <a:stretch>
                <a:fillRect/>
              </a:stretch>
            </a:blipFill>
          </p:spPr>
          <p:txBody>
            <a:bodyPr/>
            <a:lstStyle/>
            <a:p>
              <a:endParaRPr lang="nb-NO" dirty="0"/>
            </a:p>
          </p:txBody>
        </p:sp>
        <p:grpSp>
          <p:nvGrpSpPr>
            <p:cNvPr id="5" name="Group 5"/>
            <p:cNvGrpSpPr>
              <a:grpSpLocks noGrp="1" noUngrp="1" noRot="1" noMove="1" noResize="1"/>
            </p:cNvGrpSpPr>
            <p:nvPr/>
          </p:nvGrpSpPr>
          <p:grpSpPr>
            <a:xfrm>
              <a:off x="4494663" y="897154"/>
              <a:ext cx="16801910" cy="10972800"/>
              <a:chOff x="0" y="0"/>
              <a:chExt cx="3318896" cy="2167467"/>
            </a:xfrm>
          </p:grpSpPr>
          <p:sp>
            <p:nvSpPr>
              <p:cNvPr id="6" name="Freeform 6"/>
              <p:cNvSpPr>
                <a:spLocks noGrp="1" noRot="1" noMove="1" noResize="1" noEditPoints="1" noAdjustHandles="1" noChangeArrowheads="1" noChangeShapeType="1"/>
              </p:cNvSpPr>
              <p:nvPr/>
            </p:nvSpPr>
            <p:spPr>
              <a:xfrm>
                <a:off x="0" y="0"/>
                <a:ext cx="3318896" cy="2167467"/>
              </a:xfrm>
              <a:custGeom>
                <a:avLst/>
                <a:gdLst/>
                <a:ahLst/>
                <a:cxnLst/>
                <a:rect l="l" t="t" r="r" b="b"/>
                <a:pathLst>
                  <a:path w="3318896" h="2167467">
                    <a:moveTo>
                      <a:pt x="0" y="0"/>
                    </a:moveTo>
                    <a:lnTo>
                      <a:pt x="3318896" y="0"/>
                    </a:lnTo>
                    <a:lnTo>
                      <a:pt x="3318896" y="2167467"/>
                    </a:lnTo>
                    <a:lnTo>
                      <a:pt x="0" y="2167467"/>
                    </a:lnTo>
                    <a:close/>
                  </a:path>
                </a:pathLst>
              </a:custGeom>
              <a:solidFill>
                <a:srgbClr val="FFFFFF">
                  <a:alpha val="80000"/>
                </a:srgbClr>
              </a:solidFill>
              <a:ln cap="sq">
                <a:noFill/>
                <a:prstDash val="solid"/>
                <a:miter/>
              </a:ln>
            </p:spPr>
            <p:txBody>
              <a:bodyPr/>
              <a:lstStyle/>
              <a:p>
                <a:endParaRPr lang="nb-NO" dirty="0"/>
              </a:p>
            </p:txBody>
          </p:sp>
          <p:sp>
            <p:nvSpPr>
              <p:cNvPr id="7" name="TextBox 7"/>
              <p:cNvSpPr txBox="1">
                <a:spLocks noGrp="1" noRot="1" noMove="1" noResize="1" noEditPoints="1" noAdjustHandles="1" noChangeArrowheads="1" noChangeShapeType="1"/>
              </p:cNvSpPr>
              <p:nvPr/>
            </p:nvSpPr>
            <p:spPr>
              <a:xfrm>
                <a:off x="0" y="-76200"/>
                <a:ext cx="3318896" cy="2243667"/>
              </a:xfrm>
              <a:prstGeom prst="rect">
                <a:avLst/>
              </a:prstGeom>
            </p:spPr>
            <p:txBody>
              <a:bodyPr lIns="50800" tIns="50800" rIns="50800" bIns="50800" rtlCol="0" anchor="ctr"/>
              <a:lstStyle/>
              <a:p>
                <a:pPr algn="ctr">
                  <a:lnSpc>
                    <a:spcPts val="3500"/>
                  </a:lnSpc>
                </a:pPr>
                <a:endParaRPr lang="nb-NO" dirty="0"/>
              </a:p>
            </p:txBody>
          </p:sp>
        </p:grpSp>
        <p:sp>
          <p:nvSpPr>
            <p:cNvPr id="8" name="Freeform 8"/>
            <p:cNvSpPr>
              <a:spLocks noGrp="1" noRot="1" noMove="1" noResize="1" noEditPoints="1" noAdjustHandles="1" noChangeArrowheads="1" noChangeShapeType="1"/>
            </p:cNvSpPr>
            <p:nvPr/>
          </p:nvSpPr>
          <p:spPr>
            <a:xfrm>
              <a:off x="405122" y="2178265"/>
              <a:ext cx="9616779" cy="9842782"/>
            </a:xfrm>
            <a:custGeom>
              <a:avLst/>
              <a:gdLst/>
              <a:ahLst/>
              <a:cxnLst/>
              <a:rect l="l" t="t" r="r" b="b"/>
              <a:pathLst>
                <a:path w="9616779" h="9842782">
                  <a:moveTo>
                    <a:pt x="0" y="0"/>
                  </a:moveTo>
                  <a:lnTo>
                    <a:pt x="9616779" y="0"/>
                  </a:lnTo>
                  <a:lnTo>
                    <a:pt x="9616779" y="9842782"/>
                  </a:lnTo>
                  <a:lnTo>
                    <a:pt x="0" y="9842782"/>
                  </a:lnTo>
                  <a:lnTo>
                    <a:pt x="0" y="0"/>
                  </a:lnTo>
                  <a:close/>
                </a:path>
              </a:pathLst>
            </a:custGeom>
            <a:blipFill>
              <a:blip r:embed="rId5"/>
              <a:stretch>
                <a:fillRect/>
              </a:stretch>
            </a:blipFill>
          </p:spPr>
          <p:txBody>
            <a:bodyPr/>
            <a:lstStyle/>
            <a:p>
              <a:endParaRPr lang="nb-NO" dirty="0"/>
            </a:p>
          </p:txBody>
        </p:sp>
      </p:grpSp>
      <p:sp>
        <p:nvSpPr>
          <p:cNvPr id="11" name="Freeform 8">
            <a:extLst>
              <a:ext uri="{FF2B5EF4-FFF2-40B4-BE49-F238E27FC236}">
                <a16:creationId xmlns:a16="http://schemas.microsoft.com/office/drawing/2014/main" id="{63BBE55B-860A-BA79-F6A9-E03762810B7D}"/>
              </a:ext>
            </a:extLst>
          </p:cNvPr>
          <p:cNvSpPr/>
          <p:nvPr/>
        </p:nvSpPr>
        <p:spPr>
          <a:xfrm>
            <a:off x="12384360" y="31221"/>
            <a:ext cx="4563189" cy="4243766"/>
          </a:xfrm>
          <a:custGeom>
            <a:avLst/>
            <a:gdLst/>
            <a:ahLst/>
            <a:cxnLst/>
            <a:rect l="l" t="t" r="r" b="b"/>
            <a:pathLst>
              <a:path w="4563189" h="4243766">
                <a:moveTo>
                  <a:pt x="0" y="0"/>
                </a:moveTo>
                <a:lnTo>
                  <a:pt x="4563189" y="0"/>
                </a:lnTo>
                <a:lnTo>
                  <a:pt x="4563189" y="4243766"/>
                </a:lnTo>
                <a:lnTo>
                  <a:pt x="0" y="4243766"/>
                </a:lnTo>
                <a:lnTo>
                  <a:pt x="0" y="0"/>
                </a:lnTo>
                <a:close/>
              </a:path>
            </a:pathLst>
          </a:custGeom>
          <a:blipFill>
            <a:blip r:embed="rId6"/>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nb-NO" dirty="0"/>
          </a:p>
        </p:txBody>
      </p:sp>
      <p:sp>
        <p:nvSpPr>
          <p:cNvPr id="12" name="Freeform 9">
            <a:extLst>
              <a:ext uri="{FF2B5EF4-FFF2-40B4-BE49-F238E27FC236}">
                <a16:creationId xmlns:a16="http://schemas.microsoft.com/office/drawing/2014/main" id="{6DBB33B5-9595-9C7E-BFC3-959A2C626033}"/>
              </a:ext>
            </a:extLst>
          </p:cNvPr>
          <p:cNvSpPr/>
          <p:nvPr/>
        </p:nvSpPr>
        <p:spPr>
          <a:xfrm>
            <a:off x="5911115" y="507205"/>
            <a:ext cx="5623612" cy="3247636"/>
          </a:xfrm>
          <a:custGeom>
            <a:avLst/>
            <a:gdLst/>
            <a:ahLst/>
            <a:cxnLst/>
            <a:rect l="l" t="t" r="r" b="b"/>
            <a:pathLst>
              <a:path w="5623612" h="3247636">
                <a:moveTo>
                  <a:pt x="0" y="0"/>
                </a:moveTo>
                <a:lnTo>
                  <a:pt x="5623612" y="0"/>
                </a:lnTo>
                <a:lnTo>
                  <a:pt x="5623612" y="3247635"/>
                </a:lnTo>
                <a:lnTo>
                  <a:pt x="0" y="32476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b-NO" dirty="0"/>
          </a:p>
        </p:txBody>
      </p:sp>
      <p:sp>
        <p:nvSpPr>
          <p:cNvPr id="13" name="TextBox 11">
            <a:extLst>
              <a:ext uri="{FF2B5EF4-FFF2-40B4-BE49-F238E27FC236}">
                <a16:creationId xmlns:a16="http://schemas.microsoft.com/office/drawing/2014/main" id="{4D49936B-DB9E-E3CF-F896-B9E067CAE1C2}"/>
              </a:ext>
            </a:extLst>
          </p:cNvPr>
          <p:cNvSpPr txBox="1"/>
          <p:nvPr/>
        </p:nvSpPr>
        <p:spPr>
          <a:xfrm>
            <a:off x="7266210" y="875396"/>
            <a:ext cx="3755580" cy="2473241"/>
          </a:xfrm>
          <a:prstGeom prst="rect">
            <a:avLst/>
          </a:prstGeom>
        </p:spPr>
        <p:txBody>
          <a:bodyPr lIns="0" tIns="0" rIns="0" bIns="0" rtlCol="0" anchor="t">
            <a:spAutoFit/>
          </a:bodyPr>
          <a:lstStyle/>
          <a:p>
            <a:pPr algn="ctr">
              <a:lnSpc>
                <a:spcPts val="3859"/>
              </a:lnSpc>
            </a:pPr>
            <a:r>
              <a:rPr lang="nb-NO" sz="2756" spc="628" dirty="0">
                <a:solidFill>
                  <a:srgbClr val="000000"/>
                </a:solidFill>
                <a:latin typeface="Helvetica Light" panose="020B0403020202020204" pitchFamily="34" charset="0"/>
                <a:ea typeface="Helvetica"/>
                <a:cs typeface="Helvetica"/>
                <a:sym typeface="Helvetica"/>
              </a:rPr>
              <a:t>Hei! Jeg heter </a:t>
            </a:r>
            <a:r>
              <a:rPr lang="nb-NO" sz="2756" b="1" spc="628" dirty="0" err="1">
                <a:solidFill>
                  <a:srgbClr val="000000"/>
                </a:solidFill>
                <a:latin typeface="Helvetica" pitchFamily="2" charset="0"/>
                <a:ea typeface="Helvetica Bold"/>
                <a:cs typeface="Helvetica Bold"/>
                <a:sym typeface="Helvetica Bold"/>
              </a:rPr>
              <a:t>Madikken</a:t>
            </a:r>
            <a:r>
              <a:rPr lang="nb-NO" sz="2756" b="1" spc="628" dirty="0">
                <a:solidFill>
                  <a:srgbClr val="000000"/>
                </a:solidFill>
                <a:latin typeface="Helvetica" pitchFamily="2" charset="0"/>
                <a:ea typeface="Helvetica Bold"/>
                <a:cs typeface="Helvetica Bold"/>
                <a:sym typeface="Helvetica Bold"/>
              </a:rPr>
              <a:t>.</a:t>
            </a:r>
            <a:r>
              <a:rPr lang="nb-NO" sz="2756" spc="628" dirty="0">
                <a:solidFill>
                  <a:srgbClr val="000000"/>
                </a:solidFill>
                <a:latin typeface="Helvetica" pitchFamily="2" charset="0"/>
                <a:ea typeface="Helvetica"/>
                <a:cs typeface="Helvetica"/>
                <a:sym typeface="Helvetica"/>
              </a:rPr>
              <a:t> </a:t>
            </a:r>
          </a:p>
          <a:p>
            <a:pPr algn="ctr">
              <a:lnSpc>
                <a:spcPts val="3859"/>
              </a:lnSpc>
            </a:pPr>
            <a:r>
              <a:rPr lang="nb-NO" sz="2756" spc="628" dirty="0">
                <a:solidFill>
                  <a:srgbClr val="000000"/>
                </a:solidFill>
                <a:latin typeface="Helvetica Light" panose="020B0403020202020204" pitchFamily="34" charset="0"/>
                <a:ea typeface="Helvetica"/>
                <a:cs typeface="Helvetica"/>
                <a:sym typeface="Helvetica"/>
              </a:rPr>
              <a:t>Til høyre ser du mitt </a:t>
            </a:r>
            <a:r>
              <a:rPr lang="nb-NO" sz="2756" spc="628" dirty="0" err="1">
                <a:solidFill>
                  <a:srgbClr val="000000"/>
                </a:solidFill>
                <a:latin typeface="Helvetica Light" panose="020B0403020202020204" pitchFamily="34" charset="0"/>
                <a:ea typeface="Helvetica"/>
                <a:cs typeface="Helvetica"/>
                <a:sym typeface="Helvetica"/>
              </a:rPr>
              <a:t>alterego</a:t>
            </a:r>
            <a:r>
              <a:rPr lang="nb-NO" sz="2756" spc="628" dirty="0">
                <a:solidFill>
                  <a:srgbClr val="000000"/>
                </a:solidFill>
                <a:latin typeface="Helvetica Light" panose="020B0403020202020204" pitchFamily="34" charset="0"/>
                <a:ea typeface="Helvetica"/>
                <a:cs typeface="Helvetica"/>
                <a:sym typeface="Helvetica"/>
              </a:rPr>
              <a:t>:</a:t>
            </a:r>
          </a:p>
          <a:p>
            <a:pPr algn="ctr">
              <a:lnSpc>
                <a:spcPts val="3859"/>
              </a:lnSpc>
              <a:spcBef>
                <a:spcPct val="0"/>
              </a:spcBef>
            </a:pPr>
            <a:r>
              <a:rPr lang="nb-NO" sz="2756" b="1" spc="628" dirty="0">
                <a:solidFill>
                  <a:srgbClr val="000000"/>
                </a:solidFill>
                <a:latin typeface="Helvetica" pitchFamily="2" charset="0"/>
                <a:ea typeface="Helvetica Bold"/>
                <a:cs typeface="Helvetica Bold"/>
                <a:sym typeface="Helvetica Bold"/>
              </a:rPr>
              <a:t>Mektige M!</a:t>
            </a:r>
          </a:p>
        </p:txBody>
      </p:sp>
      <p:sp>
        <p:nvSpPr>
          <p:cNvPr id="14" name="TextBox 10">
            <a:extLst>
              <a:ext uri="{FF2B5EF4-FFF2-40B4-BE49-F238E27FC236}">
                <a16:creationId xmlns:a16="http://schemas.microsoft.com/office/drawing/2014/main" id="{54D8239D-8FCB-5CCA-9BA1-2C776675741D}"/>
              </a:ext>
            </a:extLst>
          </p:cNvPr>
          <p:cNvSpPr txBox="1"/>
          <p:nvPr/>
        </p:nvSpPr>
        <p:spPr>
          <a:xfrm>
            <a:off x="7047642" y="4351901"/>
            <a:ext cx="8643276" cy="4905638"/>
          </a:xfrm>
          <a:prstGeom prst="rect">
            <a:avLst/>
          </a:prstGeom>
        </p:spPr>
        <p:txBody>
          <a:bodyPr wrap="square" lIns="0" tIns="0" rIns="0" bIns="0" rtlCol="0" anchor="t">
            <a:spAutoFit/>
          </a:bodyPr>
          <a:lstStyle/>
          <a:p>
            <a:pPr algn="r">
              <a:lnSpc>
                <a:spcPct val="150000"/>
              </a:lnSpc>
              <a:spcBef>
                <a:spcPct val="0"/>
              </a:spcBef>
            </a:pPr>
            <a:r>
              <a:rPr lang="nb-NO" sz="3600" spc="570" dirty="0">
                <a:solidFill>
                  <a:srgbClr val="000000"/>
                </a:solidFill>
                <a:latin typeface="Helvetica Light" panose="020B0403020202020204" pitchFamily="34" charset="0"/>
                <a:ea typeface="Helvetica"/>
                <a:cs typeface="Helvetica"/>
                <a:sym typeface="Helvetica"/>
              </a:rPr>
              <a:t>Jeg er en reflekshelt og gjør alltid mitt beste for å huske å bruke refleks. Da er jeg et forbilde for andre</a:t>
            </a:r>
            <a:r>
              <a:rPr lang="nb-NO" sz="3600" i="1" spc="570" dirty="0">
                <a:solidFill>
                  <a:srgbClr val="000000"/>
                </a:solidFill>
                <a:latin typeface="Helvetica Oblique" pitchFamily="2" charset="0"/>
                <a:ea typeface="Helvetica"/>
                <a:cs typeface="Helvetica"/>
                <a:sym typeface="Helvetica"/>
              </a:rPr>
              <a:t>! Bruker dere også refleks når dere går ut?</a:t>
            </a:r>
          </a:p>
          <a:p>
            <a:pPr algn="r">
              <a:lnSpc>
                <a:spcPct val="150000"/>
              </a:lnSpc>
              <a:spcBef>
                <a:spcPct val="0"/>
              </a:spcBef>
            </a:pPr>
            <a:r>
              <a:rPr lang="nb-NO" sz="3600" spc="570" dirty="0">
                <a:solidFill>
                  <a:srgbClr val="000000"/>
                </a:solidFill>
                <a:latin typeface="Helvetica Light" panose="020B0403020202020204" pitchFamily="34" charset="0"/>
                <a:ea typeface="Helvetica"/>
                <a:cs typeface="Helvetica"/>
                <a:sym typeface="Helvetica"/>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p:nvPr/>
        </p:nvGrpSpPr>
        <p:grpSpPr>
          <a:xfrm>
            <a:off x="0" y="1028701"/>
            <a:ext cx="18288000" cy="9258300"/>
            <a:chOff x="0" y="897154"/>
            <a:chExt cx="24384000" cy="12344400"/>
          </a:xfrm>
        </p:grpSpPr>
        <p:sp>
          <p:nvSpPr>
            <p:cNvPr id="3" name="Freeform 3"/>
            <p:cNvSpPr/>
            <p:nvPr/>
          </p:nvSpPr>
          <p:spPr>
            <a:xfrm>
              <a:off x="0" y="2756434"/>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sp>
          <p:nvSpPr>
            <p:cNvPr id="4" name="Freeform 4"/>
            <p:cNvSpPr/>
            <p:nvPr/>
          </p:nvSpPr>
          <p:spPr>
            <a:xfrm>
              <a:off x="21854405" y="10921802"/>
              <a:ext cx="2291549" cy="1896304"/>
            </a:xfrm>
            <a:custGeom>
              <a:avLst/>
              <a:gdLst/>
              <a:ahLst/>
              <a:cxnLst/>
              <a:rect l="l" t="t" r="r" b="b"/>
              <a:pathLst>
                <a:path w="2291549" h="1896304">
                  <a:moveTo>
                    <a:pt x="0" y="0"/>
                  </a:moveTo>
                  <a:lnTo>
                    <a:pt x="2291550" y="0"/>
                  </a:lnTo>
                  <a:lnTo>
                    <a:pt x="2291550" y="1896304"/>
                  </a:lnTo>
                  <a:lnTo>
                    <a:pt x="0" y="1896304"/>
                  </a:lnTo>
                  <a:lnTo>
                    <a:pt x="0" y="0"/>
                  </a:lnTo>
                  <a:close/>
                </a:path>
              </a:pathLst>
            </a:custGeom>
            <a:blipFill>
              <a:blip r:embed="rId5"/>
              <a:stretch>
                <a:fillRect/>
              </a:stretch>
            </a:blipFill>
          </p:spPr>
          <p:txBody>
            <a:bodyPr/>
            <a:lstStyle/>
            <a:p>
              <a:endParaRPr lang="nb-NO"/>
            </a:p>
          </p:txBody>
        </p:sp>
        <p:grpSp>
          <p:nvGrpSpPr>
            <p:cNvPr id="5" name="Group 5"/>
            <p:cNvGrpSpPr/>
            <p:nvPr/>
          </p:nvGrpSpPr>
          <p:grpSpPr>
            <a:xfrm>
              <a:off x="4276299" y="897154"/>
              <a:ext cx="17044537" cy="10709447"/>
              <a:chOff x="0" y="0"/>
              <a:chExt cx="3366822" cy="2115446"/>
            </a:xfrm>
          </p:grpSpPr>
          <p:sp>
            <p:nvSpPr>
              <p:cNvPr id="6" name="Freeform 6"/>
              <p:cNvSpPr/>
              <p:nvPr/>
            </p:nvSpPr>
            <p:spPr>
              <a:xfrm>
                <a:off x="0" y="0"/>
                <a:ext cx="3366822" cy="2115446"/>
              </a:xfrm>
              <a:custGeom>
                <a:avLst/>
                <a:gdLst/>
                <a:ahLst/>
                <a:cxnLst/>
                <a:rect l="l" t="t" r="r" b="b"/>
                <a:pathLst>
                  <a:path w="3366822" h="2115446">
                    <a:moveTo>
                      <a:pt x="0" y="0"/>
                    </a:moveTo>
                    <a:lnTo>
                      <a:pt x="3366822" y="0"/>
                    </a:lnTo>
                    <a:lnTo>
                      <a:pt x="3366822" y="2115446"/>
                    </a:lnTo>
                    <a:lnTo>
                      <a:pt x="0" y="2115446"/>
                    </a:lnTo>
                    <a:close/>
                  </a:path>
                </a:pathLst>
              </a:custGeom>
              <a:solidFill>
                <a:srgbClr val="FFFFFF">
                  <a:alpha val="80000"/>
                </a:srgbClr>
              </a:solidFill>
              <a:ln cap="sq">
                <a:noFill/>
                <a:prstDash val="solid"/>
                <a:miter/>
              </a:ln>
            </p:spPr>
            <p:txBody>
              <a:bodyPr/>
              <a:lstStyle/>
              <a:p>
                <a:endParaRPr lang="nb-NO"/>
              </a:p>
            </p:txBody>
          </p:sp>
          <p:sp>
            <p:nvSpPr>
              <p:cNvPr id="7" name="TextBox 7"/>
              <p:cNvSpPr txBox="1"/>
              <p:nvPr/>
            </p:nvSpPr>
            <p:spPr>
              <a:xfrm>
                <a:off x="0" y="-76200"/>
                <a:ext cx="3366822" cy="2191646"/>
              </a:xfrm>
              <a:prstGeom prst="rect">
                <a:avLst/>
              </a:prstGeom>
            </p:spPr>
            <p:txBody>
              <a:bodyPr lIns="50800" tIns="50800" rIns="50800" bIns="50800" rtlCol="0" anchor="ctr"/>
              <a:lstStyle/>
              <a:p>
                <a:pPr algn="ctr">
                  <a:lnSpc>
                    <a:spcPts val="3500"/>
                  </a:lnSpc>
                </a:pPr>
                <a:endParaRPr/>
              </a:p>
            </p:txBody>
          </p:sp>
        </p:grpSp>
        <p:sp>
          <p:nvSpPr>
            <p:cNvPr id="10" name="Freeform 10"/>
            <p:cNvSpPr/>
            <p:nvPr/>
          </p:nvSpPr>
          <p:spPr>
            <a:xfrm>
              <a:off x="2153611" y="2071185"/>
              <a:ext cx="5659631" cy="10056942"/>
            </a:xfrm>
            <a:custGeom>
              <a:avLst/>
              <a:gdLst/>
              <a:ahLst/>
              <a:cxnLst/>
              <a:rect l="l" t="t" r="r" b="b"/>
              <a:pathLst>
                <a:path w="5659631" h="10056942">
                  <a:moveTo>
                    <a:pt x="0" y="0"/>
                  </a:moveTo>
                  <a:lnTo>
                    <a:pt x="5659631" y="0"/>
                  </a:lnTo>
                  <a:lnTo>
                    <a:pt x="5659631" y="10056942"/>
                  </a:lnTo>
                  <a:lnTo>
                    <a:pt x="0" y="10056942"/>
                  </a:lnTo>
                  <a:lnTo>
                    <a:pt x="0" y="0"/>
                  </a:lnTo>
                  <a:close/>
                </a:path>
              </a:pathLst>
            </a:custGeom>
            <a:blipFill>
              <a:blip r:embed="rId6"/>
              <a:stretch>
                <a:fillRect/>
              </a:stretch>
            </a:blipFill>
          </p:spPr>
          <p:txBody>
            <a:bodyPr/>
            <a:lstStyle/>
            <a:p>
              <a:endParaRPr lang="nb-NO"/>
            </a:p>
          </p:txBody>
        </p:sp>
      </p:grpSp>
      <p:sp>
        <p:nvSpPr>
          <p:cNvPr id="11" name="Freeform 9">
            <a:extLst>
              <a:ext uri="{FF2B5EF4-FFF2-40B4-BE49-F238E27FC236}">
                <a16:creationId xmlns:a16="http://schemas.microsoft.com/office/drawing/2014/main" id="{1D34893E-F80E-9768-0C1A-A87DA019FDB0}"/>
              </a:ext>
            </a:extLst>
          </p:cNvPr>
          <p:cNvSpPr/>
          <p:nvPr/>
        </p:nvSpPr>
        <p:spPr>
          <a:xfrm>
            <a:off x="12428071" y="74185"/>
            <a:ext cx="4558230" cy="4197182"/>
          </a:xfrm>
          <a:custGeom>
            <a:avLst/>
            <a:gdLst/>
            <a:ahLst/>
            <a:cxnLst/>
            <a:rect l="l" t="t" r="r" b="b"/>
            <a:pathLst>
              <a:path w="4558230" h="4197182">
                <a:moveTo>
                  <a:pt x="0" y="0"/>
                </a:moveTo>
                <a:lnTo>
                  <a:pt x="4558230" y="0"/>
                </a:lnTo>
                <a:lnTo>
                  <a:pt x="4558230" y="4197182"/>
                </a:lnTo>
                <a:lnTo>
                  <a:pt x="0" y="4197182"/>
                </a:lnTo>
                <a:lnTo>
                  <a:pt x="0" y="0"/>
                </a:lnTo>
                <a:close/>
              </a:path>
            </a:pathLst>
          </a:custGeom>
          <a:blipFill>
            <a:blip r:embed="rId7"/>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nb-NO"/>
          </a:p>
        </p:txBody>
      </p:sp>
      <p:sp>
        <p:nvSpPr>
          <p:cNvPr id="12" name="Freeform 11">
            <a:extLst>
              <a:ext uri="{FF2B5EF4-FFF2-40B4-BE49-F238E27FC236}">
                <a16:creationId xmlns:a16="http://schemas.microsoft.com/office/drawing/2014/main" id="{44969D53-DD35-DA7F-5159-318D11F72491}"/>
              </a:ext>
            </a:extLst>
          </p:cNvPr>
          <p:cNvSpPr/>
          <p:nvPr/>
        </p:nvSpPr>
        <p:spPr>
          <a:xfrm>
            <a:off x="5707499" y="520310"/>
            <a:ext cx="5623612" cy="3247636"/>
          </a:xfrm>
          <a:custGeom>
            <a:avLst/>
            <a:gdLst/>
            <a:ahLst/>
            <a:cxnLst/>
            <a:rect l="l" t="t" r="r" b="b"/>
            <a:pathLst>
              <a:path w="5623612" h="3247636">
                <a:moveTo>
                  <a:pt x="0" y="0"/>
                </a:moveTo>
                <a:lnTo>
                  <a:pt x="5623612" y="0"/>
                </a:lnTo>
                <a:lnTo>
                  <a:pt x="5623612" y="3247636"/>
                </a:lnTo>
                <a:lnTo>
                  <a:pt x="0" y="32476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a:p>
        </p:txBody>
      </p:sp>
      <p:sp>
        <p:nvSpPr>
          <p:cNvPr id="13" name="TextBox 12">
            <a:extLst>
              <a:ext uri="{FF2B5EF4-FFF2-40B4-BE49-F238E27FC236}">
                <a16:creationId xmlns:a16="http://schemas.microsoft.com/office/drawing/2014/main" id="{CF3D4A14-66A3-E1A2-8A6D-02F7D6A1A531}"/>
              </a:ext>
            </a:extLst>
          </p:cNvPr>
          <p:cNvSpPr txBox="1"/>
          <p:nvPr/>
        </p:nvSpPr>
        <p:spPr>
          <a:xfrm>
            <a:off x="6845131" y="888501"/>
            <a:ext cx="3913478" cy="2473178"/>
          </a:xfrm>
          <a:prstGeom prst="rect">
            <a:avLst/>
          </a:prstGeom>
        </p:spPr>
        <p:txBody>
          <a:bodyPr lIns="0" tIns="0" rIns="0" bIns="0" rtlCol="0" anchor="t">
            <a:spAutoFit/>
          </a:bodyPr>
          <a:lstStyle/>
          <a:p>
            <a:pPr algn="ctr">
              <a:lnSpc>
                <a:spcPts val="3859"/>
              </a:lnSpc>
              <a:spcBef>
                <a:spcPct val="0"/>
              </a:spcBef>
            </a:pPr>
            <a:r>
              <a:rPr lang="en-US" sz="2756" spc="628" dirty="0" err="1">
                <a:solidFill>
                  <a:srgbClr val="000000"/>
                </a:solidFill>
                <a:latin typeface="Helvetica Light" panose="020B0403020202020204" pitchFamily="34" charset="0"/>
                <a:ea typeface="Helvetica"/>
                <a:cs typeface="Helvetica"/>
                <a:sym typeface="Helvetica"/>
              </a:rPr>
              <a:t>Jeg</a:t>
            </a:r>
            <a:r>
              <a:rPr lang="en-US" sz="2756" spc="628" dirty="0">
                <a:solidFill>
                  <a:srgbClr val="000000"/>
                </a:solidFill>
                <a:latin typeface="Helvetica Light" panose="020B0403020202020204" pitchFamily="34" charset="0"/>
                <a:ea typeface="Helvetica"/>
                <a:cs typeface="Helvetica"/>
                <a:sym typeface="Helvetica"/>
              </a:rPr>
              <a:t> er </a:t>
            </a:r>
            <a:r>
              <a:rPr lang="en-US" sz="2756" b="1" spc="628" dirty="0">
                <a:solidFill>
                  <a:srgbClr val="000000"/>
                </a:solidFill>
                <a:latin typeface="Helvetica Bold"/>
                <a:ea typeface="Helvetica Bold"/>
                <a:cs typeface="Helvetica Bold"/>
                <a:sym typeface="Helvetica Bold"/>
              </a:rPr>
              <a:t>Trym</a:t>
            </a:r>
            <a:r>
              <a:rPr lang="en-US" sz="2756" spc="628" dirty="0">
                <a:solidFill>
                  <a:srgbClr val="000000"/>
                </a:solidFill>
                <a:latin typeface="Helvetica"/>
                <a:ea typeface="Helvetica"/>
                <a:cs typeface="Helvetica"/>
                <a:sym typeface="Helvetica"/>
              </a:rPr>
              <a:t>, </a:t>
            </a:r>
            <a:r>
              <a:rPr lang="en-US" sz="2756" spc="628" dirty="0" err="1">
                <a:solidFill>
                  <a:srgbClr val="000000"/>
                </a:solidFill>
                <a:latin typeface="Helvetica Light" panose="020B0403020202020204" pitchFamily="34" charset="0"/>
                <a:ea typeface="Helvetica"/>
                <a:cs typeface="Helvetica"/>
                <a:sym typeface="Helvetica"/>
              </a:rPr>
              <a:t>eller</a:t>
            </a:r>
            <a:r>
              <a:rPr lang="en-US" sz="2756" spc="628" dirty="0">
                <a:solidFill>
                  <a:srgbClr val="000000"/>
                </a:solidFill>
                <a:latin typeface="Helvetica"/>
                <a:ea typeface="Helvetica"/>
                <a:cs typeface="Helvetica"/>
                <a:sym typeface="Helvetica"/>
              </a:rPr>
              <a:t> </a:t>
            </a:r>
            <a:r>
              <a:rPr lang="en-US" sz="2756" b="1" spc="628" dirty="0" err="1">
                <a:solidFill>
                  <a:srgbClr val="000000"/>
                </a:solidFill>
                <a:latin typeface="Helvetica Bold"/>
                <a:ea typeface="Helvetica Bold"/>
                <a:cs typeface="Helvetica Bold"/>
                <a:sym typeface="Helvetica Bold"/>
              </a:rPr>
              <a:t>Tøffe</a:t>
            </a:r>
            <a:r>
              <a:rPr lang="en-US" sz="2756" b="1" spc="628" dirty="0">
                <a:solidFill>
                  <a:srgbClr val="000000"/>
                </a:solidFill>
                <a:latin typeface="Helvetica Bold"/>
                <a:ea typeface="Helvetica Bold"/>
                <a:cs typeface="Helvetica Bold"/>
                <a:sym typeface="Helvetica Bold"/>
              </a:rPr>
              <a:t> T</a:t>
            </a:r>
            <a:r>
              <a:rPr lang="en-US" sz="2756" spc="628" dirty="0">
                <a:solidFill>
                  <a:srgbClr val="000000"/>
                </a:solidFill>
                <a:latin typeface="Helvetica"/>
                <a:ea typeface="Helvetica"/>
                <a:cs typeface="Helvetica"/>
                <a:sym typeface="Helvetica"/>
              </a:rPr>
              <a:t> </a:t>
            </a:r>
            <a:r>
              <a:rPr lang="en-US" sz="2756" spc="628" dirty="0" err="1">
                <a:solidFill>
                  <a:srgbClr val="000000"/>
                </a:solidFill>
                <a:latin typeface="Helvetica Light" panose="020B0403020202020204" pitchFamily="34" charset="0"/>
                <a:ea typeface="Helvetica"/>
                <a:cs typeface="Helvetica"/>
                <a:sym typeface="Helvetica"/>
              </a:rPr>
              <a:t>som</a:t>
            </a:r>
            <a:r>
              <a:rPr lang="en-US" sz="2756" spc="628" dirty="0">
                <a:solidFill>
                  <a:srgbClr val="000000"/>
                </a:solidFill>
                <a:latin typeface="Helvetica Light" panose="020B0403020202020204" pitchFamily="34" charset="0"/>
                <a:ea typeface="Helvetica"/>
                <a:cs typeface="Helvetica"/>
                <a:sym typeface="Helvetica"/>
              </a:rPr>
              <a:t> </a:t>
            </a:r>
            <a:r>
              <a:rPr lang="en-US" sz="2756" spc="628" dirty="0" err="1">
                <a:solidFill>
                  <a:srgbClr val="000000"/>
                </a:solidFill>
                <a:latin typeface="Helvetica Light" panose="020B0403020202020204" pitchFamily="34" charset="0"/>
                <a:ea typeface="Helvetica"/>
                <a:cs typeface="Helvetica"/>
                <a:sym typeface="Helvetica"/>
              </a:rPr>
              <a:t>jeg</a:t>
            </a:r>
            <a:r>
              <a:rPr lang="en-US" sz="2756" spc="628" dirty="0">
                <a:solidFill>
                  <a:srgbClr val="000000"/>
                </a:solidFill>
                <a:latin typeface="Helvetica Light" panose="020B0403020202020204" pitchFamily="34" charset="0"/>
                <a:ea typeface="Helvetica"/>
                <a:cs typeface="Helvetica"/>
                <a:sym typeface="Helvetica"/>
              </a:rPr>
              <a:t> </a:t>
            </a:r>
            <a:r>
              <a:rPr lang="en-US" sz="2756" spc="628" dirty="0" err="1">
                <a:solidFill>
                  <a:srgbClr val="000000"/>
                </a:solidFill>
                <a:latin typeface="Helvetica Light" panose="020B0403020202020204" pitchFamily="34" charset="0"/>
                <a:ea typeface="Helvetica"/>
                <a:cs typeface="Helvetica"/>
                <a:sym typeface="Helvetica"/>
              </a:rPr>
              <a:t>kaller</a:t>
            </a:r>
            <a:r>
              <a:rPr lang="en-US" sz="2756" spc="628" dirty="0">
                <a:solidFill>
                  <a:srgbClr val="000000"/>
                </a:solidFill>
                <a:latin typeface="Helvetica Light" panose="020B0403020202020204" pitchFamily="34" charset="0"/>
                <a:ea typeface="Helvetica"/>
                <a:cs typeface="Helvetica"/>
                <a:sym typeface="Helvetica"/>
              </a:rPr>
              <a:t> meg </a:t>
            </a:r>
            <a:r>
              <a:rPr lang="en-US" sz="2756" spc="628" dirty="0" err="1">
                <a:solidFill>
                  <a:srgbClr val="000000"/>
                </a:solidFill>
                <a:latin typeface="Helvetica Light" panose="020B0403020202020204" pitchFamily="34" charset="0"/>
                <a:ea typeface="Helvetica"/>
                <a:cs typeface="Helvetica"/>
                <a:sym typeface="Helvetica"/>
              </a:rPr>
              <a:t>når</a:t>
            </a:r>
            <a:r>
              <a:rPr lang="en-US" sz="2756" spc="628" dirty="0">
                <a:solidFill>
                  <a:srgbClr val="000000"/>
                </a:solidFill>
                <a:latin typeface="Helvetica Light" panose="020B0403020202020204" pitchFamily="34" charset="0"/>
                <a:ea typeface="Helvetica"/>
                <a:cs typeface="Helvetica"/>
                <a:sym typeface="Helvetica"/>
              </a:rPr>
              <a:t> </a:t>
            </a:r>
            <a:r>
              <a:rPr lang="en-US" sz="2756" spc="628" dirty="0" err="1">
                <a:solidFill>
                  <a:srgbClr val="000000"/>
                </a:solidFill>
                <a:latin typeface="Helvetica Light" panose="020B0403020202020204" pitchFamily="34" charset="0"/>
                <a:ea typeface="Helvetica"/>
                <a:cs typeface="Helvetica"/>
                <a:sym typeface="Helvetica"/>
              </a:rPr>
              <a:t>mørket</a:t>
            </a:r>
            <a:r>
              <a:rPr lang="en-US" sz="2756" spc="628" dirty="0">
                <a:solidFill>
                  <a:srgbClr val="000000"/>
                </a:solidFill>
                <a:latin typeface="Helvetica Light" panose="020B0403020202020204" pitchFamily="34" charset="0"/>
                <a:ea typeface="Helvetica"/>
                <a:cs typeface="Helvetica"/>
                <a:sym typeface="Helvetica"/>
              </a:rPr>
              <a:t> </a:t>
            </a:r>
            <a:r>
              <a:rPr lang="en-US" sz="2756" spc="628" dirty="0" err="1">
                <a:solidFill>
                  <a:srgbClr val="000000"/>
                </a:solidFill>
                <a:latin typeface="Helvetica Light" panose="020B0403020202020204" pitchFamily="34" charset="0"/>
                <a:ea typeface="Helvetica"/>
                <a:cs typeface="Helvetica"/>
                <a:sym typeface="Helvetica"/>
              </a:rPr>
              <a:t>kaller</a:t>
            </a:r>
            <a:r>
              <a:rPr lang="en-US" sz="2756" spc="628" dirty="0">
                <a:solidFill>
                  <a:srgbClr val="000000"/>
                </a:solidFill>
                <a:latin typeface="Helvetica Light" panose="020B0403020202020204" pitchFamily="34" charset="0"/>
                <a:ea typeface="Helvetica"/>
                <a:cs typeface="Helvetica"/>
                <a:sym typeface="Helvetica"/>
              </a:rPr>
              <a:t>. </a:t>
            </a:r>
          </a:p>
        </p:txBody>
      </p:sp>
      <p:sp>
        <p:nvSpPr>
          <p:cNvPr id="14" name="TextBox 14">
            <a:extLst>
              <a:ext uri="{FF2B5EF4-FFF2-40B4-BE49-F238E27FC236}">
                <a16:creationId xmlns:a16="http://schemas.microsoft.com/office/drawing/2014/main" id="{496EACA1-AC58-A431-ED32-63FE6E752EA8}"/>
              </a:ext>
            </a:extLst>
          </p:cNvPr>
          <p:cNvSpPr txBox="1"/>
          <p:nvPr/>
        </p:nvSpPr>
        <p:spPr>
          <a:xfrm>
            <a:off x="5616184" y="4156819"/>
            <a:ext cx="10374443" cy="667234"/>
          </a:xfrm>
          <a:prstGeom prst="rect">
            <a:avLst/>
          </a:prstGeom>
        </p:spPr>
        <p:txBody>
          <a:bodyPr wrap="square" lIns="0" tIns="0" rIns="0" bIns="0" rtlCol="0" anchor="t">
            <a:spAutoFit/>
          </a:bodyPr>
          <a:lstStyle/>
          <a:p>
            <a:pPr algn="ctr">
              <a:lnSpc>
                <a:spcPct val="150000"/>
              </a:lnSpc>
              <a:spcBef>
                <a:spcPct val="0"/>
              </a:spcBef>
            </a:pPr>
            <a:r>
              <a:rPr lang="en-US" sz="2800" i="1" spc="570" dirty="0">
                <a:solidFill>
                  <a:srgbClr val="000000"/>
                </a:solidFill>
                <a:latin typeface="Helvetica Oblique" pitchFamily="2" charset="0"/>
                <a:ea typeface="Helvetica"/>
                <a:cs typeface="Helvetica"/>
                <a:sym typeface="Helvetica"/>
              </a:rPr>
              <a:t>Alle </a:t>
            </a:r>
            <a:r>
              <a:rPr lang="en-US" sz="2800" i="1" spc="570" dirty="0" err="1">
                <a:solidFill>
                  <a:srgbClr val="000000"/>
                </a:solidFill>
                <a:latin typeface="Helvetica Oblique" pitchFamily="2" charset="0"/>
                <a:ea typeface="Helvetica"/>
                <a:cs typeface="Helvetica"/>
                <a:sym typeface="Helvetica"/>
              </a:rPr>
              <a:t>kan</a:t>
            </a:r>
            <a:r>
              <a:rPr lang="en-US" sz="2800" i="1" spc="570" dirty="0">
                <a:solidFill>
                  <a:srgbClr val="000000"/>
                </a:solidFill>
                <a:latin typeface="Helvetica Oblique" pitchFamily="2" charset="0"/>
                <a:ea typeface="Helvetica"/>
                <a:cs typeface="Helvetica"/>
                <a:sym typeface="Helvetica"/>
              </a:rPr>
              <a:t> </a:t>
            </a:r>
            <a:r>
              <a:rPr lang="en-US" sz="2800" i="1" spc="570" dirty="0" err="1">
                <a:solidFill>
                  <a:srgbClr val="000000"/>
                </a:solidFill>
                <a:latin typeface="Helvetica Oblique" pitchFamily="2" charset="0"/>
                <a:ea typeface="Helvetica"/>
                <a:cs typeface="Helvetica"/>
                <a:sym typeface="Helvetica"/>
              </a:rPr>
              <a:t>være</a:t>
            </a:r>
            <a:r>
              <a:rPr lang="en-US" sz="2800" i="1" spc="570" dirty="0">
                <a:solidFill>
                  <a:srgbClr val="000000"/>
                </a:solidFill>
                <a:latin typeface="Helvetica Oblique" pitchFamily="2" charset="0"/>
                <a:ea typeface="Helvetica"/>
                <a:cs typeface="Helvetica"/>
                <a:sym typeface="Helvetica"/>
              </a:rPr>
              <a:t> et </a:t>
            </a:r>
            <a:r>
              <a:rPr lang="en-US" sz="2800" i="1" spc="570" dirty="0" err="1">
                <a:solidFill>
                  <a:srgbClr val="000000"/>
                </a:solidFill>
                <a:latin typeface="Helvetica Oblique" pitchFamily="2" charset="0"/>
                <a:ea typeface="Helvetica"/>
                <a:cs typeface="Helvetica"/>
                <a:sym typeface="Helvetica"/>
              </a:rPr>
              <a:t>forbilde</a:t>
            </a:r>
            <a:r>
              <a:rPr lang="en-US" sz="2800" i="1" spc="570" dirty="0">
                <a:solidFill>
                  <a:srgbClr val="000000"/>
                </a:solidFill>
                <a:latin typeface="Helvetica Oblique" pitchFamily="2" charset="0"/>
                <a:ea typeface="Helvetica"/>
                <a:cs typeface="Helvetica"/>
                <a:sym typeface="Helvetica"/>
              </a:rPr>
              <a:t> </a:t>
            </a:r>
            <a:r>
              <a:rPr lang="en-US" sz="2800" i="1" spc="570" dirty="0" err="1">
                <a:solidFill>
                  <a:srgbClr val="000000"/>
                </a:solidFill>
                <a:latin typeface="Helvetica Oblique" pitchFamily="2" charset="0"/>
                <a:ea typeface="Helvetica"/>
                <a:cs typeface="Helvetica"/>
                <a:sym typeface="Helvetica"/>
              </a:rPr>
              <a:t>som</a:t>
            </a:r>
            <a:r>
              <a:rPr lang="en-US" sz="2800" i="1" spc="570" dirty="0">
                <a:solidFill>
                  <a:srgbClr val="000000"/>
                </a:solidFill>
                <a:latin typeface="Helvetica Oblique" pitchFamily="2" charset="0"/>
                <a:ea typeface="Helvetica"/>
                <a:cs typeface="Helvetica"/>
                <a:sym typeface="Helvetica"/>
              </a:rPr>
              <a:t> </a:t>
            </a:r>
            <a:r>
              <a:rPr lang="en-US" sz="2800" i="1" spc="570" dirty="0" err="1">
                <a:solidFill>
                  <a:srgbClr val="000000"/>
                </a:solidFill>
                <a:latin typeface="Helvetica Oblique" pitchFamily="2" charset="0"/>
                <a:ea typeface="Helvetica"/>
                <a:cs typeface="Helvetica"/>
                <a:sym typeface="Helvetica"/>
              </a:rPr>
              <a:t>reflekshelt</a:t>
            </a:r>
            <a:r>
              <a:rPr lang="en-US" sz="3200" i="1" spc="570" dirty="0">
                <a:solidFill>
                  <a:srgbClr val="000000"/>
                </a:solidFill>
                <a:latin typeface="Helvetica Oblique" pitchFamily="2" charset="0"/>
                <a:ea typeface="Helvetica"/>
                <a:cs typeface="Helvetica"/>
                <a:sym typeface="Helvetica"/>
              </a:rPr>
              <a:t>! </a:t>
            </a:r>
          </a:p>
        </p:txBody>
      </p:sp>
      <p:sp>
        <p:nvSpPr>
          <p:cNvPr id="15" name="TextBox 15">
            <a:extLst>
              <a:ext uri="{FF2B5EF4-FFF2-40B4-BE49-F238E27FC236}">
                <a16:creationId xmlns:a16="http://schemas.microsoft.com/office/drawing/2014/main" id="{BA98156D-259C-DBC1-8DCC-13F0D56E97FF}"/>
              </a:ext>
            </a:extLst>
          </p:cNvPr>
          <p:cNvSpPr txBox="1"/>
          <p:nvPr/>
        </p:nvSpPr>
        <p:spPr>
          <a:xfrm>
            <a:off x="5443577" y="8259937"/>
            <a:ext cx="9637199" cy="449867"/>
          </a:xfrm>
          <a:prstGeom prst="rect">
            <a:avLst/>
          </a:prstGeom>
        </p:spPr>
        <p:txBody>
          <a:bodyPr wrap="square" lIns="0" tIns="0" rIns="0" bIns="0" rtlCol="0" anchor="t">
            <a:spAutoFit/>
          </a:bodyPr>
          <a:lstStyle/>
          <a:p>
            <a:pPr algn="ctr">
              <a:lnSpc>
                <a:spcPts val="3500"/>
              </a:lnSpc>
              <a:spcBef>
                <a:spcPct val="0"/>
              </a:spcBef>
            </a:pPr>
            <a:r>
              <a:rPr lang="en-US" sz="3200" spc="570" dirty="0">
                <a:solidFill>
                  <a:srgbClr val="000000"/>
                </a:solidFill>
                <a:latin typeface="Helvetica Light" panose="020B0403020202020204" pitchFamily="34" charset="0"/>
                <a:ea typeface="Helvetica"/>
                <a:cs typeface="Helvetica"/>
                <a:sym typeface="Helvetica"/>
              </a:rPr>
              <a:t>Men.. </a:t>
            </a:r>
            <a:r>
              <a:rPr lang="en-US" sz="3200" spc="570" dirty="0" err="1">
                <a:solidFill>
                  <a:srgbClr val="000000"/>
                </a:solidFill>
                <a:latin typeface="Helvetica Light" panose="020B0403020202020204" pitchFamily="34" charset="0"/>
                <a:ea typeface="Helvetica"/>
                <a:cs typeface="Helvetica"/>
                <a:sym typeface="Helvetica"/>
              </a:rPr>
              <a:t>Hvem</a:t>
            </a:r>
            <a:r>
              <a:rPr lang="en-US" sz="3200" spc="570" dirty="0">
                <a:solidFill>
                  <a:srgbClr val="000000"/>
                </a:solidFill>
                <a:latin typeface="Helvetica Light" panose="020B0403020202020204" pitchFamily="34" charset="0"/>
                <a:ea typeface="Helvetica"/>
                <a:cs typeface="Helvetica"/>
                <a:sym typeface="Helvetica"/>
              </a:rPr>
              <a:t> er </a:t>
            </a:r>
            <a:r>
              <a:rPr lang="en-US" sz="3200" b="1" spc="570" dirty="0">
                <a:solidFill>
                  <a:srgbClr val="000000"/>
                </a:solidFill>
                <a:latin typeface="HELVETICA LIGHT" panose="020B0403020202020204" pitchFamily="34" charset="0"/>
                <a:ea typeface="Helvetica Bold"/>
                <a:cs typeface="Helvetica Bold"/>
                <a:sym typeface="Helvetica Bold"/>
              </a:rPr>
              <a:t>du</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som</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reflekshelt</a:t>
            </a:r>
            <a:r>
              <a:rPr lang="en-US" sz="3200" spc="570" dirty="0">
                <a:solidFill>
                  <a:srgbClr val="000000"/>
                </a:solidFill>
                <a:latin typeface="Helvetica Light" panose="020B0403020202020204" pitchFamily="34" charset="0"/>
                <a:ea typeface="Helvetica"/>
                <a:cs typeface="Helvetica"/>
                <a:sym typeface="Helvetica"/>
              </a:rPr>
              <a:t>?</a:t>
            </a:r>
          </a:p>
        </p:txBody>
      </p:sp>
      <p:sp>
        <p:nvSpPr>
          <p:cNvPr id="16" name="TextBox 16">
            <a:extLst>
              <a:ext uri="{FF2B5EF4-FFF2-40B4-BE49-F238E27FC236}">
                <a16:creationId xmlns:a16="http://schemas.microsoft.com/office/drawing/2014/main" id="{9A557D80-FFE5-C61C-CE7A-9FDAB434357F}"/>
              </a:ext>
            </a:extLst>
          </p:cNvPr>
          <p:cNvSpPr txBox="1"/>
          <p:nvPr/>
        </p:nvSpPr>
        <p:spPr>
          <a:xfrm>
            <a:off x="5461924" y="4867029"/>
            <a:ext cx="10374444" cy="2883225"/>
          </a:xfrm>
          <a:prstGeom prst="rect">
            <a:avLst/>
          </a:prstGeom>
        </p:spPr>
        <p:txBody>
          <a:bodyPr wrap="square" lIns="0" tIns="0" rIns="0" bIns="0" rtlCol="0" anchor="t">
            <a:spAutoFit/>
          </a:bodyPr>
          <a:lstStyle/>
          <a:p>
            <a:pPr algn="r">
              <a:lnSpc>
                <a:spcPct val="150000"/>
              </a:lnSpc>
              <a:spcBef>
                <a:spcPct val="0"/>
              </a:spcBef>
            </a:pPr>
            <a:r>
              <a:rPr lang="en-US" sz="3200" spc="570" dirty="0">
                <a:solidFill>
                  <a:srgbClr val="000000"/>
                </a:solidFill>
                <a:latin typeface="Helvetica Light" panose="020B0403020202020204" pitchFamily="34" charset="0"/>
                <a:ea typeface="Helvetica"/>
                <a:cs typeface="Helvetica"/>
                <a:sym typeface="Helvetica"/>
              </a:rPr>
              <a:t>Da er det </a:t>
            </a:r>
            <a:r>
              <a:rPr lang="en-US" sz="3200" spc="570" dirty="0" err="1">
                <a:solidFill>
                  <a:srgbClr val="000000"/>
                </a:solidFill>
                <a:latin typeface="Helvetica Light" panose="020B0403020202020204" pitchFamily="34" charset="0"/>
                <a:ea typeface="Helvetica"/>
                <a:cs typeface="Helvetica"/>
                <a:sym typeface="Helvetica"/>
              </a:rPr>
              <a:t>viktig</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å</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huske</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å</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bruke</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refleks</a:t>
            </a:r>
            <a:r>
              <a:rPr lang="en-US" sz="3200" spc="570" dirty="0">
                <a:solidFill>
                  <a:srgbClr val="000000"/>
                </a:solidFill>
                <a:latin typeface="Helvetica Light" panose="020B0403020202020204" pitchFamily="34" charset="0"/>
                <a:ea typeface="Helvetica"/>
                <a:cs typeface="Helvetica"/>
                <a:sym typeface="Helvetica"/>
              </a:rPr>
              <a:t> - </a:t>
            </a:r>
            <a:r>
              <a:rPr lang="en-US" sz="3200" spc="570" dirty="0" err="1">
                <a:solidFill>
                  <a:srgbClr val="000000"/>
                </a:solidFill>
                <a:latin typeface="Helvetica Light" panose="020B0403020202020204" pitchFamily="34" charset="0"/>
                <a:ea typeface="Helvetica"/>
                <a:cs typeface="Helvetica"/>
                <a:sym typeface="Helvetica"/>
              </a:rPr>
              <a:t>og</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hjelpe</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andre</a:t>
            </a:r>
            <a:r>
              <a:rPr lang="en-US" sz="3200" spc="570" dirty="0">
                <a:solidFill>
                  <a:srgbClr val="000000"/>
                </a:solidFill>
                <a:latin typeface="Helvetica Light" panose="020B0403020202020204" pitchFamily="34" charset="0"/>
                <a:ea typeface="Helvetica"/>
                <a:cs typeface="Helvetica"/>
                <a:sym typeface="Helvetica"/>
              </a:rPr>
              <a:t> med </a:t>
            </a:r>
            <a:r>
              <a:rPr lang="en-US" sz="3200" spc="570" dirty="0" err="1">
                <a:solidFill>
                  <a:srgbClr val="000000"/>
                </a:solidFill>
                <a:latin typeface="Helvetica Light" panose="020B0403020202020204" pitchFamily="34" charset="0"/>
                <a:ea typeface="Helvetica"/>
                <a:cs typeface="Helvetica"/>
                <a:sym typeface="Helvetica"/>
              </a:rPr>
              <a:t>å</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huske</a:t>
            </a:r>
            <a:r>
              <a:rPr lang="en-US" sz="3200" spc="570" dirty="0">
                <a:solidFill>
                  <a:srgbClr val="000000"/>
                </a:solidFill>
                <a:latin typeface="Helvetica Light" panose="020B0403020202020204" pitchFamily="34" charset="0"/>
                <a:ea typeface="Helvetica"/>
                <a:cs typeface="Helvetica"/>
                <a:sym typeface="Helvetica"/>
              </a:rPr>
              <a:t> det </a:t>
            </a:r>
            <a:r>
              <a:rPr lang="en-US" sz="3200" spc="570" dirty="0" err="1">
                <a:solidFill>
                  <a:srgbClr val="000000"/>
                </a:solidFill>
                <a:latin typeface="Helvetica Light" panose="020B0403020202020204" pitchFamily="34" charset="0"/>
                <a:ea typeface="Helvetica"/>
                <a:cs typeface="Helvetica"/>
                <a:sym typeface="Helvetica"/>
              </a:rPr>
              <a:t>også</a:t>
            </a:r>
            <a:r>
              <a:rPr lang="en-US" sz="3200" spc="570" dirty="0">
                <a:solidFill>
                  <a:srgbClr val="000000"/>
                </a:solidFill>
                <a:latin typeface="Helvetica Light" panose="020B0403020202020204" pitchFamily="34" charset="0"/>
                <a:ea typeface="Helvetica"/>
                <a:cs typeface="Helvetica"/>
                <a:sym typeface="Helvetica"/>
              </a:rPr>
              <a:t>. For </a:t>
            </a:r>
            <a:r>
              <a:rPr lang="en-US" sz="3200" spc="570" dirty="0" err="1">
                <a:solidFill>
                  <a:srgbClr val="000000"/>
                </a:solidFill>
                <a:latin typeface="Helvetica Light" panose="020B0403020202020204" pitchFamily="34" charset="0"/>
                <a:ea typeface="Helvetica"/>
                <a:cs typeface="Helvetica"/>
                <a:sym typeface="Helvetica"/>
              </a:rPr>
              <a:t>eksempel</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kan</a:t>
            </a:r>
            <a:r>
              <a:rPr lang="en-US" sz="3200" spc="570" dirty="0">
                <a:solidFill>
                  <a:srgbClr val="000000"/>
                </a:solidFill>
                <a:latin typeface="Helvetica Light" panose="020B0403020202020204" pitchFamily="34" charset="0"/>
                <a:ea typeface="Helvetica"/>
                <a:cs typeface="Helvetica"/>
                <a:sym typeface="Helvetica"/>
              </a:rPr>
              <a:t> du </a:t>
            </a:r>
            <a:r>
              <a:rPr lang="en-US" sz="3200" spc="570" dirty="0" err="1">
                <a:solidFill>
                  <a:srgbClr val="000000"/>
                </a:solidFill>
                <a:latin typeface="Helvetica Light" panose="020B0403020202020204" pitchFamily="34" charset="0"/>
                <a:ea typeface="Helvetica"/>
                <a:cs typeface="Helvetica"/>
                <a:sym typeface="Helvetica"/>
              </a:rPr>
              <a:t>minne</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familien</a:t>
            </a:r>
            <a:r>
              <a:rPr lang="en-US" sz="3200" spc="570" dirty="0">
                <a:solidFill>
                  <a:srgbClr val="000000"/>
                </a:solidFill>
                <a:latin typeface="Helvetica Light" panose="020B0403020202020204" pitchFamily="34" charset="0"/>
                <a:ea typeface="Helvetica"/>
                <a:cs typeface="Helvetica"/>
                <a:sym typeface="Helvetica"/>
              </a:rPr>
              <a:t> din om </a:t>
            </a:r>
            <a:r>
              <a:rPr lang="en-US" sz="3200" spc="570" dirty="0" err="1">
                <a:solidFill>
                  <a:srgbClr val="000000"/>
                </a:solidFill>
                <a:latin typeface="Helvetica Light" panose="020B0403020202020204" pitchFamily="34" charset="0"/>
                <a:ea typeface="Helvetica"/>
                <a:cs typeface="Helvetica"/>
                <a:sym typeface="Helvetica"/>
              </a:rPr>
              <a:t>å</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bruke</a:t>
            </a:r>
            <a:r>
              <a:rPr lang="en-US" sz="3200" spc="570" dirty="0">
                <a:solidFill>
                  <a:srgbClr val="000000"/>
                </a:solidFill>
                <a:latin typeface="Helvetica Light" panose="020B0403020202020204" pitchFamily="34" charset="0"/>
                <a:ea typeface="Helvetica"/>
                <a:cs typeface="Helvetica"/>
                <a:sym typeface="Helvetica"/>
              </a:rPr>
              <a:t> </a:t>
            </a:r>
            <a:r>
              <a:rPr lang="en-US" sz="3200" spc="570" dirty="0" err="1">
                <a:solidFill>
                  <a:srgbClr val="000000"/>
                </a:solidFill>
                <a:latin typeface="Helvetica Light" panose="020B0403020202020204" pitchFamily="34" charset="0"/>
                <a:ea typeface="Helvetica"/>
                <a:cs typeface="Helvetica"/>
                <a:sym typeface="Helvetica"/>
              </a:rPr>
              <a:t>refleks</a:t>
            </a:r>
            <a:r>
              <a:rPr lang="en-US" sz="3200" spc="570" dirty="0">
                <a:solidFill>
                  <a:srgbClr val="000000"/>
                </a:solidFill>
                <a:latin typeface="Helvetica Light" panose="020B0403020202020204" pitchFamily="34" charset="0"/>
                <a:ea typeface="Helvetica"/>
                <a:cs typeface="Helvetica"/>
                <a:sym typeface="Helvetica"/>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82D3"/>
        </a:solidFill>
        <a:effectLst/>
      </p:bgPr>
    </p:bg>
    <p:spTree>
      <p:nvGrpSpPr>
        <p:cNvPr id="1" name=""/>
        <p:cNvGrpSpPr/>
        <p:nvPr/>
      </p:nvGrpSpPr>
      <p:grpSpPr>
        <a:xfrm>
          <a:off x="0" y="0"/>
          <a:ext cx="0" cy="0"/>
          <a:chOff x="0" y="0"/>
          <a:chExt cx="0" cy="0"/>
        </a:xfrm>
      </p:grpSpPr>
      <p:grpSp>
        <p:nvGrpSpPr>
          <p:cNvPr id="2" name="Group 2"/>
          <p:cNvGrpSpPr/>
          <p:nvPr/>
        </p:nvGrpSpPr>
        <p:grpSpPr>
          <a:xfrm>
            <a:off x="0" y="1028700"/>
            <a:ext cx="18288000" cy="9404879"/>
            <a:chOff x="0" y="0"/>
            <a:chExt cx="24384000" cy="12539839"/>
          </a:xfrm>
        </p:grpSpPr>
        <p:sp>
          <p:nvSpPr>
            <p:cNvPr id="3" name="Freeform 3"/>
            <p:cNvSpPr/>
            <p:nvPr/>
          </p:nvSpPr>
          <p:spPr>
            <a:xfrm>
              <a:off x="0" y="2054719"/>
              <a:ext cx="24384000" cy="10485120"/>
            </a:xfrm>
            <a:custGeom>
              <a:avLst/>
              <a:gdLst/>
              <a:ahLst/>
              <a:cxnLst/>
              <a:rect l="l" t="t" r="r" b="b"/>
              <a:pathLst>
                <a:path w="24384000" h="10485120">
                  <a:moveTo>
                    <a:pt x="0" y="0"/>
                  </a:moveTo>
                  <a:lnTo>
                    <a:pt x="24384000" y="0"/>
                  </a:lnTo>
                  <a:lnTo>
                    <a:pt x="24384000" y="10485120"/>
                  </a:lnTo>
                  <a:lnTo>
                    <a:pt x="0" y="104851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b-NO"/>
            </a:p>
          </p:txBody>
        </p:sp>
        <p:grpSp>
          <p:nvGrpSpPr>
            <p:cNvPr id="4" name="Group 4"/>
            <p:cNvGrpSpPr/>
            <p:nvPr/>
          </p:nvGrpSpPr>
          <p:grpSpPr>
            <a:xfrm>
              <a:off x="1371600" y="0"/>
              <a:ext cx="21640800" cy="10972800"/>
              <a:chOff x="0" y="0"/>
              <a:chExt cx="4274726" cy="2167467"/>
            </a:xfrm>
          </p:grpSpPr>
          <p:sp>
            <p:nvSpPr>
              <p:cNvPr id="5" name="Freeform 5"/>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FFFFFF">
                  <a:alpha val="80000"/>
                </a:srgbClr>
              </a:solidFill>
              <a:ln cap="sq">
                <a:noFill/>
                <a:prstDash val="solid"/>
                <a:miter/>
              </a:ln>
            </p:spPr>
            <p:txBody>
              <a:bodyPr/>
              <a:lstStyle/>
              <a:p>
                <a:endParaRPr lang="nb-NO"/>
              </a:p>
            </p:txBody>
          </p:sp>
          <p:sp>
            <p:nvSpPr>
              <p:cNvPr id="6" name="TextBox 6"/>
              <p:cNvSpPr txBox="1"/>
              <p:nvPr/>
            </p:nvSpPr>
            <p:spPr>
              <a:xfrm>
                <a:off x="0" y="-76200"/>
                <a:ext cx="4274726" cy="2243667"/>
              </a:xfrm>
              <a:prstGeom prst="rect">
                <a:avLst/>
              </a:prstGeom>
            </p:spPr>
            <p:txBody>
              <a:bodyPr lIns="50800" tIns="50800" rIns="50800" bIns="50800" rtlCol="0" anchor="ctr"/>
              <a:lstStyle/>
              <a:p>
                <a:pPr algn="ctr">
                  <a:lnSpc>
                    <a:spcPts val="3500"/>
                  </a:lnSpc>
                </a:pPr>
                <a:endParaRPr dirty="0"/>
              </a:p>
            </p:txBody>
          </p:sp>
        </p:grpSp>
        <p:sp>
          <p:nvSpPr>
            <p:cNvPr id="7" name="Freeform 7"/>
            <p:cNvSpPr/>
            <p:nvPr/>
          </p:nvSpPr>
          <p:spPr>
            <a:xfrm>
              <a:off x="14162764" y="8992392"/>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8" name="Freeform 8"/>
            <p:cNvSpPr/>
            <p:nvPr/>
          </p:nvSpPr>
          <p:spPr>
            <a:xfrm>
              <a:off x="21866625" y="10024648"/>
              <a:ext cx="2291549" cy="1896304"/>
            </a:xfrm>
            <a:custGeom>
              <a:avLst/>
              <a:gdLst/>
              <a:ahLst/>
              <a:cxnLst/>
              <a:rect l="l" t="t" r="r" b="b"/>
              <a:pathLst>
                <a:path w="2291549" h="1896304">
                  <a:moveTo>
                    <a:pt x="0" y="0"/>
                  </a:moveTo>
                  <a:lnTo>
                    <a:pt x="2291550" y="0"/>
                  </a:lnTo>
                  <a:lnTo>
                    <a:pt x="2291550" y="1896304"/>
                  </a:lnTo>
                  <a:lnTo>
                    <a:pt x="0" y="1896304"/>
                  </a:lnTo>
                  <a:lnTo>
                    <a:pt x="0" y="0"/>
                  </a:lnTo>
                  <a:close/>
                </a:path>
              </a:pathLst>
            </a:custGeom>
            <a:blipFill>
              <a:blip r:embed="rId7"/>
              <a:stretch>
                <a:fillRect/>
              </a:stretch>
            </a:blipFill>
          </p:spPr>
          <p:txBody>
            <a:bodyPr/>
            <a:lstStyle/>
            <a:p>
              <a:endParaRPr lang="nb-NO"/>
            </a:p>
          </p:txBody>
        </p:sp>
        <p:sp>
          <p:nvSpPr>
            <p:cNvPr id="9" name="Freeform 9"/>
            <p:cNvSpPr/>
            <p:nvPr/>
          </p:nvSpPr>
          <p:spPr>
            <a:xfrm>
              <a:off x="982639" y="8992392"/>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sp>
          <p:nvSpPr>
            <p:cNvPr id="10" name="Freeform 10"/>
            <p:cNvSpPr/>
            <p:nvPr/>
          </p:nvSpPr>
          <p:spPr>
            <a:xfrm>
              <a:off x="9766292" y="8992392"/>
              <a:ext cx="9753600" cy="2064512"/>
            </a:xfrm>
            <a:custGeom>
              <a:avLst/>
              <a:gdLst/>
              <a:ahLst/>
              <a:cxnLst/>
              <a:rect l="l" t="t" r="r" b="b"/>
              <a:pathLst>
                <a:path w="9753600" h="2064512">
                  <a:moveTo>
                    <a:pt x="0" y="0"/>
                  </a:moveTo>
                  <a:lnTo>
                    <a:pt x="9753600" y="0"/>
                  </a:lnTo>
                  <a:lnTo>
                    <a:pt x="9753600" y="2064512"/>
                  </a:lnTo>
                  <a:lnTo>
                    <a:pt x="0" y="2064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b-NO"/>
            </a:p>
          </p:txBody>
        </p:sp>
      </p:grpSp>
      <p:sp>
        <p:nvSpPr>
          <p:cNvPr id="13" name="Freeform 13">
            <a:extLst>
              <a:ext uri="{FF2B5EF4-FFF2-40B4-BE49-F238E27FC236}">
                <a16:creationId xmlns:a16="http://schemas.microsoft.com/office/drawing/2014/main" id="{ECEDF434-07A0-39A4-64AB-7302931517A1}"/>
              </a:ext>
            </a:extLst>
          </p:cNvPr>
          <p:cNvSpPr/>
          <p:nvPr/>
        </p:nvSpPr>
        <p:spPr>
          <a:xfrm flipH="1">
            <a:off x="6679490" y="1025660"/>
            <a:ext cx="5502129" cy="3239093"/>
          </a:xfrm>
          <a:custGeom>
            <a:avLst/>
            <a:gdLst/>
            <a:ahLst/>
            <a:cxnLst/>
            <a:rect l="l" t="t" r="r" b="b"/>
            <a:pathLst>
              <a:path w="7462578" h="4309639">
                <a:moveTo>
                  <a:pt x="0" y="0"/>
                </a:moveTo>
                <a:lnTo>
                  <a:pt x="7462577" y="0"/>
                </a:lnTo>
                <a:lnTo>
                  <a:pt x="7462577" y="4309639"/>
                </a:lnTo>
                <a:lnTo>
                  <a:pt x="0" y="430963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b-NO" dirty="0"/>
          </a:p>
        </p:txBody>
      </p:sp>
      <p:sp>
        <p:nvSpPr>
          <p:cNvPr id="14" name="TekstSylinder 13">
            <a:extLst>
              <a:ext uri="{FF2B5EF4-FFF2-40B4-BE49-F238E27FC236}">
                <a16:creationId xmlns:a16="http://schemas.microsoft.com/office/drawing/2014/main" id="{9023E37F-3A3C-2F49-B523-DBF1FC2462A7}"/>
              </a:ext>
            </a:extLst>
          </p:cNvPr>
          <p:cNvSpPr txBox="1"/>
          <p:nvPr/>
        </p:nvSpPr>
        <p:spPr>
          <a:xfrm>
            <a:off x="7058858" y="1569584"/>
            <a:ext cx="4271150" cy="2515560"/>
          </a:xfrm>
          <a:prstGeom prst="rect">
            <a:avLst/>
          </a:prstGeom>
          <a:noFill/>
        </p:spPr>
        <p:txBody>
          <a:bodyPr wrap="square" rtlCol="0">
            <a:spAutoFit/>
          </a:bodyPr>
          <a:lstStyle/>
          <a:p>
            <a:pPr algn="ctr">
              <a:lnSpc>
                <a:spcPts val="4900"/>
              </a:lnSpc>
            </a:pPr>
            <a:r>
              <a:rPr lang="en-US" sz="2400" spc="250" dirty="0" err="1">
                <a:solidFill>
                  <a:srgbClr val="3C3D43"/>
                </a:solidFill>
                <a:latin typeface="Helvetica Light" panose="020B0403020202020204" pitchFamily="34" charset="0"/>
                <a:ea typeface="Helvetica"/>
                <a:cs typeface="Helvetica"/>
                <a:sym typeface="Helvetica"/>
              </a:rPr>
              <a:t>Tegn</a:t>
            </a:r>
            <a:r>
              <a:rPr lang="en-US" sz="2400" spc="250" dirty="0">
                <a:solidFill>
                  <a:srgbClr val="3C3D43"/>
                </a:solidFill>
                <a:latin typeface="Helvetica Light" panose="020B0403020202020204" pitchFamily="34" charset="0"/>
                <a:ea typeface="Helvetica"/>
                <a:cs typeface="Helvetica"/>
                <a:sym typeface="Helvetica"/>
              </a:rPr>
              <a:t> deg </a:t>
            </a:r>
            <a:r>
              <a:rPr lang="en-US" sz="2400" spc="250" dirty="0" err="1">
                <a:solidFill>
                  <a:srgbClr val="3C3D43"/>
                </a:solidFill>
                <a:latin typeface="Helvetica Light" panose="020B0403020202020204" pitchFamily="34" charset="0"/>
                <a:ea typeface="Helvetica"/>
                <a:cs typeface="Helvetica"/>
                <a:sym typeface="Helvetica"/>
              </a:rPr>
              <a:t>selv</a:t>
            </a:r>
            <a:r>
              <a:rPr lang="en-US" sz="2400" spc="250" dirty="0">
                <a:solidFill>
                  <a:srgbClr val="3C3D43"/>
                </a:solidFill>
                <a:latin typeface="Helvetica Light" panose="020B0403020202020204" pitchFamily="34" charset="0"/>
                <a:ea typeface="Helvetica"/>
                <a:cs typeface="Helvetica"/>
                <a:sym typeface="Helvetica"/>
              </a:rPr>
              <a:t> </a:t>
            </a:r>
            <a:r>
              <a:rPr lang="en-US" sz="2400" spc="250" dirty="0" err="1">
                <a:solidFill>
                  <a:srgbClr val="3C3D43"/>
                </a:solidFill>
                <a:latin typeface="Helvetica Light" panose="020B0403020202020204" pitchFamily="34" charset="0"/>
                <a:ea typeface="Helvetica"/>
                <a:cs typeface="Helvetica"/>
                <a:sym typeface="Helvetica"/>
              </a:rPr>
              <a:t>som</a:t>
            </a:r>
            <a:r>
              <a:rPr lang="en-US" sz="2400" spc="250" dirty="0">
                <a:solidFill>
                  <a:srgbClr val="3C3D43"/>
                </a:solidFill>
                <a:latin typeface="Helvetica Light" panose="020B0403020202020204" pitchFamily="34" charset="0"/>
                <a:ea typeface="Helvetica"/>
                <a:cs typeface="Helvetica"/>
                <a:sym typeface="Helvetica"/>
              </a:rPr>
              <a:t> </a:t>
            </a:r>
            <a:r>
              <a:rPr lang="en-US" sz="2400" spc="250" dirty="0" err="1">
                <a:solidFill>
                  <a:srgbClr val="3C3D43"/>
                </a:solidFill>
                <a:latin typeface="Helvetica Light" panose="020B0403020202020204" pitchFamily="34" charset="0"/>
                <a:ea typeface="Helvetica"/>
                <a:cs typeface="Helvetica"/>
                <a:sym typeface="Helvetica"/>
              </a:rPr>
              <a:t>reflekshelt</a:t>
            </a:r>
            <a:r>
              <a:rPr lang="en-US" sz="2400" spc="250" dirty="0">
                <a:solidFill>
                  <a:srgbClr val="3C3D43"/>
                </a:solidFill>
                <a:latin typeface="Helvetica Light" panose="020B0403020202020204" pitchFamily="34" charset="0"/>
                <a:ea typeface="Helvetica"/>
                <a:cs typeface="Helvetica"/>
                <a:sym typeface="Helvetica"/>
              </a:rPr>
              <a:t> – </a:t>
            </a:r>
            <a:r>
              <a:rPr lang="en-US" sz="2400" spc="250" dirty="0" err="1">
                <a:solidFill>
                  <a:srgbClr val="3C3D43"/>
                </a:solidFill>
                <a:latin typeface="Helvetica Light" panose="020B0403020202020204" pitchFamily="34" charset="0"/>
                <a:ea typeface="Helvetica"/>
                <a:cs typeface="Helvetica"/>
                <a:sym typeface="Helvetica"/>
              </a:rPr>
              <a:t>og</a:t>
            </a:r>
            <a:r>
              <a:rPr lang="en-US" sz="2400" spc="250" dirty="0">
                <a:solidFill>
                  <a:srgbClr val="3C3D43"/>
                </a:solidFill>
                <a:latin typeface="Helvetica Light" panose="020B0403020202020204" pitchFamily="34" charset="0"/>
                <a:ea typeface="Helvetica"/>
                <a:cs typeface="Helvetica"/>
                <a:sym typeface="Helvetica"/>
              </a:rPr>
              <a:t> </a:t>
            </a:r>
            <a:r>
              <a:rPr lang="en-US" sz="2400" spc="250" dirty="0" err="1">
                <a:solidFill>
                  <a:srgbClr val="3C3D43"/>
                </a:solidFill>
                <a:latin typeface="Helvetica Light" panose="020B0403020202020204" pitchFamily="34" charset="0"/>
                <a:ea typeface="Helvetica"/>
                <a:cs typeface="Helvetica"/>
                <a:sym typeface="Helvetica"/>
              </a:rPr>
              <a:t>skriv</a:t>
            </a:r>
            <a:r>
              <a:rPr lang="en-US" sz="2400" spc="250" dirty="0">
                <a:solidFill>
                  <a:srgbClr val="3C3D43"/>
                </a:solidFill>
                <a:latin typeface="Helvetica Light" panose="020B0403020202020204" pitchFamily="34" charset="0"/>
                <a:ea typeface="Helvetica"/>
                <a:cs typeface="Helvetica"/>
                <a:sym typeface="Helvetica"/>
              </a:rPr>
              <a:t> </a:t>
            </a:r>
            <a:r>
              <a:rPr lang="en-US" sz="2400" spc="250" dirty="0" err="1">
                <a:solidFill>
                  <a:srgbClr val="3C3D43"/>
                </a:solidFill>
                <a:latin typeface="Helvetica Light" panose="020B0403020202020204" pitchFamily="34" charset="0"/>
                <a:ea typeface="Helvetica"/>
                <a:cs typeface="Helvetica"/>
                <a:sym typeface="Helvetica"/>
              </a:rPr>
              <a:t>ned</a:t>
            </a:r>
            <a:r>
              <a:rPr lang="en-US" sz="2400" spc="250" dirty="0">
                <a:solidFill>
                  <a:srgbClr val="3C3D43"/>
                </a:solidFill>
                <a:latin typeface="Helvetica Light" panose="020B0403020202020204" pitchFamily="34" charset="0"/>
                <a:ea typeface="Helvetica"/>
                <a:cs typeface="Helvetica"/>
                <a:sym typeface="Helvetica"/>
              </a:rPr>
              <a:t> </a:t>
            </a:r>
            <a:r>
              <a:rPr lang="en-US" sz="2400" spc="250" dirty="0" err="1">
                <a:solidFill>
                  <a:srgbClr val="3C3D43"/>
                </a:solidFill>
                <a:latin typeface="Helvetica Light" panose="020B0403020202020204" pitchFamily="34" charset="0"/>
                <a:ea typeface="Helvetica"/>
                <a:cs typeface="Helvetica"/>
                <a:sym typeface="Helvetica"/>
              </a:rPr>
              <a:t>ditt</a:t>
            </a:r>
            <a:r>
              <a:rPr lang="en-US" sz="2400" spc="250" dirty="0">
                <a:solidFill>
                  <a:srgbClr val="3C3D43"/>
                </a:solidFill>
                <a:latin typeface="Helvetica Light" panose="020B0403020202020204" pitchFamily="34" charset="0"/>
                <a:ea typeface="Helvetica"/>
                <a:cs typeface="Helvetica"/>
                <a:sym typeface="Helvetica"/>
              </a:rPr>
              <a:t> </a:t>
            </a:r>
            <a:r>
              <a:rPr lang="en-US" sz="2400" spc="250" dirty="0" err="1">
                <a:solidFill>
                  <a:srgbClr val="3C3D43"/>
                </a:solidFill>
                <a:latin typeface="Helvetica Light" panose="020B0403020202020204" pitchFamily="34" charset="0"/>
                <a:ea typeface="Helvetica"/>
                <a:cs typeface="Helvetica"/>
                <a:sym typeface="Helvetica"/>
              </a:rPr>
              <a:t>superheltnavn</a:t>
            </a:r>
            <a:r>
              <a:rPr lang="en-US" sz="2400" spc="250" dirty="0">
                <a:solidFill>
                  <a:srgbClr val="3C3D43"/>
                </a:solidFill>
                <a:latin typeface="Helvetica Light" panose="020B0403020202020204" pitchFamily="34" charset="0"/>
                <a:ea typeface="Helvetica"/>
                <a:cs typeface="Helvetica"/>
                <a:sym typeface="Helvetica"/>
              </a:rPr>
              <a:t>!</a:t>
            </a:r>
            <a:endParaRPr lang="en-US" sz="2400" i="1" spc="250" dirty="0">
              <a:solidFill>
                <a:srgbClr val="3C3D43"/>
              </a:solidFill>
              <a:latin typeface="Helvetica Oblique" pitchFamily="2" charset="0"/>
              <a:ea typeface="Helvetica"/>
              <a:cs typeface="Helvetica"/>
              <a:sym typeface="Helvetica"/>
            </a:endParaRPr>
          </a:p>
          <a:p>
            <a:pPr algn="ctr">
              <a:lnSpc>
                <a:spcPct val="150000"/>
              </a:lnSpc>
            </a:pPr>
            <a:endParaRPr lang="nb-NO" sz="2400" dirty="0"/>
          </a:p>
        </p:txBody>
      </p:sp>
      <p:pic>
        <p:nvPicPr>
          <p:cNvPr id="12" name="Bilde 11" descr="Et bilde som inneholder sketch, tegning, tegnefilm, illustrasjon&#10;&#10;Automatisk generert beskrivelse">
            <a:extLst>
              <a:ext uri="{FF2B5EF4-FFF2-40B4-BE49-F238E27FC236}">
                <a16:creationId xmlns:a16="http://schemas.microsoft.com/office/drawing/2014/main" id="{F8946CA8-759F-0E28-5184-823BC73999D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80616" y="1424670"/>
            <a:ext cx="4427926" cy="6264696"/>
          </a:xfrm>
          <a:prstGeom prst="rect">
            <a:avLst/>
          </a:prstGeom>
          <a:ln>
            <a:noFill/>
          </a:ln>
          <a:effectLst>
            <a:outerShdw blurRad="76200" dir="13500000" sy="23000" kx="1200000" algn="br" rotWithShape="0">
              <a:prstClr val="black">
                <a:alpha val="20000"/>
              </a:prstClr>
            </a:outerShdw>
          </a:effectLst>
          <a:scene3d>
            <a:camera prst="perspectiveContrastingLeftFacing">
              <a:rot lat="300000" lon="19800000" rev="0"/>
            </a:camera>
            <a:lightRig rig="threePt" dir="t">
              <a:rot lat="0" lon="0" rev="2700000"/>
            </a:lightRig>
          </a:scene3d>
          <a:sp3d>
            <a:bevelT w="63500" h="50800"/>
          </a:sp3d>
        </p:spPr>
      </p:pic>
      <p:pic>
        <p:nvPicPr>
          <p:cNvPr id="17" name="Bilde 16" descr="Et bilde som inneholder clip art, tegning, illustrasjon, Tegnefilm&#10;&#10;Automatisk generert beskrivelse">
            <a:extLst>
              <a:ext uri="{FF2B5EF4-FFF2-40B4-BE49-F238E27FC236}">
                <a16:creationId xmlns:a16="http://schemas.microsoft.com/office/drawing/2014/main" id="{BA4E448F-A0D4-6075-7BA6-FEBA522763E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634524" y="700673"/>
            <a:ext cx="6123514" cy="5655475"/>
          </a:xfrm>
          <a:prstGeom prst="rect">
            <a:avLst/>
          </a:prstGeom>
        </p:spPr>
      </p:pic>
      <p:pic>
        <p:nvPicPr>
          <p:cNvPr id="19" name="Bilde 18" descr="Et bilde som inneholder clip art, tegning, illustrasjon, Tegnefilm&#10;&#10;Automatisk generert beskrivelse">
            <a:extLst>
              <a:ext uri="{FF2B5EF4-FFF2-40B4-BE49-F238E27FC236}">
                <a16:creationId xmlns:a16="http://schemas.microsoft.com/office/drawing/2014/main" id="{64EFDBB6-3913-FA8B-31D4-A11B8FF96A3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67004" y="4415552"/>
            <a:ext cx="5564299" cy="5564299"/>
          </a:xfrm>
          <a:prstGeom prst="rect">
            <a:avLst/>
          </a:prstGeom>
        </p:spPr>
      </p:pic>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TK - PP mal" id="{086E0A76-E8E1-A44B-8D0A-F778383E285B}" vid="{3312F0E8-7BBA-924F-A05A-4EC241A01AF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ad08033-ed56-451f-b16c-8e64b7e06b9b">
      <Terms xmlns="http://schemas.microsoft.com/office/infopath/2007/PartnerControls"/>
    </lcf76f155ced4ddcb4097134ff3c332f>
    <TaxCatchAll xmlns="ca2cc7ed-8d4a-4bbd-807a-eb4ab055eb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3B9CECC2FB14943A545D3E3495A193B" ma:contentTypeVersion="15" ma:contentTypeDescription="Opprett et nytt dokument." ma:contentTypeScope="" ma:versionID="72a4a191543c9140c1577eee006a931f">
  <xsd:schema xmlns:xsd="http://www.w3.org/2001/XMLSchema" xmlns:xs="http://www.w3.org/2001/XMLSchema" xmlns:p="http://schemas.microsoft.com/office/2006/metadata/properties" xmlns:ns2="4ad08033-ed56-451f-b16c-8e64b7e06b9b" xmlns:ns3="ca2cc7ed-8d4a-4bbd-807a-eb4ab055eb65" targetNamespace="http://schemas.microsoft.com/office/2006/metadata/properties" ma:root="true" ma:fieldsID="3619642898bade004d6f311a911aad4b" ns2:_="" ns3:_="">
    <xsd:import namespace="4ad08033-ed56-451f-b16c-8e64b7e06b9b"/>
    <xsd:import namespace="ca2cc7ed-8d4a-4bbd-807a-eb4ab055eb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08033-ed56-451f-b16c-8e64b7e06b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5ca80099-bb5d-4fbd-94e0-65e3f179054a"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2cc7ed-8d4a-4bbd-807a-eb4ab055eb65"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ingsdetaljer" ma:internalName="SharedWithDetails" ma:readOnly="true">
      <xsd:simpleType>
        <xsd:restriction base="dms:Note">
          <xsd:maxLength value="255"/>
        </xsd:restriction>
      </xsd:simpleType>
    </xsd:element>
    <xsd:element name="TaxCatchAll" ma:index="17" nillable="true" ma:displayName="Taxonomy Catch All Column" ma:hidden="true" ma:list="{494fc283-9ae8-4681-99a9-1413321013a4}" ma:internalName="TaxCatchAll" ma:showField="CatchAllData" ma:web="ca2cc7ed-8d4a-4bbd-807a-eb4ab055eb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DD7E4-61AB-4789-A7E3-E11D785CDEED}">
  <ds:schemaRefs>
    <ds:schemaRef ds:uri="http://schemas.microsoft.com/sharepoint/v3/contenttype/forms"/>
  </ds:schemaRefs>
</ds:datastoreItem>
</file>

<file path=customXml/itemProps2.xml><?xml version="1.0" encoding="utf-8"?>
<ds:datastoreItem xmlns:ds="http://schemas.openxmlformats.org/officeDocument/2006/customXml" ds:itemID="{314A564E-6436-4FD5-AAB9-A764AD8AA528}">
  <ds:schemaRefs>
    <ds:schemaRef ds:uri="http://schemas.microsoft.com/office/2006/documentManagement/types"/>
    <ds:schemaRef ds:uri="http://schemas.microsoft.com/office/infopath/2007/PartnerControls"/>
    <ds:schemaRef ds:uri="ca2cc7ed-8d4a-4bbd-807a-eb4ab055eb65"/>
    <ds:schemaRef ds:uri="http://purl.org/dc/terms/"/>
    <ds:schemaRef ds:uri="4ad08033-ed56-451f-b16c-8e64b7e06b9b"/>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04BD5D1-3115-49A7-B2FE-5481DA0AE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08033-ed56-451f-b16c-8e64b7e06b9b"/>
    <ds:schemaRef ds:uri="ca2cc7ed-8d4a-4bbd-807a-eb4ab055eb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Office-tema</Template>
  <TotalTime>184</TotalTime>
  <Words>557</Words>
  <Application>Microsoft Macintosh PowerPoint</Application>
  <PresentationFormat>Egendefinert</PresentationFormat>
  <Paragraphs>39</Paragraphs>
  <Slides>7</Slides>
  <Notes>5</Notes>
  <HiddenSlides>0</HiddenSlides>
  <MMClips>0</MMClips>
  <ScaleCrop>false</ScaleCrop>
  <HeadingPairs>
    <vt:vector size="6" baseType="variant">
      <vt:variant>
        <vt:lpstr>Brukte skrifter</vt:lpstr>
      </vt:variant>
      <vt:variant>
        <vt:i4>9</vt:i4>
      </vt:variant>
      <vt:variant>
        <vt:lpstr>Tema</vt:lpstr>
      </vt:variant>
      <vt:variant>
        <vt:i4>1</vt:i4>
      </vt:variant>
      <vt:variant>
        <vt:lpstr>Lysbildetitler</vt:lpstr>
      </vt:variant>
      <vt:variant>
        <vt:i4>7</vt:i4>
      </vt:variant>
    </vt:vector>
  </HeadingPairs>
  <TitlesOfParts>
    <vt:vector size="17" baseType="lpstr">
      <vt:lpstr>Aptos</vt:lpstr>
      <vt:lpstr>Arial</vt:lpstr>
      <vt:lpstr>Helvetica</vt:lpstr>
      <vt:lpstr>Helvetica Oblique</vt:lpstr>
      <vt:lpstr>Helvetica Bold</vt:lpstr>
      <vt:lpstr>Calibri</vt:lpstr>
      <vt:lpstr>HELVETICA LIGHT</vt:lpstr>
      <vt:lpstr>ITC Stone Sans Std Bold</vt:lpstr>
      <vt:lpstr>HELVETICA LIGHT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Angelica Solbakken</dc:creator>
  <cp:lastModifiedBy>Angelica Solbakken</cp:lastModifiedBy>
  <cp:revision>9</cp:revision>
  <dcterms:created xsi:type="dcterms:W3CDTF">2024-10-06T11:12:09Z</dcterms:created>
  <dcterms:modified xsi:type="dcterms:W3CDTF">2024-10-08T08:22:49Z</dcterms:modified>
  <dc:identifier>DAGSnl-asSA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0x01010003B9CECC2FB14943A545D3E3495A193B</vt:lpwstr>
  </property>
</Properties>
</file>