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60" r:id="rId7"/>
    <p:sldId id="258" r:id="rId8"/>
    <p:sldId id="272" r:id="rId9"/>
    <p:sldId id="259" r:id="rId10"/>
  </p:sldIdLst>
  <p:sldSz cx="18288000" cy="10287000"/>
  <p:notesSz cx="6858000" cy="9144000"/>
  <p:embeddedFontLst>
    <p:embeddedFont>
      <p:font typeface="Helvetica" pitchFamily="2" charset="0"/>
      <p:regular r:id="rId12"/>
    </p:embeddedFont>
    <p:embeddedFont>
      <p:font typeface="ITC Stone Sans Std Bold" panose="020B090203050302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4595" autoAdjust="0"/>
  </p:normalViewPr>
  <p:slideViewPr>
    <p:cSldViewPr>
      <p:cViewPr varScale="1">
        <p:scale>
          <a:sx n="79" d="100"/>
          <a:sy n="79" d="100"/>
        </p:scale>
        <p:origin x="24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3930-AB2C-F142-994F-BC69DEB8CA56}" type="datetimeFigureOut">
              <a:rPr lang="nb-NO" smtClean="0"/>
              <a:t>08.10.2024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07AC-0E1B-DB45-828D-E2781D8AB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3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dirty="0">
                <a:latin typeface="Helvetica" pitchFamily="2" charset="0"/>
              </a:rPr>
              <a:t>I denne økten skal elevene bruke sin kunnskap om refleks, for å vurdere egen og andres trafikksikkerhet – gjennom kreative og engasjerende oppgaver!</a:t>
            </a:r>
            <a:endParaRPr lang="nb-NO" b="1" dirty="0">
              <a:latin typeface="Helvetica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61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Læringsålene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er nøye utformet i henhold til LK20 og kompetansemålene for etter 2. trinn. De er relevante for både 1. og 2. trinn og er integrert med fokus på å fremme trygg ferdsel i trafikken. Økten legger vekt på å utvikle elevenes ferdigheter i å identifisere og vurdere bruk av reflekser.</a:t>
            </a:r>
            <a:endParaRPr lang="nb-NO" b="1" dirty="0">
              <a:latin typeface="Helvetica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8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læreren: </a:t>
            </a:r>
            <a:r>
              <a:rPr lang="nb-NO" dirty="0" err="1">
                <a:latin typeface="Helvetica" pitchFamily="2" charset="0"/>
              </a:rPr>
              <a:t>Print</a:t>
            </a:r>
            <a:r>
              <a:rPr lang="nb-NO" dirty="0">
                <a:latin typeface="Helvetica" pitchFamily="2" charset="0"/>
              </a:rPr>
              <a:t> ut oppgavearket og la elevene jobbe individuelt eller i par. For de yngste elevene kan det være lurt å gå gjennom oppgaven felles først. Lenke til oppgavearket finner du på web – samme sted som du lastet ned denne PP-en.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17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Til læreren: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Samle elevene og se på bildet sammen. Start med å spørre: Hva ser dere på bildet? La elevene komme med sine observasjoner. Ser elevene noen farer på bildet? Er det noen som ikke er synlige i trafikken, eller som kanskje ikke er trygge?</a:t>
            </a:r>
            <a:endParaRPr lang="nb-NO" dirty="0">
              <a:latin typeface="Helvetica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16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 læreren: </a:t>
            </a:r>
            <a:r>
              <a:rPr lang="nb-NO" dirty="0"/>
              <a:t>Her kan det aktiveres forkunnskaper for de som har gjort økt 1-3, med tanke på plassering av reflekser. Det er illustrasjonen til venstre som vil synes best i trafikken, da han har hengende reflekser i knehøyde på hver side, som vil bevege seg når han går. I tillegg har han </a:t>
            </a:r>
            <a:r>
              <a:rPr lang="nb-NO" dirty="0" err="1"/>
              <a:t>refleksvest</a:t>
            </a:r>
            <a:r>
              <a:rPr lang="nb-NO" dirty="0"/>
              <a:t>, som gjør at han er synlig fra alle kanter. På illustrasjonen til </a:t>
            </a:r>
            <a:r>
              <a:rPr lang="nb-NO" dirty="0" err="1"/>
              <a:t>venste</a:t>
            </a:r>
            <a:r>
              <a:rPr lang="nb-NO" dirty="0"/>
              <a:t> er en refleks festet på brystet, den andre i hjelmen. Ingen av disse plasseringene vil skape spesielt med bevegelse, spesielt ikke når Trym kjører sparkesykkel </a:t>
            </a:r>
            <a:r>
              <a:rPr lang="nb-NO" dirty="0">
                <a:sym typeface="Wingdings" pitchFamily="2" charset="2"/>
              </a:rPr>
              <a:t>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9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hyperlink" Target="https://www.pngall.com/clickbait-arrow-p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2.sv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40.svg"/><Relationship Id="rId4" Type="http://schemas.openxmlformats.org/officeDocument/2006/relationships/image" Target="../media/image2.sv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3.png"/><Relationship Id="rId5" Type="http://schemas.openxmlformats.org/officeDocument/2006/relationships/image" Target="../media/image29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10326299"/>
            <a:chOff x="1701032" y="0"/>
            <a:chExt cx="24384002" cy="13768398"/>
          </a:xfrm>
        </p:grpSpPr>
        <p:sp>
          <p:nvSpPr>
            <p:cNvPr id="3" name="Freeform 3"/>
            <p:cNvSpPr/>
            <p:nvPr/>
          </p:nvSpPr>
          <p:spPr>
            <a:xfrm>
              <a:off x="1701034" y="3283278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/>
            <p:nvPr/>
          </p:nvSpPr>
          <p:spPr>
            <a:xfrm>
              <a:off x="6655298" y="642242"/>
              <a:ext cx="4031548" cy="2106484"/>
            </a:xfrm>
            <a:custGeom>
              <a:avLst/>
              <a:gdLst/>
              <a:ahLst/>
              <a:cxnLst/>
              <a:rect l="l" t="t" r="r" b="b"/>
              <a:pathLst>
                <a:path w="4031548" h="2106484">
                  <a:moveTo>
                    <a:pt x="0" y="0"/>
                  </a:moveTo>
                  <a:lnTo>
                    <a:pt x="4031548" y="0"/>
                  </a:lnTo>
                  <a:lnTo>
                    <a:pt x="4031548" y="2106484"/>
                  </a:lnTo>
                  <a:lnTo>
                    <a:pt x="0" y="210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Freeform 5"/>
            <p:cNvSpPr/>
            <p:nvPr/>
          </p:nvSpPr>
          <p:spPr>
            <a:xfrm>
              <a:off x="2081549" y="1695484"/>
              <a:ext cx="8150996" cy="6140417"/>
            </a:xfrm>
            <a:custGeom>
              <a:avLst/>
              <a:gdLst/>
              <a:ahLst/>
              <a:cxnLst/>
              <a:rect l="l" t="t" r="r" b="b"/>
              <a:pathLst>
                <a:path w="8150996" h="6140417">
                  <a:moveTo>
                    <a:pt x="0" y="0"/>
                  </a:moveTo>
                  <a:lnTo>
                    <a:pt x="8150996" y="0"/>
                  </a:lnTo>
                  <a:lnTo>
                    <a:pt x="8150996" y="6140417"/>
                  </a:lnTo>
                  <a:lnTo>
                    <a:pt x="0" y="6140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01032" y="7934160"/>
              <a:ext cx="6970039" cy="5781840"/>
            </a:xfrm>
            <a:custGeom>
              <a:avLst/>
              <a:gdLst/>
              <a:ahLst/>
              <a:cxnLst/>
              <a:rect l="l" t="t" r="r" b="b"/>
              <a:pathLst>
                <a:path w="7666528" h="5781840">
                  <a:moveTo>
                    <a:pt x="0" y="0"/>
                  </a:moveTo>
                  <a:lnTo>
                    <a:pt x="7666528" y="0"/>
                  </a:lnTo>
                  <a:lnTo>
                    <a:pt x="7666528" y="5781840"/>
                  </a:lnTo>
                  <a:lnTo>
                    <a:pt x="0" y="5781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992" r="-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7"/>
            <p:cNvSpPr/>
            <p:nvPr/>
          </p:nvSpPr>
          <p:spPr>
            <a:xfrm>
              <a:off x="3991144" y="8776254"/>
              <a:ext cx="6695702" cy="4399634"/>
            </a:xfrm>
            <a:custGeom>
              <a:avLst/>
              <a:gdLst/>
              <a:ahLst/>
              <a:cxnLst/>
              <a:rect l="l" t="t" r="r" b="b"/>
              <a:pathLst>
                <a:path w="6695702" h="4399634">
                  <a:moveTo>
                    <a:pt x="0" y="0"/>
                  </a:moveTo>
                  <a:lnTo>
                    <a:pt x="6695702" y="0"/>
                  </a:lnTo>
                  <a:lnTo>
                    <a:pt x="6695702" y="4399634"/>
                  </a:lnTo>
                  <a:lnTo>
                    <a:pt x="0" y="4399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028930" y="564035"/>
              <a:ext cx="8362454" cy="4369382"/>
            </a:xfrm>
            <a:custGeom>
              <a:avLst/>
              <a:gdLst/>
              <a:ahLst/>
              <a:cxnLst/>
              <a:rect l="l" t="t" r="r" b="b"/>
              <a:pathLst>
                <a:path w="8362454" h="4369382">
                  <a:moveTo>
                    <a:pt x="0" y="0"/>
                  </a:moveTo>
                  <a:lnTo>
                    <a:pt x="8362454" y="0"/>
                  </a:lnTo>
                  <a:lnTo>
                    <a:pt x="8362454" y="4369382"/>
                  </a:lnTo>
                  <a:lnTo>
                    <a:pt x="0" y="4369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01033" y="2106484"/>
              <a:ext cx="2820664" cy="6118542"/>
            </a:xfrm>
            <a:custGeom>
              <a:avLst/>
              <a:gdLst/>
              <a:ahLst/>
              <a:cxnLst/>
              <a:rect l="l" t="t" r="r" b="b"/>
              <a:pathLst>
                <a:path w="3293816" h="6118543">
                  <a:moveTo>
                    <a:pt x="0" y="0"/>
                  </a:moveTo>
                  <a:lnTo>
                    <a:pt x="3293816" y="0"/>
                  </a:lnTo>
                  <a:lnTo>
                    <a:pt x="3293816" y="6118543"/>
                  </a:lnTo>
                  <a:lnTo>
                    <a:pt x="0" y="6118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77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08091" y="7421288"/>
              <a:ext cx="1693976" cy="2384305"/>
            </a:xfrm>
            <a:custGeom>
              <a:avLst/>
              <a:gdLst/>
              <a:ahLst/>
              <a:cxnLst/>
              <a:rect l="l" t="t" r="r" b="b"/>
              <a:pathLst>
                <a:path w="1693976" h="2384305">
                  <a:moveTo>
                    <a:pt x="0" y="0"/>
                  </a:moveTo>
                  <a:lnTo>
                    <a:pt x="1693977" y="0"/>
                  </a:lnTo>
                  <a:lnTo>
                    <a:pt x="1693977" y="2384305"/>
                  </a:lnTo>
                  <a:lnTo>
                    <a:pt x="0" y="238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226047" y="6455720"/>
              <a:ext cx="2920376" cy="1478440"/>
            </a:xfrm>
            <a:custGeom>
              <a:avLst/>
              <a:gdLst/>
              <a:ahLst/>
              <a:cxnLst/>
              <a:rect l="l" t="t" r="r" b="b"/>
              <a:pathLst>
                <a:path w="2920376" h="1478440">
                  <a:moveTo>
                    <a:pt x="0" y="0"/>
                  </a:moveTo>
                  <a:lnTo>
                    <a:pt x="2920377" y="0"/>
                  </a:lnTo>
                  <a:lnTo>
                    <a:pt x="2920377" y="1478440"/>
                  </a:lnTo>
                  <a:lnTo>
                    <a:pt x="0" y="1478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/>
            <p:nvPr/>
          </p:nvSpPr>
          <p:spPr>
            <a:xfrm rot="257269">
              <a:off x="20677989" y="3782506"/>
              <a:ext cx="4315586" cy="2184765"/>
            </a:xfrm>
            <a:custGeom>
              <a:avLst/>
              <a:gdLst/>
              <a:ahLst/>
              <a:cxnLst/>
              <a:rect l="l" t="t" r="r" b="b"/>
              <a:pathLst>
                <a:path w="4315586" h="2184765">
                  <a:moveTo>
                    <a:pt x="0" y="0"/>
                  </a:moveTo>
                  <a:lnTo>
                    <a:pt x="4315585" y="0"/>
                  </a:lnTo>
                  <a:lnTo>
                    <a:pt x="4315585" y="2184766"/>
                  </a:lnTo>
                  <a:lnTo>
                    <a:pt x="0" y="2184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/>
            <p:nvPr/>
          </p:nvSpPr>
          <p:spPr>
            <a:xfrm rot="388841">
              <a:off x="21524203" y="3453744"/>
              <a:ext cx="3288486" cy="4731635"/>
            </a:xfrm>
            <a:custGeom>
              <a:avLst/>
              <a:gdLst/>
              <a:ahLst/>
              <a:cxnLst/>
              <a:rect l="l" t="t" r="r" b="b"/>
              <a:pathLst>
                <a:path w="3288486" h="4731635">
                  <a:moveTo>
                    <a:pt x="0" y="0"/>
                  </a:moveTo>
                  <a:lnTo>
                    <a:pt x="3288487" y="0"/>
                  </a:lnTo>
                  <a:lnTo>
                    <a:pt x="3288487" y="4731635"/>
                  </a:lnTo>
                  <a:lnTo>
                    <a:pt x="0" y="4731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20229721" y="10558191"/>
              <a:ext cx="4119773" cy="2097651"/>
            </a:xfrm>
            <a:custGeom>
              <a:avLst/>
              <a:gdLst/>
              <a:ahLst/>
              <a:cxnLst/>
              <a:rect l="l" t="t" r="r" b="b"/>
              <a:pathLst>
                <a:path w="4119773" h="2097651">
                  <a:moveTo>
                    <a:pt x="4119773" y="0"/>
                  </a:moveTo>
                  <a:lnTo>
                    <a:pt x="0" y="0"/>
                  </a:lnTo>
                  <a:lnTo>
                    <a:pt x="0" y="2097651"/>
                  </a:lnTo>
                  <a:lnTo>
                    <a:pt x="4119773" y="2097651"/>
                  </a:lnTo>
                  <a:lnTo>
                    <a:pt x="4119773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434259" y="5556095"/>
              <a:ext cx="3070237" cy="7382974"/>
            </a:xfrm>
            <a:custGeom>
              <a:avLst/>
              <a:gdLst/>
              <a:ahLst/>
              <a:cxnLst/>
              <a:rect l="l" t="t" r="r" b="b"/>
              <a:pathLst>
                <a:path w="3070237" h="7382974">
                  <a:moveTo>
                    <a:pt x="0" y="0"/>
                  </a:moveTo>
                  <a:lnTo>
                    <a:pt x="3070237" y="0"/>
                  </a:lnTo>
                  <a:lnTo>
                    <a:pt x="3070237" y="7382975"/>
                  </a:lnTo>
                  <a:lnTo>
                    <a:pt x="0" y="7382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155241" y="9092772"/>
              <a:ext cx="6843688" cy="3464617"/>
            </a:xfrm>
            <a:custGeom>
              <a:avLst/>
              <a:gdLst/>
              <a:ahLst/>
              <a:cxnLst/>
              <a:rect l="l" t="t" r="r" b="b"/>
              <a:pathLst>
                <a:path w="6843688" h="3464617">
                  <a:moveTo>
                    <a:pt x="0" y="0"/>
                  </a:moveTo>
                  <a:lnTo>
                    <a:pt x="6843688" y="0"/>
                  </a:lnTo>
                  <a:lnTo>
                    <a:pt x="6843688" y="3464617"/>
                  </a:lnTo>
                  <a:lnTo>
                    <a:pt x="0" y="3464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354025" y="7347769"/>
              <a:ext cx="9092775" cy="6101341"/>
            </a:xfrm>
            <a:custGeom>
              <a:avLst/>
              <a:gdLst/>
              <a:ahLst/>
              <a:cxnLst/>
              <a:rect l="l" t="t" r="r" b="b"/>
              <a:pathLst>
                <a:path w="9092775" h="6101341">
                  <a:moveTo>
                    <a:pt x="0" y="0"/>
                  </a:moveTo>
                  <a:lnTo>
                    <a:pt x="9092775" y="0"/>
                  </a:lnTo>
                  <a:lnTo>
                    <a:pt x="9092775" y="6101341"/>
                  </a:lnTo>
                  <a:lnTo>
                    <a:pt x="0" y="610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585949" y="0"/>
              <a:ext cx="4031548" cy="2106484"/>
            </a:xfrm>
            <a:custGeom>
              <a:avLst/>
              <a:gdLst/>
              <a:ahLst/>
              <a:cxnLst/>
              <a:rect l="l" t="t" r="r" b="b"/>
              <a:pathLst>
                <a:path w="4031548" h="2106484">
                  <a:moveTo>
                    <a:pt x="0" y="0"/>
                  </a:moveTo>
                  <a:lnTo>
                    <a:pt x="4031547" y="0"/>
                  </a:lnTo>
                  <a:lnTo>
                    <a:pt x="4031547" y="2106484"/>
                  </a:lnTo>
                  <a:lnTo>
                    <a:pt x="0" y="210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01033" y="8964354"/>
              <a:ext cx="1701035" cy="1682477"/>
            </a:xfrm>
            <a:custGeom>
              <a:avLst/>
              <a:gdLst/>
              <a:ahLst/>
              <a:cxnLst/>
              <a:rect l="l" t="t" r="r" b="b"/>
              <a:pathLst>
                <a:path w="3402068" h="1682477">
                  <a:moveTo>
                    <a:pt x="0" y="0"/>
                  </a:moveTo>
                  <a:lnTo>
                    <a:pt x="3402068" y="0"/>
                  </a:lnTo>
                  <a:lnTo>
                    <a:pt x="3402068" y="1682477"/>
                  </a:lnTo>
                  <a:lnTo>
                    <a:pt x="0" y="1682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10000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369088" y="564035"/>
              <a:ext cx="3554671" cy="2165118"/>
            </a:xfrm>
            <a:custGeom>
              <a:avLst/>
              <a:gdLst/>
              <a:ahLst/>
              <a:cxnLst/>
              <a:rect l="l" t="t" r="r" b="b"/>
              <a:pathLst>
                <a:path w="3554671" h="2165118">
                  <a:moveTo>
                    <a:pt x="0" y="0"/>
                  </a:moveTo>
                  <a:lnTo>
                    <a:pt x="3554671" y="0"/>
                  </a:lnTo>
                  <a:lnTo>
                    <a:pt x="3554671" y="2165118"/>
                  </a:lnTo>
                  <a:lnTo>
                    <a:pt x="0" y="2165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21"/>
            <p:cNvSpPr/>
            <p:nvPr/>
          </p:nvSpPr>
          <p:spPr>
            <a:xfrm rot="839138">
              <a:off x="24713434" y="4933417"/>
              <a:ext cx="1095913" cy="1245356"/>
            </a:xfrm>
            <a:custGeom>
              <a:avLst/>
              <a:gdLst/>
              <a:ahLst/>
              <a:cxnLst/>
              <a:rect l="l" t="t" r="r" b="b"/>
              <a:pathLst>
                <a:path w="1095913" h="1245356">
                  <a:moveTo>
                    <a:pt x="0" y="0"/>
                  </a:moveTo>
                  <a:lnTo>
                    <a:pt x="1095913" y="0"/>
                  </a:lnTo>
                  <a:lnTo>
                    <a:pt x="1095913" y="1245356"/>
                  </a:lnTo>
                  <a:lnTo>
                    <a:pt x="0" y="124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22"/>
            <p:cNvSpPr/>
            <p:nvPr/>
          </p:nvSpPr>
          <p:spPr>
            <a:xfrm rot="-637518">
              <a:off x="17636620" y="6565506"/>
              <a:ext cx="2682180" cy="895177"/>
            </a:xfrm>
            <a:custGeom>
              <a:avLst/>
              <a:gdLst/>
              <a:ahLst/>
              <a:cxnLst/>
              <a:rect l="l" t="t" r="r" b="b"/>
              <a:pathLst>
                <a:path w="2682180" h="895177">
                  <a:moveTo>
                    <a:pt x="0" y="0"/>
                  </a:moveTo>
                  <a:lnTo>
                    <a:pt x="2682180" y="0"/>
                  </a:lnTo>
                  <a:lnTo>
                    <a:pt x="2682180" y="895177"/>
                  </a:lnTo>
                  <a:lnTo>
                    <a:pt x="0" y="895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434259" y="1370369"/>
              <a:ext cx="5143302" cy="17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B82D3"/>
                  </a:solidFill>
                  <a:latin typeface="ITC Stone Sans Std Bold"/>
                  <a:ea typeface="ITC Stone Sans Std Bold"/>
                  <a:cs typeface="ITC Stone Sans Std Bold"/>
                  <a:sym typeface="ITC Stone Sans Std Bold"/>
                </a:rPr>
                <a:t>BARNAS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596336" y="2529128"/>
              <a:ext cx="6761857" cy="121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E30E19"/>
                  </a:solidFill>
                  <a:latin typeface="ITC Stone Sans Std Bold"/>
                  <a:ea typeface="ITC Stone Sans Std Bold"/>
                  <a:cs typeface="ITC Stone Sans Std Bold"/>
                  <a:sym typeface="ITC Stone Sans Std Bold"/>
                </a:rPr>
                <a:t>TRAFIKKLUBB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149836" y="3469166"/>
              <a:ext cx="6709320" cy="575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spc="57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FRA TRYGG TRAFIKK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447344" y="901146"/>
              <a:ext cx="2820340" cy="2333890"/>
            </a:xfrm>
            <a:custGeom>
              <a:avLst/>
              <a:gdLst/>
              <a:ahLst/>
              <a:cxnLst/>
              <a:rect l="l" t="t" r="r" b="b"/>
              <a:pathLst>
                <a:path w="2820340" h="2333890">
                  <a:moveTo>
                    <a:pt x="0" y="0"/>
                  </a:moveTo>
                  <a:lnTo>
                    <a:pt x="2820340" y="0"/>
                  </a:lnTo>
                  <a:lnTo>
                    <a:pt x="2820340" y="2333890"/>
                  </a:lnTo>
                  <a:lnTo>
                    <a:pt x="0" y="233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EAE04FF-456A-E031-7AF1-8B1B364E9569}"/>
              </a:ext>
            </a:extLst>
          </p:cNvPr>
          <p:cNvSpPr txBox="1"/>
          <p:nvPr/>
        </p:nvSpPr>
        <p:spPr>
          <a:xfrm>
            <a:off x="15426392" y="390083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>
                <a:latin typeface="Helvetica Light" panose="020B0403020202020204" pitchFamily="34" charset="0"/>
              </a:rPr>
              <a:t>1.-2. trinn</a:t>
            </a:r>
          </a:p>
          <a:p>
            <a:pPr algn="ctr"/>
            <a:r>
              <a:rPr lang="nb-NO" sz="2400" dirty="0">
                <a:latin typeface="Helvetica Light" panose="020B0403020202020204" pitchFamily="34" charset="0"/>
              </a:rPr>
              <a:t>Læringsøkt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1970"/>
            <a:ext cx="18288000" cy="10615550"/>
            <a:chOff x="1331675" y="0"/>
            <a:chExt cx="24384000" cy="14154066"/>
          </a:xfrm>
        </p:grpSpPr>
        <p:sp>
          <p:nvSpPr>
            <p:cNvPr id="3" name="Freeform 3"/>
            <p:cNvSpPr/>
            <p:nvPr/>
          </p:nvSpPr>
          <p:spPr>
            <a:xfrm>
              <a:off x="1331675" y="3668946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953361" y="0"/>
              <a:ext cx="6762314" cy="6762314"/>
            </a:xfrm>
            <a:custGeom>
              <a:avLst/>
              <a:gdLst/>
              <a:ahLst/>
              <a:cxnLst/>
              <a:rect l="l" t="t" r="r" b="b"/>
              <a:pathLst>
                <a:path w="6762314" h="6762314">
                  <a:moveTo>
                    <a:pt x="0" y="0"/>
                  </a:moveTo>
                  <a:lnTo>
                    <a:pt x="6762314" y="0"/>
                  </a:lnTo>
                  <a:lnTo>
                    <a:pt x="6762314" y="6762314"/>
                  </a:lnTo>
                  <a:lnTo>
                    <a:pt x="0" y="6762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386495" y="3008558"/>
              <a:ext cx="18400963" cy="9835930"/>
              <a:chOff x="0" y="0"/>
              <a:chExt cx="3634758" cy="1942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34758" cy="1942900"/>
              </a:xfrm>
              <a:custGeom>
                <a:avLst/>
                <a:gdLst/>
                <a:ahLst/>
                <a:cxnLst/>
                <a:rect l="l" t="t" r="r" b="b"/>
                <a:pathLst>
                  <a:path w="3634758" h="1942900">
                    <a:moveTo>
                      <a:pt x="0" y="0"/>
                    </a:moveTo>
                    <a:lnTo>
                      <a:pt x="3634758" y="0"/>
                    </a:lnTo>
                    <a:lnTo>
                      <a:pt x="3634758" y="1942900"/>
                    </a:lnTo>
                    <a:lnTo>
                      <a:pt x="0" y="1942900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3634758" cy="2019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0245114" y="925746"/>
              <a:ext cx="4178808" cy="5486400"/>
            </a:xfrm>
            <a:custGeom>
              <a:avLst/>
              <a:gdLst/>
              <a:ahLst/>
              <a:cxnLst/>
              <a:rect l="l" t="t" r="r" b="b"/>
              <a:pathLst>
                <a:path w="4178808" h="5486400">
                  <a:moveTo>
                    <a:pt x="0" y="0"/>
                  </a:moveTo>
                  <a:lnTo>
                    <a:pt x="4178808" y="0"/>
                  </a:lnTo>
                  <a:lnTo>
                    <a:pt x="417880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981201" y="10908363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198300" y="11638875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31675" y="10908363"/>
              <a:ext cx="8421925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581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793332" y="10908363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746825" y="2516539"/>
              <a:ext cx="8006775" cy="10819966"/>
            </a:xfrm>
            <a:custGeom>
              <a:avLst/>
              <a:gdLst/>
              <a:ahLst/>
              <a:cxnLst/>
              <a:rect l="l" t="t" r="r" b="b"/>
              <a:pathLst>
                <a:path w="8006775" h="10819966">
                  <a:moveTo>
                    <a:pt x="0" y="0"/>
                  </a:moveTo>
                  <a:lnTo>
                    <a:pt x="8006775" y="0"/>
                  </a:lnTo>
                  <a:lnTo>
                    <a:pt x="8006775" y="10819967"/>
                  </a:lnTo>
                  <a:lnTo>
                    <a:pt x="0" y="1081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BBBDF01-60CF-892B-5D1F-E94450731854}"/>
              </a:ext>
            </a:extLst>
          </p:cNvPr>
          <p:cNvSpPr txBox="1"/>
          <p:nvPr/>
        </p:nvSpPr>
        <p:spPr>
          <a:xfrm>
            <a:off x="6312554" y="3507055"/>
            <a:ext cx="7746870" cy="387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I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løpet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av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økten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skal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elevene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øve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på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å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kjenne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igjen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refleksgjenstander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,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og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bruke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egen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kunnskap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for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å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vurdere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bruk av </a:t>
            </a:r>
            <a:r>
              <a:rPr lang="en-US" sz="3600" spc="429" dirty="0" err="1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refleks</a:t>
            </a:r>
            <a:r>
              <a:rPr lang="en-US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751012"/>
            <a:ext cx="18477655" cy="9563144"/>
            <a:chOff x="-478699" y="0"/>
            <a:chExt cx="24636873" cy="1275085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78699" y="2265737"/>
              <a:ext cx="24384000" cy="10485121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1371600" y="1737781"/>
              <a:ext cx="21640800" cy="9589827"/>
              <a:chOff x="0" y="0"/>
              <a:chExt cx="4274726" cy="1894287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89428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62764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6625" y="10379456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639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6292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1371600" y="0"/>
              <a:ext cx="21640800" cy="1340513"/>
              <a:chOff x="0" y="0"/>
              <a:chExt cx="4274726" cy="264793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64793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" name="TextBox 13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 dirty="0"/>
              </a:p>
            </p:txBody>
          </p:sp>
        </p:grp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2A3F96E-D45F-FD71-D978-939867DA2007}"/>
              </a:ext>
            </a:extLst>
          </p:cNvPr>
          <p:cNvSpPr txBox="1"/>
          <p:nvPr/>
        </p:nvSpPr>
        <p:spPr>
          <a:xfrm>
            <a:off x="7630556" y="950608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LÆRINGSMÅL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A42909F-6619-07F7-3914-3C222D0094AC}"/>
              </a:ext>
            </a:extLst>
          </p:cNvPr>
          <p:cNvSpPr txBox="1"/>
          <p:nvPr/>
        </p:nvSpPr>
        <p:spPr>
          <a:xfrm>
            <a:off x="2624606" y="2045719"/>
            <a:ext cx="16087333" cy="326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nb-NO" sz="3600" dirty="0">
                <a:latin typeface="Helvetica Light" panose="020B0403020202020204" pitchFamily="34" charset="0"/>
              </a:rPr>
              <a:t>Eleven kan identifisere ulike refleksprodukter i en illustrasjon.</a:t>
            </a:r>
            <a:br>
              <a:rPr lang="nb-NO" sz="3600" dirty="0">
                <a:latin typeface="Helvetica Light" panose="020B0403020202020204" pitchFamily="34" charset="0"/>
              </a:rPr>
            </a:br>
            <a:r>
              <a:rPr lang="nb-NO" sz="3600" dirty="0">
                <a:latin typeface="Helvetica Light" panose="020B0403020202020204" pitchFamily="34" charset="0"/>
              </a:rPr>
              <a:t>Eleven kan bruke telling som verktøy for å finne informasjon.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nb-NO" sz="3600" dirty="0">
                <a:latin typeface="Helvetica Light" panose="020B0403020202020204" pitchFamily="34" charset="0"/>
              </a:rPr>
              <a:t>Eleven kan vurdere riktig bruk av refleksprodukter.</a:t>
            </a:r>
            <a:endParaRPr lang="en-US" sz="3500" spc="250" dirty="0">
              <a:solidFill>
                <a:srgbClr val="3C3D43"/>
              </a:solidFill>
              <a:latin typeface="Helvetica Light" panose="020B0403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1067C6A-3EC7-20C9-89C8-1F8298F0ACA6}"/>
              </a:ext>
            </a:extLst>
          </p:cNvPr>
          <p:cNvSpPr/>
          <p:nvPr/>
        </p:nvSpPr>
        <p:spPr>
          <a:xfrm>
            <a:off x="1738850" y="2439565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CB36EE3-DD62-4E52-341A-6BF68601F48C}"/>
              </a:ext>
            </a:extLst>
          </p:cNvPr>
          <p:cNvSpPr/>
          <p:nvPr/>
        </p:nvSpPr>
        <p:spPr>
          <a:xfrm>
            <a:off x="1740665" y="3476857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2545EB05-CD4E-5593-B5CB-AB2F89A221CF}"/>
              </a:ext>
            </a:extLst>
          </p:cNvPr>
          <p:cNvSpPr/>
          <p:nvPr/>
        </p:nvSpPr>
        <p:spPr>
          <a:xfrm>
            <a:off x="1795087" y="4523511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4355752-31C8-7690-3549-0EF5BBF8F431}"/>
              </a:ext>
            </a:extLst>
          </p:cNvPr>
          <p:cNvSpPr txBox="1"/>
          <p:nvPr/>
        </p:nvSpPr>
        <p:spPr>
          <a:xfrm>
            <a:off x="1795087" y="5855269"/>
            <a:ext cx="1286121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500" b="1" dirty="0">
                <a:latin typeface="Helvetica" pitchFamily="2" charset="0"/>
              </a:rPr>
              <a:t>Fag: </a:t>
            </a:r>
            <a:r>
              <a:rPr lang="nb-NO" sz="3500" dirty="0">
                <a:latin typeface="Helvetica Light" panose="020B0403020202020204" pitchFamily="34" charset="0"/>
              </a:rPr>
              <a:t>norsk, samfunnsfag, matematikk</a:t>
            </a:r>
          </a:p>
          <a:p>
            <a:r>
              <a:rPr lang="nb-NO" sz="3500" b="1" dirty="0">
                <a:latin typeface="Helvetica" pitchFamily="2" charset="0"/>
              </a:rPr>
              <a:t>Ferdigheter: </a:t>
            </a:r>
            <a:r>
              <a:rPr lang="nb-NO" sz="3500" dirty="0">
                <a:latin typeface="Helvetica Light" panose="020B0403020202020204" pitchFamily="34" charset="0"/>
              </a:rPr>
              <a:t>lesing, regning, muntlige og skriftlige ferdigheter</a:t>
            </a:r>
          </a:p>
          <a:p>
            <a:r>
              <a:rPr lang="nb-NO" sz="3500" b="1" dirty="0">
                <a:latin typeface="Helvetica" pitchFamily="2" charset="0"/>
              </a:rPr>
              <a:t>Overordnet tema: </a:t>
            </a:r>
            <a:r>
              <a:rPr lang="nb-NO" sz="3500" dirty="0">
                <a:latin typeface="Helvetica Light" panose="020B0403020202020204" pitchFamily="34" charset="0"/>
              </a:rPr>
              <a:t>folkehelse og livsmestring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9404879"/>
            <a:chOff x="0" y="0"/>
            <a:chExt cx="24384000" cy="12539839"/>
          </a:xfrm>
        </p:grpSpPr>
        <p:sp>
          <p:nvSpPr>
            <p:cNvPr id="3" name="Freeform 3"/>
            <p:cNvSpPr/>
            <p:nvPr/>
          </p:nvSpPr>
          <p:spPr>
            <a:xfrm>
              <a:off x="0" y="2054719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71600" y="0"/>
              <a:ext cx="21640800" cy="10972800"/>
              <a:chOff x="0" y="0"/>
              <a:chExt cx="4274726" cy="21674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4274726" cy="2243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 dirty="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4162764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866625" y="10024648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/>
            <p:nvPr/>
          </p:nvSpPr>
          <p:spPr>
            <a:xfrm>
              <a:off x="982639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766292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023E37F-3A3C-2F49-B523-DBF1FC2462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93209" y="1987015"/>
            <a:ext cx="6613207" cy="251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Vær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en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reflekshelt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og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gå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på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refleksjakt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! Studer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bildet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og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løs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600" spc="250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oppgavene</a:t>
            </a:r>
            <a:r>
              <a:rPr lang="en-US" sz="36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nb-NO" sz="2600" dirty="0"/>
          </a:p>
        </p:txBody>
      </p:sp>
      <p:pic>
        <p:nvPicPr>
          <p:cNvPr id="12" name="Bilde 11" descr="Et bilde som inneholder tekst, grafisk design, tegnefilm, plakat&#10;&#10;Automatisk generert beskrivelse">
            <a:extLst>
              <a:ext uri="{FF2B5EF4-FFF2-40B4-BE49-F238E27FC236}">
                <a16:creationId xmlns:a16="http://schemas.microsoft.com/office/drawing/2014/main" id="{6D58BA3D-5C2F-713C-9F3C-CD53AE4285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03" y="1384207"/>
            <a:ext cx="4585547" cy="647172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Bilde 16" descr="Et bilde som inneholder clip art, Tegnefilm, tegnefilm, tegning&#10;&#10;Automatisk generert beskrivelse">
            <a:extLst>
              <a:ext uri="{FF2B5EF4-FFF2-40B4-BE49-F238E27FC236}">
                <a16:creationId xmlns:a16="http://schemas.microsoft.com/office/drawing/2014/main" id="{9FF5D2E1-C62E-1FCD-87B0-AC30ECE6E4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71" y="4903412"/>
            <a:ext cx="3906580" cy="4309640"/>
          </a:xfrm>
          <a:prstGeom prst="rect">
            <a:avLst/>
          </a:prstGeom>
        </p:spPr>
      </p:pic>
      <p:pic>
        <p:nvPicPr>
          <p:cNvPr id="19" name="Bilde 18" descr="Et bilde som inneholder clip art, tegnefilm, tegning, illustrasjon&#10;&#10;Automatisk generert beskrivelse">
            <a:extLst>
              <a:ext uri="{FF2B5EF4-FFF2-40B4-BE49-F238E27FC236}">
                <a16:creationId xmlns:a16="http://schemas.microsoft.com/office/drawing/2014/main" id="{15E917D2-C6C5-FD8E-DDA5-99BCB55557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66" y="4547824"/>
            <a:ext cx="3718520" cy="4619979"/>
          </a:xfrm>
          <a:prstGeom prst="rect">
            <a:avLst/>
          </a:prstGeom>
        </p:spPr>
      </p:pic>
      <p:pic>
        <p:nvPicPr>
          <p:cNvPr id="22" name="Bilde 21" descr="Et bilde som inneholder skjermbilde, Grafikk, Font, grafisk design&#10;&#10;Automatisk generert beskrivelse">
            <a:extLst>
              <a:ext uri="{FF2B5EF4-FFF2-40B4-BE49-F238E27FC236}">
                <a16:creationId xmlns:a16="http://schemas.microsoft.com/office/drawing/2014/main" id="{1A530A30-5D96-C798-28FC-E519ED4285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17342457" flipH="1">
            <a:off x="7046875" y="1320406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69739"/>
            <a:ext cx="18288000" cy="7863840"/>
          </a:xfrm>
          <a:custGeom>
            <a:avLst/>
            <a:gdLst/>
            <a:ahLst/>
            <a:cxnLst/>
            <a:rect l="l" t="t" r="r" b="b"/>
            <a:pathLst>
              <a:path w="18288000" h="7863840">
                <a:moveTo>
                  <a:pt x="0" y="0"/>
                </a:moveTo>
                <a:lnTo>
                  <a:pt x="18288000" y="0"/>
                </a:lnTo>
                <a:lnTo>
                  <a:pt x="18288000" y="7863840"/>
                </a:lnTo>
                <a:lnTo>
                  <a:pt x="0" y="7863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3" name="Freeform 3"/>
          <p:cNvSpPr/>
          <p:nvPr/>
        </p:nvSpPr>
        <p:spPr>
          <a:xfrm>
            <a:off x="10237144" y="7999302"/>
            <a:ext cx="7315200" cy="1548384"/>
          </a:xfrm>
          <a:custGeom>
            <a:avLst/>
            <a:gdLst/>
            <a:ahLst/>
            <a:cxnLst/>
            <a:rect l="l" t="t" r="r" b="b"/>
            <a:pathLst>
              <a:path w="7315200" h="1548384">
                <a:moveTo>
                  <a:pt x="0" y="0"/>
                </a:moveTo>
                <a:lnTo>
                  <a:pt x="7315200" y="0"/>
                </a:lnTo>
                <a:lnTo>
                  <a:pt x="7315200" y="1548384"/>
                </a:lnTo>
                <a:lnTo>
                  <a:pt x="0" y="154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6" name="Freeform 6"/>
          <p:cNvSpPr/>
          <p:nvPr/>
        </p:nvSpPr>
        <p:spPr>
          <a:xfrm>
            <a:off x="4096243" y="7999302"/>
            <a:ext cx="7315200" cy="1548384"/>
          </a:xfrm>
          <a:custGeom>
            <a:avLst/>
            <a:gdLst/>
            <a:ahLst/>
            <a:cxnLst/>
            <a:rect l="l" t="t" r="r" b="b"/>
            <a:pathLst>
              <a:path w="7315200" h="1548384">
                <a:moveTo>
                  <a:pt x="0" y="0"/>
                </a:moveTo>
                <a:lnTo>
                  <a:pt x="7315200" y="0"/>
                </a:lnTo>
                <a:lnTo>
                  <a:pt x="7315200" y="1548384"/>
                </a:lnTo>
                <a:lnTo>
                  <a:pt x="0" y="154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pic>
        <p:nvPicPr>
          <p:cNvPr id="8" name="Bilde 7" descr="Et bilde som inneholder Tegnefilm, Animasjon, illustrasjon, tegnefilm&#10;&#10;Automatisk generert beskrivelse">
            <a:extLst>
              <a:ext uri="{FF2B5EF4-FFF2-40B4-BE49-F238E27FC236}">
                <a16:creationId xmlns:a16="http://schemas.microsoft.com/office/drawing/2014/main" id="{E8F950C2-D161-1584-1553-420C409D58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b="8297"/>
          <a:stretch/>
        </p:blipFill>
        <p:spPr>
          <a:xfrm>
            <a:off x="0" y="-1"/>
            <a:ext cx="18288000" cy="1043357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6399969" y="8547186"/>
            <a:ext cx="1718662" cy="1422228"/>
          </a:xfrm>
          <a:custGeom>
            <a:avLst/>
            <a:gdLst/>
            <a:ahLst/>
            <a:cxnLst/>
            <a:rect l="l" t="t" r="r" b="b"/>
            <a:pathLst>
              <a:path w="1718662" h="1422228">
                <a:moveTo>
                  <a:pt x="0" y="0"/>
                </a:moveTo>
                <a:lnTo>
                  <a:pt x="1718662" y="0"/>
                </a:lnTo>
                <a:lnTo>
                  <a:pt x="1718662" y="1422228"/>
                </a:lnTo>
                <a:lnTo>
                  <a:pt x="0" y="14222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EDB81E5-0ED5-3526-A345-E37134D89D56}"/>
              </a:ext>
            </a:extLst>
          </p:cNvPr>
          <p:cNvSpPr/>
          <p:nvPr/>
        </p:nvSpPr>
        <p:spPr>
          <a:xfrm>
            <a:off x="14521363" y="739314"/>
            <a:ext cx="3757211" cy="2457051"/>
          </a:xfrm>
          <a:custGeom>
            <a:avLst/>
            <a:gdLst/>
            <a:ahLst/>
            <a:cxnLst/>
            <a:rect l="l" t="t" r="r" b="b"/>
            <a:pathLst>
              <a:path w="5358153" h="3094333">
                <a:moveTo>
                  <a:pt x="0" y="0"/>
                </a:moveTo>
                <a:lnTo>
                  <a:pt x="5358153" y="0"/>
                </a:lnTo>
                <a:lnTo>
                  <a:pt x="5358153" y="3094334"/>
                </a:lnTo>
                <a:lnTo>
                  <a:pt x="0" y="30943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16D9D81-A7D3-2675-3ABE-5081F9D49C51}"/>
              </a:ext>
            </a:extLst>
          </p:cNvPr>
          <p:cNvSpPr txBox="1"/>
          <p:nvPr/>
        </p:nvSpPr>
        <p:spPr>
          <a:xfrm>
            <a:off x="14688616" y="1413841"/>
            <a:ext cx="390201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b-NO" sz="3600" spc="40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Hva ser du </a:t>
            </a:r>
          </a:p>
          <a:p>
            <a:pPr algn="ctr"/>
            <a:r>
              <a:rPr lang="nb-NO" sz="3600" spc="40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på bildet?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803671"/>
            <a:ext cx="18288000" cy="9629908"/>
            <a:chOff x="0" y="0"/>
            <a:chExt cx="24384000" cy="1283987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54758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1371600" y="1683012"/>
              <a:ext cx="10408495" cy="9589827"/>
              <a:chOff x="0" y="0"/>
              <a:chExt cx="2055999" cy="1894287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999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2055999" h="1894287">
                    <a:moveTo>
                      <a:pt x="0" y="0"/>
                    </a:moveTo>
                    <a:lnTo>
                      <a:pt x="2055999" y="0"/>
                    </a:lnTo>
                    <a:lnTo>
                      <a:pt x="2055999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999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12603905" y="1683012"/>
              <a:ext cx="10408495" cy="9589827"/>
              <a:chOff x="0" y="0"/>
              <a:chExt cx="2055999" cy="1894287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999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2055999" h="1894287">
                    <a:moveTo>
                      <a:pt x="0" y="0"/>
                    </a:moveTo>
                    <a:lnTo>
                      <a:pt x="2055999" y="0"/>
                    </a:lnTo>
                    <a:lnTo>
                      <a:pt x="2055999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999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62764" y="929243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6625" y="10324686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5"/>
                  </a:lnTo>
                  <a:lnTo>
                    <a:pt x="0" y="1896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639" y="929243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6292" y="929243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14" name="Group 14"/>
            <p:cNvGrpSpPr>
              <a:grpSpLocks noGrp="1" noUngrp="1" noRot="1" noMove="1" noResize="1"/>
            </p:cNvGrpSpPr>
            <p:nvPr/>
          </p:nvGrpSpPr>
          <p:grpSpPr>
            <a:xfrm>
              <a:off x="1371600" y="0"/>
              <a:ext cx="10407176" cy="1340513"/>
              <a:chOff x="0" y="0"/>
              <a:chExt cx="2055738" cy="264793"/>
            </a:xfrm>
          </p:grpSpPr>
          <p:sp>
            <p:nvSpPr>
              <p:cNvPr id="15" name="Freeform 1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738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2055738" h="264793">
                    <a:moveTo>
                      <a:pt x="0" y="0"/>
                    </a:moveTo>
                    <a:lnTo>
                      <a:pt x="2055738" y="0"/>
                    </a:lnTo>
                    <a:lnTo>
                      <a:pt x="2055738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" name="TextBox 1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738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>
              <a:grpSpLocks noGrp="1" noUngrp="1" noRot="1" noMove="1" noResize="1"/>
            </p:cNvGrpSpPr>
            <p:nvPr/>
          </p:nvGrpSpPr>
          <p:grpSpPr>
            <a:xfrm>
              <a:off x="12605224" y="0"/>
              <a:ext cx="10407176" cy="1340513"/>
              <a:chOff x="0" y="0"/>
              <a:chExt cx="2055738" cy="264793"/>
            </a:xfrm>
          </p:grpSpPr>
          <p:sp>
            <p:nvSpPr>
              <p:cNvPr id="18" name="Freeform 1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738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2055738" h="264793">
                    <a:moveTo>
                      <a:pt x="0" y="0"/>
                    </a:moveTo>
                    <a:lnTo>
                      <a:pt x="2055738" y="0"/>
                    </a:lnTo>
                    <a:lnTo>
                      <a:pt x="2055738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" name="TextBox 1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738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79E96BF-8D27-E51E-628B-3A9FFA4F44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2740" y="952420"/>
            <a:ext cx="3779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Hvor er Trym...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7FEA7C2-B4AD-2D6C-E809-501CEC863A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0786" y="965623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... mest synlig?</a:t>
            </a: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1B2561AA-98B0-3BEC-56AF-1C7E4888A3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8722233" y="3613554"/>
            <a:ext cx="843534" cy="4114800"/>
          </a:xfrm>
          <a:custGeom>
            <a:avLst/>
            <a:gdLst/>
            <a:ahLst/>
            <a:cxnLst/>
            <a:rect l="l" t="t" r="r" b="b"/>
            <a:pathLst>
              <a:path w="843534" h="4114800">
                <a:moveTo>
                  <a:pt x="0" y="0"/>
                </a:moveTo>
                <a:lnTo>
                  <a:pt x="843534" y="0"/>
                </a:lnTo>
                <a:lnTo>
                  <a:pt x="843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D684E763-B0D4-3BBA-EC53-87BFC626B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1500" y="1945859"/>
            <a:ext cx="5707117" cy="2981969"/>
          </a:xfrm>
          <a:custGeom>
            <a:avLst/>
            <a:gdLst/>
            <a:ahLst/>
            <a:cxnLst/>
            <a:rect l="l" t="t" r="r" b="b"/>
            <a:pathLst>
              <a:path w="5707117" h="2981969">
                <a:moveTo>
                  <a:pt x="0" y="0"/>
                </a:moveTo>
                <a:lnTo>
                  <a:pt x="5707118" y="0"/>
                </a:lnTo>
                <a:lnTo>
                  <a:pt x="5707118" y="2981968"/>
                </a:lnTo>
                <a:lnTo>
                  <a:pt x="0" y="2981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88AA28EC-3FD6-20E7-A068-CDAFB4CF7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5053" y="2430817"/>
            <a:ext cx="4193664" cy="7022293"/>
          </a:xfrm>
          <a:custGeom>
            <a:avLst/>
            <a:gdLst/>
            <a:ahLst/>
            <a:cxnLst/>
            <a:rect l="l" t="t" r="r" b="b"/>
            <a:pathLst>
              <a:path w="4193664" h="7022293">
                <a:moveTo>
                  <a:pt x="0" y="0"/>
                </a:moveTo>
                <a:lnTo>
                  <a:pt x="4193665" y="0"/>
                </a:lnTo>
                <a:lnTo>
                  <a:pt x="4193665" y="7022294"/>
                </a:lnTo>
                <a:lnTo>
                  <a:pt x="0" y="70222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4F97B51-0358-1A77-14A3-4E05B91966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67167" y="2430817"/>
            <a:ext cx="5777896" cy="7194871"/>
          </a:xfrm>
          <a:custGeom>
            <a:avLst/>
            <a:gdLst/>
            <a:ahLst/>
            <a:cxnLst/>
            <a:rect l="l" t="t" r="r" b="b"/>
            <a:pathLst>
              <a:path w="5777896" h="7194871">
                <a:moveTo>
                  <a:pt x="0" y="0"/>
                </a:moveTo>
                <a:lnTo>
                  <a:pt x="5777895" y="0"/>
                </a:lnTo>
                <a:lnTo>
                  <a:pt x="5777895" y="7194871"/>
                </a:lnTo>
                <a:lnTo>
                  <a:pt x="0" y="71948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F4FA3C77-9ECD-1006-BE8D-428FA65DFC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28718" y="2856271"/>
            <a:ext cx="4172682" cy="1608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Hvilken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versjon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av Trym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vil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synes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best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trafikken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?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Snakk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med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personen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ved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00" spc="23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siden</a:t>
            </a:r>
            <a:r>
              <a:rPr lang="en-US" sz="2300" spc="23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av deg.</a:t>
            </a:r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75423254-27FE-010C-1A3D-9480B163F7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5138" y="5662115"/>
            <a:ext cx="761952" cy="812388"/>
          </a:xfrm>
          <a:custGeom>
            <a:avLst/>
            <a:gdLst/>
            <a:ahLst/>
            <a:cxnLst/>
            <a:rect l="l" t="t" r="r" b="b"/>
            <a:pathLst>
              <a:path w="761952" h="812388">
                <a:moveTo>
                  <a:pt x="0" y="0"/>
                </a:moveTo>
                <a:lnTo>
                  <a:pt x="761952" y="0"/>
                </a:lnTo>
                <a:lnTo>
                  <a:pt x="761952" y="812388"/>
                </a:lnTo>
                <a:lnTo>
                  <a:pt x="0" y="8123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405203FA-9C68-D70B-5B71-852349673B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968618" y="3895901"/>
            <a:ext cx="967861" cy="1031926"/>
          </a:xfrm>
          <a:custGeom>
            <a:avLst/>
            <a:gdLst/>
            <a:ahLst/>
            <a:cxnLst/>
            <a:rect l="l" t="t" r="r" b="b"/>
            <a:pathLst>
              <a:path w="967861" h="1031926">
                <a:moveTo>
                  <a:pt x="0" y="0"/>
                </a:moveTo>
                <a:lnTo>
                  <a:pt x="967861" y="0"/>
                </a:lnTo>
                <a:lnTo>
                  <a:pt x="967861" y="1031926"/>
                </a:lnTo>
                <a:lnTo>
                  <a:pt x="0" y="10319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K - PP mal" id="{086E0A76-E8E1-A44B-8D0A-F778383E285B}" vid="{3312F0E8-7BBA-924F-A05A-4EC241A01A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B9CECC2FB14943A545D3E3495A193B" ma:contentTypeVersion="15" ma:contentTypeDescription="Opprett et nytt dokument." ma:contentTypeScope="" ma:versionID="72a4a191543c9140c1577eee006a931f">
  <xsd:schema xmlns:xsd="http://www.w3.org/2001/XMLSchema" xmlns:xs="http://www.w3.org/2001/XMLSchema" xmlns:p="http://schemas.microsoft.com/office/2006/metadata/properties" xmlns:ns2="4ad08033-ed56-451f-b16c-8e64b7e06b9b" xmlns:ns3="ca2cc7ed-8d4a-4bbd-807a-eb4ab055eb65" targetNamespace="http://schemas.microsoft.com/office/2006/metadata/properties" ma:root="true" ma:fieldsID="3619642898bade004d6f311a911aad4b" ns2:_="" ns3:_="">
    <xsd:import namespace="4ad08033-ed56-451f-b16c-8e64b7e06b9b"/>
    <xsd:import namespace="ca2cc7ed-8d4a-4bbd-807a-eb4ab055e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08033-ed56-451f-b16c-8e64b7e06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5ca80099-bb5d-4fbd-94e0-65e3f17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cc7ed-8d4a-4bbd-807a-eb4ab055eb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94fc283-9ae8-4681-99a9-1413321013a4}" ma:internalName="TaxCatchAll" ma:showField="CatchAllData" ma:web="ca2cc7ed-8d4a-4bbd-807a-eb4ab055e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d08033-ed56-451f-b16c-8e64b7e06b9b">
      <Terms xmlns="http://schemas.microsoft.com/office/infopath/2007/PartnerControls"/>
    </lcf76f155ced4ddcb4097134ff3c332f>
    <TaxCatchAll xmlns="ca2cc7ed-8d4a-4bbd-807a-eb4ab055eb65" xsi:nil="true"/>
  </documentManagement>
</p:properties>
</file>

<file path=customXml/itemProps1.xml><?xml version="1.0" encoding="utf-8"?>
<ds:datastoreItem xmlns:ds="http://schemas.openxmlformats.org/officeDocument/2006/customXml" ds:itemID="{C88DD7E4-61AB-4789-A7E3-E11D785CD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BD5D1-3115-49A7-B2FE-5481DA0AE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08033-ed56-451f-b16c-8e64b7e06b9b"/>
    <ds:schemaRef ds:uri="ca2cc7ed-8d4a-4bbd-807a-eb4ab055e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4A564E-6436-4FD5-AAB9-A764AD8AA528}">
  <ds:schemaRefs>
    <ds:schemaRef ds:uri="http://schemas.microsoft.com/office/2006/documentManagement/types"/>
    <ds:schemaRef ds:uri="http://schemas.microsoft.com/office/infopath/2007/PartnerControls"/>
    <ds:schemaRef ds:uri="ca2cc7ed-8d4a-4bbd-807a-eb4ab055eb65"/>
    <ds:schemaRef ds:uri="http://purl.org/dc/terms/"/>
    <ds:schemaRef ds:uri="4ad08033-ed56-451f-b16c-8e64b7e06b9b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117</TotalTime>
  <Words>431</Words>
  <Application>Microsoft Macintosh PowerPoint</Application>
  <PresentationFormat>Egendefinert</PresentationFormat>
  <Paragraphs>28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4" baseType="lpstr">
      <vt:lpstr>Aptos</vt:lpstr>
      <vt:lpstr>Arial</vt:lpstr>
      <vt:lpstr>Helvetica</vt:lpstr>
      <vt:lpstr>Calibri</vt:lpstr>
      <vt:lpstr>ITC Stone Sans Std Bold</vt:lpstr>
      <vt:lpstr>Wingdings</vt:lpstr>
      <vt:lpstr>HELVETICA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Angelica Solbakken</dc:creator>
  <cp:lastModifiedBy>Angelica Solbakken</cp:lastModifiedBy>
  <cp:revision>7</cp:revision>
  <dcterms:created xsi:type="dcterms:W3CDTF">2024-10-06T11:12:09Z</dcterms:created>
  <dcterms:modified xsi:type="dcterms:W3CDTF">2024-10-08T08:27:07Z</dcterms:modified>
  <dc:identifier>DAGSnl-asSA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0x01010003B9CECC2FB14943A545D3E3495A193B</vt:lpwstr>
  </property>
</Properties>
</file>