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6" r:id="rId3"/>
    <p:sldId id="260" r:id="rId4"/>
    <p:sldId id="267" r:id="rId5"/>
    <p:sldId id="264" r:id="rId6"/>
    <p:sldId id="265" r:id="rId7"/>
  </p:sldIdLst>
  <p:sldSz cx="18288000" cy="10287000"/>
  <p:notesSz cx="6858000" cy="9144000"/>
  <p:embeddedFontLst>
    <p:embeddedFont>
      <p:font typeface="Helvetica" pitchFamily="2" charset="0"/>
      <p:regular r:id="rId9"/>
    </p:embeddedFont>
    <p:embeddedFont>
      <p:font typeface="ITC Stone Sans Std Bold" panose="020B0902030503020204" pitchFamily="3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11" autoAdjust="0"/>
  </p:normalViewPr>
  <p:slideViewPr>
    <p:cSldViewPr>
      <p:cViewPr varScale="1">
        <p:scale>
          <a:sx n="73" d="100"/>
          <a:sy n="73" d="100"/>
        </p:scale>
        <p:origin x="7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64A34-C306-C248-9A56-B7BCE3FB54D9}" type="datetimeFigureOut">
              <a:rPr lang="nb-NO" smtClean="0"/>
              <a:t>07.10.2024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8901-DA7C-2243-8D68-C5A2F4B09FAB}" type="slidenum">
              <a:rPr lang="nb-NO" smtClean="0"/>
              <a:t>‹#›</a:t>
            </a:fld>
            <a:endParaRPr lang="nb-NO"/>
          </a:p>
        </p:txBody>
      </p:sp>
    </p:spTree>
    <p:extLst>
      <p:ext uri="{BB962C8B-B14F-4D97-AF65-F5344CB8AC3E}">
        <p14:creationId xmlns:p14="http://schemas.microsoft.com/office/powerpoint/2010/main" val="250451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1" dirty="0">
                <a:latin typeface="Helvetica" pitchFamily="2" charset="0"/>
              </a:rPr>
              <a:t>Til læreren: </a:t>
            </a:r>
            <a:r>
              <a:rPr lang="nb-NO" b="0" i="0" u="none" strike="noStrike" dirty="0">
                <a:solidFill>
                  <a:srgbClr val="000000"/>
                </a:solidFill>
                <a:effectLst/>
                <a:latin typeface="Helvetica" pitchFamily="2" charset="0"/>
              </a:rPr>
              <a:t>I løpet av denne økten skal elevene bli bedre kjent med begrepet "refleks" og få en dypere forståelse for hvordan reflekser virker. Dette innebærer at elevene ikke bare skal lære hva en refleks er, men også få innsikt i den vitenskapelige forklaringen på refleksens funksjon. Elevene vil undersøke refleksers oppbygging og lære hvordan de er designet for å reflektere lys tilbake til lyskilden, noe som gjør dem svært synlige i mørket</a:t>
            </a:r>
          </a:p>
          <a:p>
            <a:endParaRPr lang="nb-NO" dirty="0"/>
          </a:p>
        </p:txBody>
      </p:sp>
      <p:sp>
        <p:nvSpPr>
          <p:cNvPr id="4" name="Plassholder for lysbildenummer 3"/>
          <p:cNvSpPr>
            <a:spLocks noGrp="1"/>
          </p:cNvSpPr>
          <p:nvPr>
            <p:ph type="sldNum" sz="quarter" idx="5"/>
          </p:nvPr>
        </p:nvSpPr>
        <p:spPr/>
        <p:txBody>
          <a:bodyPr/>
          <a:lstStyle/>
          <a:p>
            <a:fld id="{CFA48901-DA7C-2243-8D68-C5A2F4B09FAB}" type="slidenum">
              <a:rPr lang="nb-NO" smtClean="0"/>
              <a:t>2</a:t>
            </a:fld>
            <a:endParaRPr lang="nb-NO"/>
          </a:p>
        </p:txBody>
      </p:sp>
    </p:spTree>
    <p:extLst>
      <p:ext uri="{BB962C8B-B14F-4D97-AF65-F5344CB8AC3E}">
        <p14:creationId xmlns:p14="http://schemas.microsoft.com/office/powerpoint/2010/main" val="195149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latin typeface="Helvetica" pitchFamily="2" charset="0"/>
              </a:rPr>
              <a:t>Til læreren: </a:t>
            </a:r>
            <a:r>
              <a:rPr lang="nb-NO" b="0" i="0" u="none" strike="noStrike" dirty="0">
                <a:solidFill>
                  <a:srgbClr val="000000"/>
                </a:solidFill>
                <a:effectLst/>
                <a:latin typeface="Helvetica" pitchFamily="2" charset="0"/>
              </a:rPr>
              <a:t>Læringsmålene er nøye utformet i henhold til LK20 og kompetansemålene for etter 4. trinn. De er relevante for både 3. og 4. trinn og er integrert med fokus på å fremme trygg ferdsel i trafikken. Økten legger vekt på å utvikle elevenes ferdigheter i å identifisere og vurdere bruk av reflekser.</a:t>
            </a:r>
            <a:endParaRPr lang="nb-NO" b="1" dirty="0">
              <a:latin typeface="Helvetica" pitchFamily="2" charset="0"/>
            </a:endParaRPr>
          </a:p>
          <a:p>
            <a:endParaRPr lang="nb-NO" dirty="0"/>
          </a:p>
        </p:txBody>
      </p:sp>
      <p:sp>
        <p:nvSpPr>
          <p:cNvPr id="4" name="Plassholder for lysbildenummer 3"/>
          <p:cNvSpPr>
            <a:spLocks noGrp="1"/>
          </p:cNvSpPr>
          <p:nvPr>
            <p:ph type="sldNum" sz="quarter" idx="5"/>
          </p:nvPr>
        </p:nvSpPr>
        <p:spPr/>
        <p:txBody>
          <a:bodyPr/>
          <a:lstStyle/>
          <a:p>
            <a:fld id="{CFA48901-DA7C-2243-8D68-C5A2F4B09FAB}" type="slidenum">
              <a:rPr lang="nb-NO" smtClean="0"/>
              <a:t>3</a:t>
            </a:fld>
            <a:endParaRPr lang="nb-NO"/>
          </a:p>
        </p:txBody>
      </p:sp>
    </p:spTree>
    <p:extLst>
      <p:ext uri="{BB962C8B-B14F-4D97-AF65-F5344CB8AC3E}">
        <p14:creationId xmlns:p14="http://schemas.microsoft.com/office/powerpoint/2010/main" val="390944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1" dirty="0">
                <a:latin typeface="Helvetica" pitchFamily="2" charset="0"/>
              </a:rPr>
              <a:t>Til læreren: </a:t>
            </a:r>
            <a:r>
              <a:rPr lang="nb-NO" b="0" i="0" u="none" strike="noStrike" dirty="0">
                <a:solidFill>
                  <a:srgbClr val="000000"/>
                </a:solidFill>
                <a:effectLst/>
                <a:latin typeface="Helvetica" pitchFamily="2" charset="0"/>
              </a:rPr>
              <a:t>Be elevene ta med en hard og en myk refleks hjemmefra (for eksempel en gammel eller ødelagt refleks). Elevene kan jobbe sammen to og to. Hvis det ikke er nok reflekser eller mikroskop/forstørrelsesglass til alle/alle par, kan du gjennomføre det som et lærerforsøk som elevene observerer. Forklaring: </a:t>
            </a:r>
            <a:br>
              <a:rPr lang="nb-NO" b="0" i="0" u="none" strike="noStrike" dirty="0">
                <a:solidFill>
                  <a:srgbClr val="000000"/>
                </a:solidFill>
                <a:effectLst/>
                <a:latin typeface="Helvetica" pitchFamily="2" charset="0"/>
              </a:rPr>
            </a:br>
            <a:br>
              <a:rPr lang="nb-NO" b="0" i="0" u="none" strike="noStrike" dirty="0">
                <a:solidFill>
                  <a:srgbClr val="000000"/>
                </a:solidFill>
                <a:effectLst/>
                <a:latin typeface="Helvetica" pitchFamily="2" charset="0"/>
              </a:rPr>
            </a:br>
            <a:r>
              <a:rPr lang="nb-NO" b="0" i="0" u="none" strike="noStrike" dirty="0">
                <a:solidFill>
                  <a:srgbClr val="000000"/>
                </a:solidFill>
                <a:effectLst/>
                <a:latin typeface="Helvetica" pitchFamily="2" charset="0"/>
              </a:rPr>
              <a:t>1. Knus den harde refleksen og bruk et mikroskop eller forstørrelsesglass, for å se hvordan refleksen ser ut på innsiden. Hvis dere ser nøye etter kan dere se at den harde refleksen er bygget opp av bittesmå prismer som reflekterer, altså sender lyset tilbake til der det kommer fra når de blir lyst på.</a:t>
            </a:r>
          </a:p>
          <a:p>
            <a:pPr algn="l"/>
            <a:r>
              <a:rPr lang="nb-NO" b="0" i="0" u="none" strike="noStrike" dirty="0">
                <a:solidFill>
                  <a:srgbClr val="000000"/>
                </a:solidFill>
                <a:effectLst/>
                <a:latin typeface="Helvetica" pitchFamily="2" charset="0"/>
              </a:rPr>
              <a:t>2. Klipp og del opp en myk refleks. Bruk et mikroskop for å se hvordan det ser ut inne i. Hvis dere ser nøye etter kan dere se at den myke refleksen er bygget opp av bittesmå glasskuler.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CFA48901-DA7C-2243-8D68-C5A2F4B09FAB}" type="slidenum">
              <a:rPr lang="nb-NO" smtClean="0"/>
              <a:t>4</a:t>
            </a:fld>
            <a:endParaRPr lang="nb-NO"/>
          </a:p>
        </p:txBody>
      </p:sp>
    </p:spTree>
    <p:extLst>
      <p:ext uri="{BB962C8B-B14F-4D97-AF65-F5344CB8AC3E}">
        <p14:creationId xmlns:p14="http://schemas.microsoft.com/office/powerpoint/2010/main" val="361373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1" i="0" u="none" strike="noStrike" dirty="0">
                <a:solidFill>
                  <a:srgbClr val="000000"/>
                </a:solidFill>
                <a:effectLst/>
                <a:latin typeface="Helvetica" pitchFamily="2" charset="0"/>
              </a:rPr>
              <a:t>Til læreren: </a:t>
            </a:r>
            <a:r>
              <a:rPr lang="nb-NO" b="0" i="0" u="none" strike="noStrike" dirty="0">
                <a:solidFill>
                  <a:srgbClr val="000000"/>
                </a:solidFill>
                <a:effectLst/>
                <a:latin typeface="Helvetica" pitchFamily="2" charset="0"/>
              </a:rPr>
              <a:t>Her vises henholdsvis en </a:t>
            </a:r>
            <a:r>
              <a:rPr lang="nb-NO" b="0" i="0" u="none" strike="noStrike" dirty="0" err="1">
                <a:solidFill>
                  <a:srgbClr val="000000"/>
                </a:solidFill>
                <a:effectLst/>
                <a:latin typeface="Helvetica" pitchFamily="2" charset="0"/>
              </a:rPr>
              <a:t>refleksvest</a:t>
            </a:r>
            <a:r>
              <a:rPr lang="nb-NO" b="0" i="0" u="none" strike="noStrike" dirty="0">
                <a:solidFill>
                  <a:srgbClr val="000000"/>
                </a:solidFill>
                <a:effectLst/>
                <a:latin typeface="Helvetica" pitchFamily="2" charset="0"/>
              </a:rPr>
              <a:t>, </a:t>
            </a:r>
            <a:r>
              <a:rPr lang="nb-NO" b="0" i="0" u="none" strike="noStrike" dirty="0" err="1">
                <a:solidFill>
                  <a:srgbClr val="000000"/>
                </a:solidFill>
                <a:effectLst/>
                <a:latin typeface="Helvetica" pitchFamily="2" charset="0"/>
              </a:rPr>
              <a:t>slap</a:t>
            </a:r>
            <a:r>
              <a:rPr lang="nb-NO" b="0" i="0" u="none" strike="noStrike" dirty="0">
                <a:solidFill>
                  <a:srgbClr val="000000"/>
                </a:solidFill>
                <a:effectLst/>
                <a:latin typeface="Helvetica" pitchFamily="2" charset="0"/>
              </a:rPr>
              <a:t> </a:t>
            </a:r>
            <a:r>
              <a:rPr lang="nb-NO" b="0" i="0" u="none" strike="noStrike" dirty="0" err="1">
                <a:solidFill>
                  <a:srgbClr val="000000"/>
                </a:solidFill>
                <a:effectLst/>
                <a:latin typeface="Helvetica" pitchFamily="2" charset="0"/>
              </a:rPr>
              <a:t>wrap</a:t>
            </a:r>
            <a:r>
              <a:rPr lang="nb-NO" b="0" i="0" u="none" strike="noStrike" dirty="0">
                <a:solidFill>
                  <a:srgbClr val="000000"/>
                </a:solidFill>
                <a:effectLst/>
                <a:latin typeface="Helvetica" pitchFamily="2" charset="0"/>
              </a:rPr>
              <a:t> (både sammenrullet og åpen) og </a:t>
            </a:r>
            <a:r>
              <a:rPr lang="nb-NO" b="0" i="0" u="none" strike="noStrike" dirty="0" err="1">
                <a:solidFill>
                  <a:srgbClr val="000000"/>
                </a:solidFill>
                <a:effectLst/>
                <a:latin typeface="Helvetica" pitchFamily="2" charset="0"/>
              </a:rPr>
              <a:t>refleksbrikke</a:t>
            </a:r>
            <a:r>
              <a:rPr lang="nb-NO" b="0" i="0" u="none" strike="noStrike" dirty="0">
                <a:solidFill>
                  <a:srgbClr val="000000"/>
                </a:solidFill>
                <a:effectLst/>
                <a:latin typeface="Helvetica" pitchFamily="2" charset="0"/>
              </a:rPr>
              <a:t> som kan henges på klær. Om du har tilgang på de ulike refleksproduktene, kan det være fint å ta med så elevene får se, føle og studere refleksene. Mange elever i småskolen er godt kjent med reflekser gjennom skolen (med refleksvester på tur og refleksgjenstander på sekken), men vet de hva de heter? Hvor de bør festes? Våre beste reflekstips: </a:t>
            </a:r>
            <a:r>
              <a:rPr lang="en-US" b="0" i="0" u="none" strike="noStrike" dirty="0">
                <a:solidFill>
                  <a:srgbClr val="444444"/>
                </a:solidFill>
                <a:effectLst/>
                <a:latin typeface="Helvetica" pitchFamily="2" charset="0"/>
              </a:rPr>
              <a:t>​</a:t>
            </a:r>
            <a:br>
              <a:rPr lang="en-US" b="0" i="0" u="none" strike="noStrike" dirty="0">
                <a:solidFill>
                  <a:srgbClr val="444444"/>
                </a:solidFill>
                <a:effectLst/>
                <a:latin typeface="Helvetica" pitchFamily="2" charset="0"/>
              </a:rPr>
            </a:br>
            <a:r>
              <a:rPr lang="nb-NO" b="0" i="0" u="none" strike="noStrike" dirty="0">
                <a:solidFill>
                  <a:srgbClr val="000000"/>
                </a:solidFill>
                <a:effectLst/>
                <a:latin typeface="Helvetica" pitchFamily="2" charset="0"/>
              </a:rPr>
              <a:t>1. Fest refleks på alle jakker, sekker og bager. </a:t>
            </a:r>
            <a:r>
              <a:rPr lang="en-US" b="0" i="0" u="none" strike="noStrike" dirty="0">
                <a:solidFill>
                  <a:srgbClr val="444444"/>
                </a:solidFill>
                <a:effectLst/>
                <a:latin typeface="Helvetica" pitchFamily="2" charset="0"/>
              </a:rPr>
              <a:t>​</a:t>
            </a:r>
            <a:br>
              <a:rPr lang="en-US" b="0" i="0" u="none" strike="noStrike" dirty="0">
                <a:solidFill>
                  <a:srgbClr val="444444"/>
                </a:solidFill>
                <a:effectLst/>
                <a:latin typeface="Helvetica" pitchFamily="2" charset="0"/>
              </a:rPr>
            </a:br>
            <a:r>
              <a:rPr lang="nb-NO" b="0" i="0" u="none" strike="noStrike" dirty="0">
                <a:solidFill>
                  <a:srgbClr val="000000"/>
                </a:solidFill>
                <a:effectLst/>
                <a:latin typeface="Helvetica" pitchFamily="2" charset="0"/>
              </a:rPr>
              <a:t>2. Legg refleksbånd i skoene (så husker du å ta de på deg før du går ut av døra) </a:t>
            </a:r>
            <a:r>
              <a:rPr lang="en-US" b="0" i="0" u="none" strike="noStrike" dirty="0">
                <a:solidFill>
                  <a:srgbClr val="444444"/>
                </a:solidFill>
                <a:effectLst/>
                <a:latin typeface="Helvetica" pitchFamily="2" charset="0"/>
              </a:rPr>
              <a:t>​</a:t>
            </a:r>
            <a:br>
              <a:rPr lang="en-US" b="0" i="0" u="none" strike="noStrike" dirty="0">
                <a:solidFill>
                  <a:srgbClr val="444444"/>
                </a:solidFill>
                <a:effectLst/>
                <a:latin typeface="Helvetica" pitchFamily="2" charset="0"/>
              </a:rPr>
            </a:br>
            <a:r>
              <a:rPr lang="nb-NO" b="0" i="0" u="none" strike="noStrike" dirty="0">
                <a:solidFill>
                  <a:srgbClr val="000000"/>
                </a:solidFill>
                <a:effectLst/>
                <a:latin typeface="Helvetica" pitchFamily="2" charset="0"/>
              </a:rPr>
              <a:t>3. Bruk reflekser som beveger seg når du går – da synes du best. </a:t>
            </a:r>
            <a:r>
              <a:rPr lang="en-US" b="0" i="0" u="none" strike="noStrike" dirty="0">
                <a:solidFill>
                  <a:srgbClr val="444444"/>
                </a:solidFill>
                <a:effectLst/>
                <a:latin typeface="Helvetica" pitchFamily="2" charset="0"/>
              </a:rPr>
              <a:t>​</a:t>
            </a:r>
            <a:br>
              <a:rPr lang="en-US" b="0" i="0" u="none" strike="noStrike" dirty="0">
                <a:solidFill>
                  <a:srgbClr val="444444"/>
                </a:solidFill>
                <a:effectLst/>
                <a:latin typeface="Helvetica" pitchFamily="2" charset="0"/>
              </a:rPr>
            </a:br>
            <a:r>
              <a:rPr lang="nb-NO" b="0" i="0" u="none" strike="noStrike" dirty="0">
                <a:solidFill>
                  <a:srgbClr val="000000"/>
                </a:solidFill>
                <a:effectLst/>
                <a:latin typeface="Helvetica" pitchFamily="2" charset="0"/>
              </a:rPr>
              <a:t>4. Bruk minst to reflekser – en på hver side av kroppen – så du er synlig fra alle kanter. </a:t>
            </a:r>
            <a:r>
              <a:rPr lang="en-US" b="0" i="0" u="none" strike="noStrike" dirty="0">
                <a:solidFill>
                  <a:srgbClr val="444444"/>
                </a:solidFill>
                <a:effectLst/>
                <a:latin typeface="Helvetica" pitchFamily="2" charset="0"/>
              </a:rPr>
              <a:t>​</a:t>
            </a:r>
            <a:br>
              <a:rPr lang="en-US" b="0" i="0" u="none" strike="noStrike" dirty="0">
                <a:solidFill>
                  <a:srgbClr val="444444"/>
                </a:solidFill>
                <a:effectLst/>
                <a:latin typeface="Helvetica" pitchFamily="2" charset="0"/>
              </a:rPr>
            </a:br>
            <a:r>
              <a:rPr lang="nb-NO" b="0" i="0" u="none" strike="noStrike" dirty="0">
                <a:solidFill>
                  <a:srgbClr val="000000"/>
                </a:solidFill>
                <a:effectLst/>
                <a:latin typeface="Helvetica" pitchFamily="2" charset="0"/>
              </a:rPr>
              <a:t>5. Heng refleksen i knehøyde eller bruk </a:t>
            </a:r>
            <a:r>
              <a:rPr lang="nb-NO" b="0" i="0" u="none" strike="noStrike" dirty="0" err="1">
                <a:solidFill>
                  <a:srgbClr val="000000"/>
                </a:solidFill>
                <a:effectLst/>
                <a:latin typeface="Helvetica" pitchFamily="2" charset="0"/>
              </a:rPr>
              <a:t>slap</a:t>
            </a:r>
            <a:r>
              <a:rPr lang="nb-NO" b="0" i="0" u="none" strike="noStrike" dirty="0">
                <a:solidFill>
                  <a:srgbClr val="000000"/>
                </a:solidFill>
                <a:effectLst/>
                <a:latin typeface="Helvetica" pitchFamily="2" charset="0"/>
              </a:rPr>
              <a:t> </a:t>
            </a:r>
            <a:r>
              <a:rPr lang="nb-NO" b="0" i="0" u="none" strike="noStrike" dirty="0" err="1">
                <a:solidFill>
                  <a:srgbClr val="000000"/>
                </a:solidFill>
                <a:effectLst/>
                <a:latin typeface="Helvetica" pitchFamily="2" charset="0"/>
              </a:rPr>
              <a:t>wraps</a:t>
            </a:r>
            <a:r>
              <a:rPr lang="nb-NO" b="0" i="0" u="none" strike="noStrike" dirty="0">
                <a:solidFill>
                  <a:srgbClr val="000000"/>
                </a:solidFill>
                <a:effectLst/>
                <a:latin typeface="Helvetica" pitchFamily="2" charset="0"/>
              </a:rPr>
              <a:t> på beina (for mest mulig bevegelse i refleksen). </a:t>
            </a:r>
            <a:r>
              <a:rPr lang="en-US" b="0" i="0" u="none" strike="noStrike" dirty="0">
                <a:solidFill>
                  <a:srgbClr val="444444"/>
                </a:solidFill>
                <a:effectLst/>
                <a:latin typeface="Helvetica" pitchFamily="2" charset="0"/>
              </a:rPr>
              <a:t>​</a:t>
            </a:r>
          </a:p>
          <a:p>
            <a:pPr algn="l" rtl="0" fontAlgn="base"/>
            <a:endParaRPr lang="nb-NO" b="0" i="0" u="none" strike="noStrike" dirty="0">
              <a:solidFill>
                <a:srgbClr val="444444"/>
              </a:solidFill>
              <a:effectLst/>
              <a:latin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CFA48901-DA7C-2243-8D68-C5A2F4B09FAB}" type="slidenum">
              <a:rPr lang="nb-NO" smtClean="0"/>
              <a:t>6</a:t>
            </a:fld>
            <a:endParaRPr lang="nb-NO"/>
          </a:p>
        </p:txBody>
      </p:sp>
    </p:spTree>
    <p:extLst>
      <p:ext uri="{BB962C8B-B14F-4D97-AF65-F5344CB8AC3E}">
        <p14:creationId xmlns:p14="http://schemas.microsoft.com/office/powerpoint/2010/main" val="1666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4.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sv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svg"/><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image" Target="../media/image35.png"/><Relationship Id="rId4" Type="http://schemas.openxmlformats.org/officeDocument/2006/relationships/image" Target="../media/image2.svg"/><Relationship Id="rId9" Type="http://schemas.openxmlformats.org/officeDocument/2006/relationships/image" Target="../media/image26.sv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hyperlink" Target="https://youtu.be/KS_BM-6JYvY?si=aYkQZN5uYfiAGQdK" TargetMode="External"/><Relationship Id="rId3" Type="http://schemas.openxmlformats.org/officeDocument/2006/relationships/image" Target="../media/image2.svg"/><Relationship Id="rId7" Type="http://schemas.openxmlformats.org/officeDocument/2006/relationships/image" Target="../media/image25.pn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2.sv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40.pn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6.svg"/><Relationship Id="rId12"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4.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2.svg"/><Relationship Id="rId9" Type="http://schemas.openxmlformats.org/officeDocument/2006/relationships/image" Target="../media/image42.sv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18288001" cy="10326299"/>
            <a:chOff x="1701032" y="0"/>
            <a:chExt cx="24384002" cy="13768398"/>
          </a:xfrm>
        </p:grpSpPr>
        <p:sp>
          <p:nvSpPr>
            <p:cNvPr id="3" name="Freeform 3"/>
            <p:cNvSpPr>
              <a:spLocks noGrp="1" noRot="1" noMove="1" noResize="1" noEditPoints="1" noAdjustHandles="1" noChangeArrowheads="1" noChangeShapeType="1"/>
            </p:cNvSpPr>
            <p:nvPr/>
          </p:nvSpPr>
          <p:spPr>
            <a:xfrm>
              <a:off x="1701034" y="3283278"/>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4" name="Freeform 4"/>
            <p:cNvSpPr>
              <a:spLocks noGrp="1" noRot="1" noMove="1" noResize="1" noEditPoints="1" noAdjustHandles="1" noChangeArrowheads="1" noChangeShapeType="1"/>
            </p:cNvSpPr>
            <p:nvPr/>
          </p:nvSpPr>
          <p:spPr>
            <a:xfrm>
              <a:off x="6655298" y="642242"/>
              <a:ext cx="4031548" cy="2106484"/>
            </a:xfrm>
            <a:custGeom>
              <a:avLst/>
              <a:gdLst/>
              <a:ahLst/>
              <a:cxnLst/>
              <a:rect l="l" t="t" r="r" b="b"/>
              <a:pathLst>
                <a:path w="4031548" h="2106484">
                  <a:moveTo>
                    <a:pt x="0" y="0"/>
                  </a:moveTo>
                  <a:lnTo>
                    <a:pt x="4031548" y="0"/>
                  </a:lnTo>
                  <a:lnTo>
                    <a:pt x="4031548" y="2106484"/>
                  </a:lnTo>
                  <a:lnTo>
                    <a:pt x="0" y="2106484"/>
                  </a:lnTo>
                  <a:lnTo>
                    <a:pt x="0" y="0"/>
                  </a:lnTo>
                  <a:close/>
                </a:path>
              </a:pathLst>
            </a:custGeom>
            <a:blipFill>
              <a:blip r:embed="rId4"/>
              <a:stretch>
                <a:fillRect/>
              </a:stretch>
            </a:blipFill>
          </p:spPr>
          <p:txBody>
            <a:bodyPr/>
            <a:lstStyle/>
            <a:p>
              <a:endParaRPr lang="nb-NO"/>
            </a:p>
          </p:txBody>
        </p:sp>
        <p:sp>
          <p:nvSpPr>
            <p:cNvPr id="5" name="Freeform 5"/>
            <p:cNvSpPr>
              <a:spLocks noGrp="1" noRot="1" noMove="1" noResize="1" noEditPoints="1" noAdjustHandles="1" noChangeArrowheads="1" noChangeShapeType="1"/>
            </p:cNvSpPr>
            <p:nvPr/>
          </p:nvSpPr>
          <p:spPr>
            <a:xfrm>
              <a:off x="2081549" y="1695484"/>
              <a:ext cx="8150996" cy="6140417"/>
            </a:xfrm>
            <a:custGeom>
              <a:avLst/>
              <a:gdLst/>
              <a:ahLst/>
              <a:cxnLst/>
              <a:rect l="l" t="t" r="r" b="b"/>
              <a:pathLst>
                <a:path w="8150996" h="6140417">
                  <a:moveTo>
                    <a:pt x="0" y="0"/>
                  </a:moveTo>
                  <a:lnTo>
                    <a:pt x="8150996" y="0"/>
                  </a:lnTo>
                  <a:lnTo>
                    <a:pt x="8150996" y="6140417"/>
                  </a:lnTo>
                  <a:lnTo>
                    <a:pt x="0" y="6140417"/>
                  </a:lnTo>
                  <a:lnTo>
                    <a:pt x="0" y="0"/>
                  </a:lnTo>
                  <a:close/>
                </a:path>
              </a:pathLst>
            </a:custGeom>
            <a:blipFill>
              <a:blip r:embed="rId5"/>
              <a:stretch>
                <a:fillRect/>
              </a:stretch>
            </a:blipFill>
          </p:spPr>
          <p:txBody>
            <a:bodyPr/>
            <a:lstStyle/>
            <a:p>
              <a:endParaRPr lang="nb-NO"/>
            </a:p>
          </p:txBody>
        </p:sp>
        <p:sp>
          <p:nvSpPr>
            <p:cNvPr id="6" name="Freeform 6"/>
            <p:cNvSpPr>
              <a:spLocks noGrp="1" noRot="1" noMove="1" noResize="1" noEditPoints="1" noAdjustHandles="1" noChangeArrowheads="1" noChangeShapeType="1"/>
            </p:cNvSpPr>
            <p:nvPr/>
          </p:nvSpPr>
          <p:spPr>
            <a:xfrm>
              <a:off x="1701032" y="7934160"/>
              <a:ext cx="6970039" cy="5781840"/>
            </a:xfrm>
            <a:custGeom>
              <a:avLst/>
              <a:gdLst/>
              <a:ahLst/>
              <a:cxnLst/>
              <a:rect l="l" t="t" r="r" b="b"/>
              <a:pathLst>
                <a:path w="7666528" h="5781840">
                  <a:moveTo>
                    <a:pt x="0" y="0"/>
                  </a:moveTo>
                  <a:lnTo>
                    <a:pt x="7666528" y="0"/>
                  </a:lnTo>
                  <a:lnTo>
                    <a:pt x="7666528" y="5781840"/>
                  </a:lnTo>
                  <a:lnTo>
                    <a:pt x="0" y="5781840"/>
                  </a:lnTo>
                  <a:lnTo>
                    <a:pt x="0" y="0"/>
                  </a:lnTo>
                  <a:close/>
                </a:path>
              </a:pathLst>
            </a:custGeom>
            <a:blipFill>
              <a:blip r:embed="rId6">
                <a:extLst>
                  <a:ext uri="{96DAC541-7B7A-43D3-8B79-37D633B846F1}">
                    <asvg:svgBlip xmlns:asvg="http://schemas.microsoft.com/office/drawing/2016/SVG/main" r:embed="rId7"/>
                  </a:ext>
                </a:extLst>
              </a:blip>
              <a:stretch>
                <a:fillRect l="-9992" r="-1"/>
              </a:stretch>
            </a:blipFill>
          </p:spPr>
          <p:txBody>
            <a:bodyPr/>
            <a:lstStyle/>
            <a:p>
              <a:endParaRPr lang="nb-NO"/>
            </a:p>
          </p:txBody>
        </p:sp>
        <p:sp>
          <p:nvSpPr>
            <p:cNvPr id="7" name="Freeform 7"/>
            <p:cNvSpPr>
              <a:spLocks noGrp="1" noRot="1" noMove="1" noResize="1" noEditPoints="1" noAdjustHandles="1" noChangeArrowheads="1" noChangeShapeType="1"/>
            </p:cNvSpPr>
            <p:nvPr/>
          </p:nvSpPr>
          <p:spPr>
            <a:xfrm>
              <a:off x="3991144" y="8776254"/>
              <a:ext cx="6695702" cy="4399634"/>
            </a:xfrm>
            <a:custGeom>
              <a:avLst/>
              <a:gdLst/>
              <a:ahLst/>
              <a:cxnLst/>
              <a:rect l="l" t="t" r="r" b="b"/>
              <a:pathLst>
                <a:path w="6695702" h="4399634">
                  <a:moveTo>
                    <a:pt x="0" y="0"/>
                  </a:moveTo>
                  <a:lnTo>
                    <a:pt x="6695702" y="0"/>
                  </a:lnTo>
                  <a:lnTo>
                    <a:pt x="6695702" y="4399634"/>
                  </a:lnTo>
                  <a:lnTo>
                    <a:pt x="0" y="4399634"/>
                  </a:lnTo>
                  <a:lnTo>
                    <a:pt x="0" y="0"/>
                  </a:lnTo>
                  <a:close/>
                </a:path>
              </a:pathLst>
            </a:custGeom>
            <a:blipFill>
              <a:blip r:embed="rId8"/>
              <a:stretch>
                <a:fillRect/>
              </a:stretch>
            </a:blipFill>
          </p:spPr>
          <p:txBody>
            <a:bodyPr/>
            <a:lstStyle/>
            <a:p>
              <a:endParaRPr lang="nb-NO"/>
            </a:p>
          </p:txBody>
        </p:sp>
        <p:sp>
          <p:nvSpPr>
            <p:cNvPr id="8" name="Freeform 8"/>
            <p:cNvSpPr>
              <a:spLocks noGrp="1" noRot="1" noMove="1" noResize="1" noEditPoints="1" noAdjustHandles="1" noChangeArrowheads="1" noChangeShapeType="1"/>
            </p:cNvSpPr>
            <p:nvPr/>
          </p:nvSpPr>
          <p:spPr>
            <a:xfrm>
              <a:off x="12028930" y="564035"/>
              <a:ext cx="8362454" cy="4369382"/>
            </a:xfrm>
            <a:custGeom>
              <a:avLst/>
              <a:gdLst/>
              <a:ahLst/>
              <a:cxnLst/>
              <a:rect l="l" t="t" r="r" b="b"/>
              <a:pathLst>
                <a:path w="8362454" h="4369382">
                  <a:moveTo>
                    <a:pt x="0" y="0"/>
                  </a:moveTo>
                  <a:lnTo>
                    <a:pt x="8362454" y="0"/>
                  </a:lnTo>
                  <a:lnTo>
                    <a:pt x="8362454" y="4369382"/>
                  </a:lnTo>
                  <a:lnTo>
                    <a:pt x="0" y="4369382"/>
                  </a:lnTo>
                  <a:lnTo>
                    <a:pt x="0" y="0"/>
                  </a:lnTo>
                  <a:close/>
                </a:path>
              </a:pathLst>
            </a:custGeom>
            <a:blipFill>
              <a:blip r:embed="rId4"/>
              <a:stretch>
                <a:fillRect/>
              </a:stretch>
            </a:blipFill>
          </p:spPr>
          <p:txBody>
            <a:bodyPr/>
            <a:lstStyle/>
            <a:p>
              <a:endParaRPr lang="nb-NO"/>
            </a:p>
          </p:txBody>
        </p:sp>
        <p:sp>
          <p:nvSpPr>
            <p:cNvPr id="9" name="Freeform 9"/>
            <p:cNvSpPr>
              <a:spLocks noGrp="1" noRot="1" noMove="1" noResize="1" noEditPoints="1" noAdjustHandles="1" noChangeArrowheads="1" noChangeShapeType="1"/>
            </p:cNvSpPr>
            <p:nvPr/>
          </p:nvSpPr>
          <p:spPr>
            <a:xfrm>
              <a:off x="1701033" y="2106484"/>
              <a:ext cx="2820664" cy="6118542"/>
            </a:xfrm>
            <a:custGeom>
              <a:avLst/>
              <a:gdLst/>
              <a:ahLst/>
              <a:cxnLst/>
              <a:rect l="l" t="t" r="r" b="b"/>
              <a:pathLst>
                <a:path w="3293816" h="6118543">
                  <a:moveTo>
                    <a:pt x="0" y="0"/>
                  </a:moveTo>
                  <a:lnTo>
                    <a:pt x="3293816" y="0"/>
                  </a:lnTo>
                  <a:lnTo>
                    <a:pt x="3293816" y="6118543"/>
                  </a:lnTo>
                  <a:lnTo>
                    <a:pt x="0" y="6118543"/>
                  </a:lnTo>
                  <a:lnTo>
                    <a:pt x="0" y="0"/>
                  </a:lnTo>
                  <a:close/>
                </a:path>
              </a:pathLst>
            </a:custGeom>
            <a:blipFill>
              <a:blip r:embed="rId9"/>
              <a:stretch>
                <a:fillRect l="-16774"/>
              </a:stretch>
            </a:blipFill>
          </p:spPr>
          <p:txBody>
            <a:bodyPr/>
            <a:lstStyle/>
            <a:p>
              <a:endParaRPr lang="nb-NO"/>
            </a:p>
          </p:txBody>
        </p:sp>
        <p:sp>
          <p:nvSpPr>
            <p:cNvPr id="10" name="Freeform 10"/>
            <p:cNvSpPr>
              <a:spLocks noGrp="1" noRot="1" noMove="1" noResize="1" noEditPoints="1" noAdjustHandles="1" noChangeArrowheads="1" noChangeShapeType="1"/>
            </p:cNvSpPr>
            <p:nvPr/>
          </p:nvSpPr>
          <p:spPr>
            <a:xfrm>
              <a:off x="1708091" y="7421288"/>
              <a:ext cx="1693976" cy="2384305"/>
            </a:xfrm>
            <a:custGeom>
              <a:avLst/>
              <a:gdLst/>
              <a:ahLst/>
              <a:cxnLst/>
              <a:rect l="l" t="t" r="r" b="b"/>
              <a:pathLst>
                <a:path w="1693976" h="2384305">
                  <a:moveTo>
                    <a:pt x="0" y="0"/>
                  </a:moveTo>
                  <a:lnTo>
                    <a:pt x="1693977" y="0"/>
                  </a:lnTo>
                  <a:lnTo>
                    <a:pt x="1693977" y="2384305"/>
                  </a:lnTo>
                  <a:lnTo>
                    <a:pt x="0" y="2384305"/>
                  </a:lnTo>
                  <a:lnTo>
                    <a:pt x="0" y="0"/>
                  </a:lnTo>
                  <a:close/>
                </a:path>
              </a:pathLst>
            </a:custGeom>
            <a:blipFill>
              <a:blip r:embed="rId10"/>
              <a:stretch>
                <a:fillRect/>
              </a:stretch>
            </a:blipFill>
          </p:spPr>
          <p:txBody>
            <a:bodyPr/>
            <a:lstStyle/>
            <a:p>
              <a:endParaRPr lang="nb-NO"/>
            </a:p>
          </p:txBody>
        </p:sp>
        <p:sp>
          <p:nvSpPr>
            <p:cNvPr id="11" name="Freeform 11"/>
            <p:cNvSpPr>
              <a:spLocks noGrp="1" noRot="1" noMove="1" noResize="1" noEditPoints="1" noAdjustHandles="1" noChangeArrowheads="1" noChangeShapeType="1"/>
            </p:cNvSpPr>
            <p:nvPr/>
          </p:nvSpPr>
          <p:spPr>
            <a:xfrm>
              <a:off x="8226047" y="6455720"/>
              <a:ext cx="2920376" cy="1478440"/>
            </a:xfrm>
            <a:custGeom>
              <a:avLst/>
              <a:gdLst/>
              <a:ahLst/>
              <a:cxnLst/>
              <a:rect l="l" t="t" r="r" b="b"/>
              <a:pathLst>
                <a:path w="2920376" h="1478440">
                  <a:moveTo>
                    <a:pt x="0" y="0"/>
                  </a:moveTo>
                  <a:lnTo>
                    <a:pt x="2920377" y="0"/>
                  </a:lnTo>
                  <a:lnTo>
                    <a:pt x="2920377" y="1478440"/>
                  </a:lnTo>
                  <a:lnTo>
                    <a:pt x="0" y="14784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2" name="Freeform 12"/>
            <p:cNvSpPr>
              <a:spLocks noGrp="1" noRot="1" noMove="1" noResize="1" noEditPoints="1" noAdjustHandles="1" noChangeArrowheads="1" noChangeShapeType="1"/>
            </p:cNvSpPr>
            <p:nvPr/>
          </p:nvSpPr>
          <p:spPr>
            <a:xfrm rot="257269">
              <a:off x="20677989" y="3782506"/>
              <a:ext cx="4315586" cy="2184765"/>
            </a:xfrm>
            <a:custGeom>
              <a:avLst/>
              <a:gdLst/>
              <a:ahLst/>
              <a:cxnLst/>
              <a:rect l="l" t="t" r="r" b="b"/>
              <a:pathLst>
                <a:path w="4315586" h="2184765">
                  <a:moveTo>
                    <a:pt x="0" y="0"/>
                  </a:moveTo>
                  <a:lnTo>
                    <a:pt x="4315585" y="0"/>
                  </a:lnTo>
                  <a:lnTo>
                    <a:pt x="4315585" y="2184766"/>
                  </a:lnTo>
                  <a:lnTo>
                    <a:pt x="0" y="21847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3" name="Freeform 13"/>
            <p:cNvSpPr>
              <a:spLocks noGrp="1" noRot="1" noMove="1" noResize="1" noEditPoints="1" noAdjustHandles="1" noChangeArrowheads="1" noChangeShapeType="1"/>
            </p:cNvSpPr>
            <p:nvPr/>
          </p:nvSpPr>
          <p:spPr>
            <a:xfrm rot="388841">
              <a:off x="21524203" y="3453744"/>
              <a:ext cx="3288486" cy="4731635"/>
            </a:xfrm>
            <a:custGeom>
              <a:avLst/>
              <a:gdLst/>
              <a:ahLst/>
              <a:cxnLst/>
              <a:rect l="l" t="t" r="r" b="b"/>
              <a:pathLst>
                <a:path w="3288486" h="4731635">
                  <a:moveTo>
                    <a:pt x="0" y="0"/>
                  </a:moveTo>
                  <a:lnTo>
                    <a:pt x="3288487" y="0"/>
                  </a:lnTo>
                  <a:lnTo>
                    <a:pt x="3288487" y="4731635"/>
                  </a:lnTo>
                  <a:lnTo>
                    <a:pt x="0" y="4731635"/>
                  </a:lnTo>
                  <a:lnTo>
                    <a:pt x="0" y="0"/>
                  </a:lnTo>
                  <a:close/>
                </a:path>
              </a:pathLst>
            </a:custGeom>
            <a:blipFill>
              <a:blip r:embed="rId13"/>
              <a:stretch>
                <a:fillRect/>
              </a:stretch>
            </a:blipFill>
          </p:spPr>
          <p:txBody>
            <a:bodyPr/>
            <a:lstStyle/>
            <a:p>
              <a:endParaRPr lang="nb-NO"/>
            </a:p>
          </p:txBody>
        </p:sp>
        <p:sp>
          <p:nvSpPr>
            <p:cNvPr id="14" name="Freeform 14"/>
            <p:cNvSpPr>
              <a:spLocks noGrp="1" noRot="1" noMove="1" noResize="1" noEditPoints="1" noAdjustHandles="1" noChangeArrowheads="1" noChangeShapeType="1"/>
            </p:cNvSpPr>
            <p:nvPr/>
          </p:nvSpPr>
          <p:spPr>
            <a:xfrm flipH="1">
              <a:off x="20229721" y="10558191"/>
              <a:ext cx="4119773" cy="2097651"/>
            </a:xfrm>
            <a:custGeom>
              <a:avLst/>
              <a:gdLst/>
              <a:ahLst/>
              <a:cxnLst/>
              <a:rect l="l" t="t" r="r" b="b"/>
              <a:pathLst>
                <a:path w="4119773" h="2097651">
                  <a:moveTo>
                    <a:pt x="4119773" y="0"/>
                  </a:moveTo>
                  <a:lnTo>
                    <a:pt x="0" y="0"/>
                  </a:lnTo>
                  <a:lnTo>
                    <a:pt x="0" y="2097651"/>
                  </a:lnTo>
                  <a:lnTo>
                    <a:pt x="4119773" y="2097651"/>
                  </a:lnTo>
                  <a:lnTo>
                    <a:pt x="4119773" y="0"/>
                  </a:lnTo>
                  <a:close/>
                </a:path>
              </a:pathLst>
            </a:custGeom>
            <a:blipFill>
              <a:blip r:embed="rId14"/>
              <a:stretch>
                <a:fillRect/>
              </a:stretch>
            </a:blipFill>
          </p:spPr>
          <p:txBody>
            <a:bodyPr/>
            <a:lstStyle/>
            <a:p>
              <a:endParaRPr lang="nb-NO"/>
            </a:p>
          </p:txBody>
        </p:sp>
        <p:sp>
          <p:nvSpPr>
            <p:cNvPr id="15" name="Freeform 15"/>
            <p:cNvSpPr>
              <a:spLocks noGrp="1" noRot="1" noMove="1" noResize="1" noEditPoints="1" noAdjustHandles="1" noChangeArrowheads="1" noChangeShapeType="1"/>
            </p:cNvSpPr>
            <p:nvPr/>
          </p:nvSpPr>
          <p:spPr>
            <a:xfrm>
              <a:off x="13434259" y="5556095"/>
              <a:ext cx="3070237" cy="7382974"/>
            </a:xfrm>
            <a:custGeom>
              <a:avLst/>
              <a:gdLst/>
              <a:ahLst/>
              <a:cxnLst/>
              <a:rect l="l" t="t" r="r" b="b"/>
              <a:pathLst>
                <a:path w="3070237" h="7382974">
                  <a:moveTo>
                    <a:pt x="0" y="0"/>
                  </a:moveTo>
                  <a:lnTo>
                    <a:pt x="3070237" y="0"/>
                  </a:lnTo>
                  <a:lnTo>
                    <a:pt x="3070237" y="7382975"/>
                  </a:lnTo>
                  <a:lnTo>
                    <a:pt x="0" y="7382975"/>
                  </a:lnTo>
                  <a:lnTo>
                    <a:pt x="0" y="0"/>
                  </a:lnTo>
                  <a:close/>
                </a:path>
              </a:pathLst>
            </a:custGeom>
            <a:blipFill>
              <a:blip r:embed="rId15"/>
              <a:stretch>
                <a:fillRect/>
              </a:stretch>
            </a:blipFill>
          </p:spPr>
          <p:txBody>
            <a:bodyPr/>
            <a:lstStyle/>
            <a:p>
              <a:endParaRPr lang="nb-NO"/>
            </a:p>
          </p:txBody>
        </p:sp>
        <p:sp>
          <p:nvSpPr>
            <p:cNvPr id="16" name="Freeform 16"/>
            <p:cNvSpPr>
              <a:spLocks noGrp="1" noRot="1" noMove="1" noResize="1" noEditPoints="1" noAdjustHandles="1" noChangeArrowheads="1" noChangeShapeType="1"/>
            </p:cNvSpPr>
            <p:nvPr/>
          </p:nvSpPr>
          <p:spPr>
            <a:xfrm>
              <a:off x="14155241" y="9092772"/>
              <a:ext cx="6843688" cy="3464617"/>
            </a:xfrm>
            <a:custGeom>
              <a:avLst/>
              <a:gdLst/>
              <a:ahLst/>
              <a:cxnLst/>
              <a:rect l="l" t="t" r="r" b="b"/>
              <a:pathLst>
                <a:path w="6843688" h="3464617">
                  <a:moveTo>
                    <a:pt x="0" y="0"/>
                  </a:moveTo>
                  <a:lnTo>
                    <a:pt x="6843688" y="0"/>
                  </a:lnTo>
                  <a:lnTo>
                    <a:pt x="6843688" y="3464617"/>
                  </a:lnTo>
                  <a:lnTo>
                    <a:pt x="0" y="34646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7" name="Freeform 17"/>
            <p:cNvSpPr>
              <a:spLocks noGrp="1" noRot="1" noMove="1" noResize="1" noEditPoints="1" noAdjustHandles="1" noChangeArrowheads="1" noChangeShapeType="1"/>
            </p:cNvSpPr>
            <p:nvPr/>
          </p:nvSpPr>
          <p:spPr>
            <a:xfrm>
              <a:off x="14354025" y="7347769"/>
              <a:ext cx="9092775" cy="6101341"/>
            </a:xfrm>
            <a:custGeom>
              <a:avLst/>
              <a:gdLst/>
              <a:ahLst/>
              <a:cxnLst/>
              <a:rect l="l" t="t" r="r" b="b"/>
              <a:pathLst>
                <a:path w="9092775" h="6101341">
                  <a:moveTo>
                    <a:pt x="0" y="0"/>
                  </a:moveTo>
                  <a:lnTo>
                    <a:pt x="9092775" y="0"/>
                  </a:lnTo>
                  <a:lnTo>
                    <a:pt x="9092775" y="6101341"/>
                  </a:lnTo>
                  <a:lnTo>
                    <a:pt x="0" y="6101341"/>
                  </a:lnTo>
                  <a:lnTo>
                    <a:pt x="0" y="0"/>
                  </a:lnTo>
                  <a:close/>
                </a:path>
              </a:pathLst>
            </a:custGeom>
            <a:blipFill>
              <a:blip r:embed="rId16"/>
              <a:stretch>
                <a:fillRect/>
              </a:stretch>
            </a:blipFill>
          </p:spPr>
          <p:txBody>
            <a:bodyPr/>
            <a:lstStyle/>
            <a:p>
              <a:endParaRPr lang="nb-NO"/>
            </a:p>
          </p:txBody>
        </p:sp>
        <p:sp>
          <p:nvSpPr>
            <p:cNvPr id="18" name="Freeform 18"/>
            <p:cNvSpPr>
              <a:spLocks noGrp="1" noRot="1" noMove="1" noResize="1" noEditPoints="1" noAdjustHandles="1" noChangeArrowheads="1" noChangeShapeType="1"/>
            </p:cNvSpPr>
            <p:nvPr/>
          </p:nvSpPr>
          <p:spPr>
            <a:xfrm>
              <a:off x="21585949" y="0"/>
              <a:ext cx="4031548" cy="2106484"/>
            </a:xfrm>
            <a:custGeom>
              <a:avLst/>
              <a:gdLst/>
              <a:ahLst/>
              <a:cxnLst/>
              <a:rect l="l" t="t" r="r" b="b"/>
              <a:pathLst>
                <a:path w="4031548" h="2106484">
                  <a:moveTo>
                    <a:pt x="0" y="0"/>
                  </a:moveTo>
                  <a:lnTo>
                    <a:pt x="4031547" y="0"/>
                  </a:lnTo>
                  <a:lnTo>
                    <a:pt x="4031547" y="2106484"/>
                  </a:lnTo>
                  <a:lnTo>
                    <a:pt x="0" y="2106484"/>
                  </a:lnTo>
                  <a:lnTo>
                    <a:pt x="0" y="0"/>
                  </a:lnTo>
                  <a:close/>
                </a:path>
              </a:pathLst>
            </a:custGeom>
            <a:blipFill>
              <a:blip r:embed="rId4"/>
              <a:stretch>
                <a:fillRect/>
              </a:stretch>
            </a:blipFill>
          </p:spPr>
          <p:txBody>
            <a:bodyPr/>
            <a:lstStyle/>
            <a:p>
              <a:endParaRPr lang="nb-NO"/>
            </a:p>
          </p:txBody>
        </p:sp>
        <p:sp>
          <p:nvSpPr>
            <p:cNvPr id="19" name="Freeform 19"/>
            <p:cNvSpPr>
              <a:spLocks noGrp="1" noRot="1" noMove="1" noResize="1" noEditPoints="1" noAdjustHandles="1" noChangeArrowheads="1" noChangeShapeType="1"/>
            </p:cNvSpPr>
            <p:nvPr/>
          </p:nvSpPr>
          <p:spPr>
            <a:xfrm>
              <a:off x="1701033" y="8964354"/>
              <a:ext cx="1701035" cy="1682477"/>
            </a:xfrm>
            <a:custGeom>
              <a:avLst/>
              <a:gdLst/>
              <a:ahLst/>
              <a:cxnLst/>
              <a:rect l="l" t="t" r="r" b="b"/>
              <a:pathLst>
                <a:path w="3402068" h="1682477">
                  <a:moveTo>
                    <a:pt x="0" y="0"/>
                  </a:moveTo>
                  <a:lnTo>
                    <a:pt x="3402068" y="0"/>
                  </a:lnTo>
                  <a:lnTo>
                    <a:pt x="3402068" y="1682477"/>
                  </a:lnTo>
                  <a:lnTo>
                    <a:pt x="0" y="1682477"/>
                  </a:lnTo>
                  <a:lnTo>
                    <a:pt x="0" y="0"/>
                  </a:lnTo>
                  <a:close/>
                </a:path>
              </a:pathLst>
            </a:custGeom>
            <a:blipFill>
              <a:blip r:embed="rId17">
                <a:extLst>
                  <a:ext uri="{96DAC541-7B7A-43D3-8B79-37D633B846F1}">
                    <asvg:svgBlip xmlns:asvg="http://schemas.microsoft.com/office/drawing/2016/SVG/main" r:embed="rId18"/>
                  </a:ext>
                </a:extLst>
              </a:blip>
              <a:stretch>
                <a:fillRect l="-100000"/>
              </a:stretch>
            </a:blipFill>
          </p:spPr>
          <p:txBody>
            <a:bodyPr/>
            <a:lstStyle/>
            <a:p>
              <a:endParaRPr lang="nb-NO"/>
            </a:p>
          </p:txBody>
        </p:sp>
        <p:sp>
          <p:nvSpPr>
            <p:cNvPr id="20" name="Freeform 20"/>
            <p:cNvSpPr>
              <a:spLocks noGrp="1" noRot="1" noMove="1" noResize="1" noEditPoints="1" noAdjustHandles="1" noChangeArrowheads="1" noChangeShapeType="1"/>
            </p:cNvSpPr>
            <p:nvPr/>
          </p:nvSpPr>
          <p:spPr>
            <a:xfrm>
              <a:off x="9369088" y="564035"/>
              <a:ext cx="3554671" cy="2165118"/>
            </a:xfrm>
            <a:custGeom>
              <a:avLst/>
              <a:gdLst/>
              <a:ahLst/>
              <a:cxnLst/>
              <a:rect l="l" t="t" r="r" b="b"/>
              <a:pathLst>
                <a:path w="3554671" h="2165118">
                  <a:moveTo>
                    <a:pt x="0" y="0"/>
                  </a:moveTo>
                  <a:lnTo>
                    <a:pt x="3554671" y="0"/>
                  </a:lnTo>
                  <a:lnTo>
                    <a:pt x="3554671" y="2165118"/>
                  </a:lnTo>
                  <a:lnTo>
                    <a:pt x="0" y="216511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nb-NO"/>
            </a:p>
          </p:txBody>
        </p:sp>
        <p:sp>
          <p:nvSpPr>
            <p:cNvPr id="21" name="Freeform 21"/>
            <p:cNvSpPr>
              <a:spLocks noGrp="1" noRot="1" noMove="1" noResize="1" noEditPoints="1" noAdjustHandles="1" noChangeArrowheads="1" noChangeShapeType="1"/>
            </p:cNvSpPr>
            <p:nvPr/>
          </p:nvSpPr>
          <p:spPr>
            <a:xfrm rot="839138">
              <a:off x="24713434" y="4933417"/>
              <a:ext cx="1095913" cy="1245356"/>
            </a:xfrm>
            <a:custGeom>
              <a:avLst/>
              <a:gdLst/>
              <a:ahLst/>
              <a:cxnLst/>
              <a:rect l="l" t="t" r="r" b="b"/>
              <a:pathLst>
                <a:path w="1095913" h="1245356">
                  <a:moveTo>
                    <a:pt x="0" y="0"/>
                  </a:moveTo>
                  <a:lnTo>
                    <a:pt x="1095913" y="0"/>
                  </a:lnTo>
                  <a:lnTo>
                    <a:pt x="1095913" y="1245356"/>
                  </a:lnTo>
                  <a:lnTo>
                    <a:pt x="0" y="124535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nb-NO"/>
            </a:p>
          </p:txBody>
        </p:sp>
        <p:sp>
          <p:nvSpPr>
            <p:cNvPr id="22" name="Freeform 22"/>
            <p:cNvSpPr>
              <a:spLocks noGrp="1" noRot="1" noMove="1" noResize="1" noEditPoints="1" noAdjustHandles="1" noChangeArrowheads="1" noChangeShapeType="1"/>
            </p:cNvSpPr>
            <p:nvPr/>
          </p:nvSpPr>
          <p:spPr>
            <a:xfrm rot="-637518">
              <a:off x="17636620" y="6565506"/>
              <a:ext cx="2682180" cy="895177"/>
            </a:xfrm>
            <a:custGeom>
              <a:avLst/>
              <a:gdLst/>
              <a:ahLst/>
              <a:cxnLst/>
              <a:rect l="l" t="t" r="r" b="b"/>
              <a:pathLst>
                <a:path w="2682180" h="895177">
                  <a:moveTo>
                    <a:pt x="0" y="0"/>
                  </a:moveTo>
                  <a:lnTo>
                    <a:pt x="2682180" y="0"/>
                  </a:lnTo>
                  <a:lnTo>
                    <a:pt x="2682180" y="895177"/>
                  </a:lnTo>
                  <a:lnTo>
                    <a:pt x="0" y="89517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nb-NO"/>
            </a:p>
          </p:txBody>
        </p:sp>
        <p:sp>
          <p:nvSpPr>
            <p:cNvPr id="23" name="TextBox 23"/>
            <p:cNvSpPr txBox="1">
              <a:spLocks noGrp="1" noRot="1" noMove="1" noResize="1" noEditPoints="1" noAdjustHandles="1" noChangeArrowheads="1" noChangeShapeType="1"/>
            </p:cNvSpPr>
            <p:nvPr/>
          </p:nvSpPr>
          <p:spPr>
            <a:xfrm>
              <a:off x="13434259" y="1370369"/>
              <a:ext cx="5143302" cy="1734185"/>
            </a:xfrm>
            <a:prstGeom prst="rect">
              <a:avLst/>
            </a:prstGeom>
          </p:spPr>
          <p:txBody>
            <a:bodyPr lIns="0" tIns="0" rIns="0" bIns="0" rtlCol="0" anchor="t">
              <a:spAutoFit/>
            </a:bodyPr>
            <a:lstStyle/>
            <a:p>
              <a:pPr algn="ctr">
                <a:lnSpc>
                  <a:spcPts val="10080"/>
                </a:lnSpc>
                <a:spcBef>
                  <a:spcPct val="0"/>
                </a:spcBef>
              </a:pPr>
              <a:r>
                <a:rPr lang="en-US" sz="7200" b="1">
                  <a:solidFill>
                    <a:srgbClr val="0B82D3"/>
                  </a:solidFill>
                  <a:latin typeface="ITC Stone Sans Std Bold"/>
                  <a:ea typeface="ITC Stone Sans Std Bold"/>
                  <a:cs typeface="ITC Stone Sans Std Bold"/>
                  <a:sym typeface="ITC Stone Sans Std Bold"/>
                </a:rPr>
                <a:t>BARNAS</a:t>
              </a:r>
            </a:p>
          </p:txBody>
        </p:sp>
        <p:sp>
          <p:nvSpPr>
            <p:cNvPr id="24" name="TextBox 24"/>
            <p:cNvSpPr txBox="1">
              <a:spLocks noGrp="1" noRot="1" noMove="1" noResize="1" noEditPoints="1" noAdjustHandles="1" noChangeArrowheads="1" noChangeShapeType="1"/>
            </p:cNvSpPr>
            <p:nvPr/>
          </p:nvSpPr>
          <p:spPr>
            <a:xfrm>
              <a:off x="12596336" y="2529128"/>
              <a:ext cx="6761857" cy="1211792"/>
            </a:xfrm>
            <a:prstGeom prst="rect">
              <a:avLst/>
            </a:prstGeom>
          </p:spPr>
          <p:txBody>
            <a:bodyPr lIns="0" tIns="0" rIns="0" bIns="0" rtlCol="0" anchor="t">
              <a:spAutoFit/>
            </a:bodyPr>
            <a:lstStyle/>
            <a:p>
              <a:pPr algn="ctr">
                <a:lnSpc>
                  <a:spcPts val="7000"/>
                </a:lnSpc>
                <a:spcBef>
                  <a:spcPct val="0"/>
                </a:spcBef>
              </a:pPr>
              <a:r>
                <a:rPr lang="en-US" sz="5000" b="1">
                  <a:solidFill>
                    <a:srgbClr val="E30E19"/>
                  </a:solidFill>
                  <a:latin typeface="ITC Stone Sans Std Bold"/>
                  <a:ea typeface="ITC Stone Sans Std Bold"/>
                  <a:cs typeface="ITC Stone Sans Std Bold"/>
                  <a:sym typeface="ITC Stone Sans Std Bold"/>
                </a:rPr>
                <a:t>TRAFIKKLUBB</a:t>
              </a:r>
            </a:p>
          </p:txBody>
        </p:sp>
        <p:sp>
          <p:nvSpPr>
            <p:cNvPr id="25" name="TextBox 25"/>
            <p:cNvSpPr txBox="1">
              <a:spLocks noGrp="1" noRot="1" noMove="1" noResize="1" noEditPoints="1" noAdjustHandles="1" noChangeArrowheads="1" noChangeShapeType="1"/>
            </p:cNvSpPr>
            <p:nvPr/>
          </p:nvSpPr>
          <p:spPr>
            <a:xfrm>
              <a:off x="13149836" y="3469166"/>
              <a:ext cx="6709320" cy="575732"/>
            </a:xfrm>
            <a:prstGeom prst="rect">
              <a:avLst/>
            </a:prstGeom>
          </p:spPr>
          <p:txBody>
            <a:bodyPr lIns="0" tIns="0" rIns="0" bIns="0" rtlCol="0" anchor="t">
              <a:spAutoFit/>
            </a:bodyPr>
            <a:lstStyle/>
            <a:p>
              <a:pPr algn="ctr">
                <a:lnSpc>
                  <a:spcPts val="3500"/>
                </a:lnSpc>
              </a:pPr>
              <a:r>
                <a:rPr lang="en-US" sz="2500" spc="570">
                  <a:solidFill>
                    <a:srgbClr val="000000"/>
                  </a:solidFill>
                  <a:latin typeface="Helvetica"/>
                  <a:ea typeface="Helvetica"/>
                  <a:cs typeface="Helvetica"/>
                  <a:sym typeface="Helvetica"/>
                </a:rPr>
                <a:t>FRA TRYGG TRAFIKK</a:t>
              </a:r>
            </a:p>
          </p:txBody>
        </p:sp>
        <p:sp>
          <p:nvSpPr>
            <p:cNvPr id="26" name="Freeform 26"/>
            <p:cNvSpPr>
              <a:spLocks noGrp="1" noRot="1" noMove="1" noResize="1" noEditPoints="1" noAdjustHandles="1" noChangeArrowheads="1" noChangeShapeType="1"/>
            </p:cNvSpPr>
            <p:nvPr/>
          </p:nvSpPr>
          <p:spPr>
            <a:xfrm>
              <a:off x="18447344" y="901146"/>
              <a:ext cx="2820340" cy="2333890"/>
            </a:xfrm>
            <a:custGeom>
              <a:avLst/>
              <a:gdLst/>
              <a:ahLst/>
              <a:cxnLst/>
              <a:rect l="l" t="t" r="r" b="b"/>
              <a:pathLst>
                <a:path w="2820340" h="2333890">
                  <a:moveTo>
                    <a:pt x="0" y="0"/>
                  </a:moveTo>
                  <a:lnTo>
                    <a:pt x="2820340" y="0"/>
                  </a:lnTo>
                  <a:lnTo>
                    <a:pt x="2820340" y="2333890"/>
                  </a:lnTo>
                  <a:lnTo>
                    <a:pt x="0" y="2333890"/>
                  </a:lnTo>
                  <a:lnTo>
                    <a:pt x="0" y="0"/>
                  </a:lnTo>
                  <a:close/>
                </a:path>
              </a:pathLst>
            </a:custGeom>
            <a:blipFill>
              <a:blip r:embed="rId25"/>
              <a:stretch>
                <a:fillRect/>
              </a:stretch>
            </a:blipFill>
          </p:spPr>
          <p:txBody>
            <a:bodyPr/>
            <a:lstStyle/>
            <a:p>
              <a:endParaRPr lang="nb-NO"/>
            </a:p>
          </p:txBody>
        </p:sp>
      </p:grpSp>
      <p:sp>
        <p:nvSpPr>
          <p:cNvPr id="27" name="TekstSylinder 26">
            <a:extLst>
              <a:ext uri="{FF2B5EF4-FFF2-40B4-BE49-F238E27FC236}">
                <a16:creationId xmlns:a16="http://schemas.microsoft.com/office/drawing/2014/main" id="{1F1FE831-4D3C-13FD-B1D7-F819E1BF687F}"/>
              </a:ext>
            </a:extLst>
          </p:cNvPr>
          <p:cNvSpPr txBox="1"/>
          <p:nvPr/>
        </p:nvSpPr>
        <p:spPr>
          <a:xfrm>
            <a:off x="15426392" y="390083"/>
            <a:ext cx="1981633" cy="830997"/>
          </a:xfrm>
          <a:prstGeom prst="rect">
            <a:avLst/>
          </a:prstGeom>
          <a:noFill/>
        </p:spPr>
        <p:txBody>
          <a:bodyPr wrap="none" rtlCol="0">
            <a:spAutoFit/>
          </a:bodyPr>
          <a:lstStyle/>
          <a:p>
            <a:pPr algn="ctr"/>
            <a:r>
              <a:rPr lang="nb-NO" sz="2400" dirty="0">
                <a:latin typeface="Helvetica Light" panose="020B0403020202020204" pitchFamily="34" charset="0"/>
              </a:rPr>
              <a:t>3.-4. trinn</a:t>
            </a:r>
          </a:p>
          <a:p>
            <a:pPr algn="ctr"/>
            <a:r>
              <a:rPr lang="nb-NO" sz="2400" dirty="0">
                <a:latin typeface="Helvetica Light" panose="020B0403020202020204" pitchFamily="34" charset="0"/>
              </a:rPr>
              <a:t>Læringsøkt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0" y="-181970"/>
            <a:ext cx="18288000" cy="10615550"/>
            <a:chOff x="1331675" y="0"/>
            <a:chExt cx="24384000" cy="14154066"/>
          </a:xfrm>
        </p:grpSpPr>
        <p:sp>
          <p:nvSpPr>
            <p:cNvPr id="3" name="Freeform 3"/>
            <p:cNvSpPr>
              <a:spLocks noGrp="1" noRot="1" noMove="1" noResize="1" noEditPoints="1" noAdjustHandles="1" noChangeArrowheads="1" noChangeShapeType="1"/>
            </p:cNvSpPr>
            <p:nvPr/>
          </p:nvSpPr>
          <p:spPr>
            <a:xfrm>
              <a:off x="1331675" y="3668946"/>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4" name="Freeform 4"/>
            <p:cNvSpPr>
              <a:spLocks noGrp="1" noRot="1" noMove="1" noResize="1" noEditPoints="1" noAdjustHandles="1" noChangeArrowheads="1" noChangeShapeType="1"/>
            </p:cNvSpPr>
            <p:nvPr/>
          </p:nvSpPr>
          <p:spPr>
            <a:xfrm>
              <a:off x="18953361" y="0"/>
              <a:ext cx="6762314" cy="6762314"/>
            </a:xfrm>
            <a:custGeom>
              <a:avLst/>
              <a:gdLst/>
              <a:ahLst/>
              <a:cxnLst/>
              <a:rect l="l" t="t" r="r" b="b"/>
              <a:pathLst>
                <a:path w="6762314" h="6762314">
                  <a:moveTo>
                    <a:pt x="0" y="0"/>
                  </a:moveTo>
                  <a:lnTo>
                    <a:pt x="6762314" y="0"/>
                  </a:lnTo>
                  <a:lnTo>
                    <a:pt x="6762314" y="6762314"/>
                  </a:lnTo>
                  <a:lnTo>
                    <a:pt x="0" y="6762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nvGrpSpPr>
            <p:cNvPr id="5" name="Group 5"/>
            <p:cNvGrpSpPr/>
            <p:nvPr/>
          </p:nvGrpSpPr>
          <p:grpSpPr>
            <a:xfrm>
              <a:off x="4386495" y="3008558"/>
              <a:ext cx="18400963" cy="9835930"/>
              <a:chOff x="0" y="0"/>
              <a:chExt cx="3634758" cy="1942900"/>
            </a:xfrm>
          </p:grpSpPr>
          <p:sp>
            <p:nvSpPr>
              <p:cNvPr id="6" name="Freeform 6"/>
              <p:cNvSpPr/>
              <p:nvPr/>
            </p:nvSpPr>
            <p:spPr>
              <a:xfrm>
                <a:off x="0" y="0"/>
                <a:ext cx="3634758" cy="1942900"/>
              </a:xfrm>
              <a:custGeom>
                <a:avLst/>
                <a:gdLst/>
                <a:ahLst/>
                <a:cxnLst/>
                <a:rect l="l" t="t" r="r" b="b"/>
                <a:pathLst>
                  <a:path w="3634758" h="1942900">
                    <a:moveTo>
                      <a:pt x="0" y="0"/>
                    </a:moveTo>
                    <a:lnTo>
                      <a:pt x="3634758" y="0"/>
                    </a:lnTo>
                    <a:lnTo>
                      <a:pt x="3634758" y="1942900"/>
                    </a:lnTo>
                    <a:lnTo>
                      <a:pt x="0" y="1942900"/>
                    </a:lnTo>
                    <a:close/>
                  </a:path>
                </a:pathLst>
              </a:custGeom>
              <a:solidFill>
                <a:srgbClr val="FFFFFF">
                  <a:alpha val="80000"/>
                </a:srgbClr>
              </a:solidFill>
              <a:ln cap="sq">
                <a:noFill/>
                <a:prstDash val="solid"/>
                <a:miter/>
              </a:ln>
            </p:spPr>
            <p:txBody>
              <a:bodyPr/>
              <a:lstStyle/>
              <a:p>
                <a:endParaRPr lang="nb-NO"/>
              </a:p>
            </p:txBody>
          </p:sp>
          <p:sp>
            <p:nvSpPr>
              <p:cNvPr id="7" name="TextBox 7"/>
              <p:cNvSpPr txBox="1"/>
              <p:nvPr/>
            </p:nvSpPr>
            <p:spPr>
              <a:xfrm>
                <a:off x="0" y="-76200"/>
                <a:ext cx="3634758" cy="2019100"/>
              </a:xfrm>
              <a:prstGeom prst="rect">
                <a:avLst/>
              </a:prstGeom>
            </p:spPr>
            <p:txBody>
              <a:bodyPr lIns="50800" tIns="50800" rIns="50800" bIns="50800" rtlCol="0" anchor="ctr"/>
              <a:lstStyle/>
              <a:p>
                <a:pPr algn="ctr">
                  <a:lnSpc>
                    <a:spcPts val="3500"/>
                  </a:lnSpc>
                </a:pPr>
                <a:endParaRPr/>
              </a:p>
            </p:txBody>
          </p:sp>
        </p:grpSp>
        <p:sp>
          <p:nvSpPr>
            <p:cNvPr id="8" name="Freeform 8"/>
            <p:cNvSpPr/>
            <p:nvPr/>
          </p:nvSpPr>
          <p:spPr>
            <a:xfrm>
              <a:off x="20245114" y="925746"/>
              <a:ext cx="4178808" cy="5486400"/>
            </a:xfrm>
            <a:custGeom>
              <a:avLst/>
              <a:gdLst/>
              <a:ahLst/>
              <a:cxnLst/>
              <a:rect l="l" t="t" r="r" b="b"/>
              <a:pathLst>
                <a:path w="4178808" h="5486400">
                  <a:moveTo>
                    <a:pt x="0" y="0"/>
                  </a:moveTo>
                  <a:lnTo>
                    <a:pt x="4178808" y="0"/>
                  </a:lnTo>
                  <a:lnTo>
                    <a:pt x="4178808"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9" name="Freeform 9"/>
            <p:cNvSpPr>
              <a:spLocks noGrp="1" noRot="1" noMove="1" noResize="1" noEditPoints="1" noAdjustHandles="1" noChangeArrowheads="1" noChangeShapeType="1"/>
            </p:cNvSpPr>
            <p:nvPr/>
          </p:nvSpPr>
          <p:spPr>
            <a:xfrm>
              <a:off x="14981201" y="10908363"/>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10" name="Freeform 10"/>
            <p:cNvSpPr/>
            <p:nvPr/>
          </p:nvSpPr>
          <p:spPr>
            <a:xfrm>
              <a:off x="23198300" y="11638875"/>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11"/>
              <a:stretch>
                <a:fillRect/>
              </a:stretch>
            </a:blipFill>
          </p:spPr>
          <p:txBody>
            <a:bodyPr/>
            <a:lstStyle/>
            <a:p>
              <a:endParaRPr lang="nb-NO"/>
            </a:p>
          </p:txBody>
        </p:sp>
        <p:sp>
          <p:nvSpPr>
            <p:cNvPr id="11" name="Freeform 11"/>
            <p:cNvSpPr/>
            <p:nvPr/>
          </p:nvSpPr>
          <p:spPr>
            <a:xfrm>
              <a:off x="1331675" y="10908363"/>
              <a:ext cx="8421925"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9">
                <a:extLst>
                  <a:ext uri="{96DAC541-7B7A-43D3-8B79-37D633B846F1}">
                    <asvg:svgBlip xmlns:asvg="http://schemas.microsoft.com/office/drawing/2016/SVG/main" r:embed="rId10"/>
                  </a:ext>
                </a:extLst>
              </a:blip>
              <a:stretch>
                <a:fillRect l="-15812"/>
              </a:stretch>
            </a:blipFill>
          </p:spPr>
          <p:txBody>
            <a:bodyPr/>
            <a:lstStyle/>
            <a:p>
              <a:endParaRPr lang="nb-NO"/>
            </a:p>
          </p:txBody>
        </p:sp>
        <p:sp>
          <p:nvSpPr>
            <p:cNvPr id="12" name="Freeform 12"/>
            <p:cNvSpPr>
              <a:spLocks noGrp="1" noRot="1" noMove="1" noResize="1" noEditPoints="1" noAdjustHandles="1" noChangeArrowheads="1" noChangeShapeType="1"/>
            </p:cNvSpPr>
            <p:nvPr/>
          </p:nvSpPr>
          <p:spPr>
            <a:xfrm>
              <a:off x="6793332" y="10908363"/>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13" name="Freeform 13"/>
            <p:cNvSpPr>
              <a:spLocks noGrp="1" noRot="1" noMove="1" noResize="1" noEditPoints="1" noAdjustHandles="1" noChangeArrowheads="1" noChangeShapeType="1"/>
            </p:cNvSpPr>
            <p:nvPr/>
          </p:nvSpPr>
          <p:spPr>
            <a:xfrm>
              <a:off x="1746825" y="2516539"/>
              <a:ext cx="8006775" cy="10819966"/>
            </a:xfrm>
            <a:custGeom>
              <a:avLst/>
              <a:gdLst/>
              <a:ahLst/>
              <a:cxnLst/>
              <a:rect l="l" t="t" r="r" b="b"/>
              <a:pathLst>
                <a:path w="8006775" h="10819966">
                  <a:moveTo>
                    <a:pt x="0" y="0"/>
                  </a:moveTo>
                  <a:lnTo>
                    <a:pt x="8006775" y="0"/>
                  </a:lnTo>
                  <a:lnTo>
                    <a:pt x="8006775" y="10819967"/>
                  </a:lnTo>
                  <a:lnTo>
                    <a:pt x="0" y="10819967"/>
                  </a:lnTo>
                  <a:lnTo>
                    <a:pt x="0" y="0"/>
                  </a:lnTo>
                  <a:close/>
                </a:path>
              </a:pathLst>
            </a:custGeom>
            <a:blipFill>
              <a:blip r:embed="rId12"/>
              <a:stretch>
                <a:fillRect/>
              </a:stretch>
            </a:blipFill>
          </p:spPr>
          <p:txBody>
            <a:bodyPr/>
            <a:lstStyle/>
            <a:p>
              <a:endParaRPr lang="nb-NO"/>
            </a:p>
          </p:txBody>
        </p:sp>
      </p:grpSp>
      <p:sp>
        <p:nvSpPr>
          <p:cNvPr id="15" name="TekstSylinder 14">
            <a:extLst>
              <a:ext uri="{FF2B5EF4-FFF2-40B4-BE49-F238E27FC236}">
                <a16:creationId xmlns:a16="http://schemas.microsoft.com/office/drawing/2014/main" id="{129BA913-E52D-5129-F5F2-936E2770D3CC}"/>
              </a:ext>
            </a:extLst>
          </p:cNvPr>
          <p:cNvSpPr txBox="1"/>
          <p:nvPr/>
        </p:nvSpPr>
        <p:spPr>
          <a:xfrm>
            <a:off x="5634109" y="3910188"/>
            <a:ext cx="8771781" cy="2437975"/>
          </a:xfrm>
          <a:prstGeom prst="rect">
            <a:avLst/>
          </a:prstGeom>
          <a:noFill/>
        </p:spPr>
        <p:txBody>
          <a:bodyPr wrap="square">
            <a:spAutoFit/>
          </a:bodyPr>
          <a:lstStyle/>
          <a:p>
            <a:pPr algn="ctr">
              <a:lnSpc>
                <a:spcPct val="150000"/>
              </a:lnSpc>
            </a:pPr>
            <a:r>
              <a:rPr lang="nb-NO" sz="3500" dirty="0">
                <a:latin typeface="Helvetica Light" panose="020B0403020202020204" pitchFamily="34" charset="0"/>
              </a:rPr>
              <a:t>I løpet av økten skal elevene bli bedre kjent med begrepet “refleks” og få forståelse for hvordan reflekser virker.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762594"/>
            <a:ext cx="18288000" cy="9670986"/>
            <a:chOff x="0" y="0"/>
            <a:chExt cx="24384000" cy="12894647"/>
          </a:xfrm>
        </p:grpSpPr>
        <p:sp>
          <p:nvSpPr>
            <p:cNvPr id="3" name="Freeform 3"/>
            <p:cNvSpPr>
              <a:spLocks noGrp="1" noRot="1" noMove="1" noResize="1" noEditPoints="1" noAdjustHandles="1" noChangeArrowheads="1" noChangeShapeType="1"/>
            </p:cNvSpPr>
            <p:nvPr/>
          </p:nvSpPr>
          <p:spPr>
            <a:xfrm>
              <a:off x="0" y="2409527"/>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grpSp>
          <p:nvGrpSpPr>
            <p:cNvPr id="4" name="Group 4"/>
            <p:cNvGrpSpPr>
              <a:grpSpLocks noGrp="1" noUngrp="1" noRot="1" noMove="1" noResize="1"/>
            </p:cNvGrpSpPr>
            <p:nvPr/>
          </p:nvGrpSpPr>
          <p:grpSpPr>
            <a:xfrm>
              <a:off x="1371600" y="1737781"/>
              <a:ext cx="21640800" cy="9589827"/>
              <a:chOff x="0" y="0"/>
              <a:chExt cx="4274726" cy="1894287"/>
            </a:xfrm>
          </p:grpSpPr>
          <p:sp>
            <p:nvSpPr>
              <p:cNvPr id="5" name="Freeform 5"/>
              <p:cNvSpPr>
                <a:spLocks noGrp="1" noRot="1" noMove="1" noResize="1" noEditPoints="1" noAdjustHandles="1" noChangeArrowheads="1" noChangeShapeType="1"/>
              </p:cNvSpPr>
              <p:nvPr/>
            </p:nvSpPr>
            <p:spPr>
              <a:xfrm>
                <a:off x="0" y="0"/>
                <a:ext cx="4274726" cy="1894287"/>
              </a:xfrm>
              <a:custGeom>
                <a:avLst/>
                <a:gdLst/>
                <a:ahLst/>
                <a:cxnLst/>
                <a:rect l="l" t="t" r="r" b="b"/>
                <a:pathLst>
                  <a:path w="4274726" h="1894287">
                    <a:moveTo>
                      <a:pt x="0" y="0"/>
                    </a:moveTo>
                    <a:lnTo>
                      <a:pt x="4274726" y="0"/>
                    </a:lnTo>
                    <a:lnTo>
                      <a:pt x="4274726" y="1894287"/>
                    </a:lnTo>
                    <a:lnTo>
                      <a:pt x="0" y="1894287"/>
                    </a:lnTo>
                    <a:close/>
                  </a:path>
                </a:pathLst>
              </a:custGeom>
              <a:solidFill>
                <a:srgbClr val="FFFFFF">
                  <a:alpha val="80000"/>
                </a:srgbClr>
              </a:solidFill>
              <a:ln cap="sq">
                <a:noFill/>
                <a:prstDash val="solid"/>
                <a:miter/>
              </a:ln>
            </p:spPr>
            <p:txBody>
              <a:bodyPr/>
              <a:lstStyle/>
              <a:p>
                <a:endParaRPr lang="nb-NO"/>
              </a:p>
            </p:txBody>
          </p:sp>
          <p:sp>
            <p:nvSpPr>
              <p:cNvPr id="6" name="TextBox 6"/>
              <p:cNvSpPr txBox="1">
                <a:spLocks noGrp="1" noRot="1" noMove="1" noResize="1" noEditPoints="1" noAdjustHandles="1" noChangeArrowheads="1" noChangeShapeType="1"/>
              </p:cNvSpPr>
              <p:nvPr/>
            </p:nvSpPr>
            <p:spPr>
              <a:xfrm>
                <a:off x="0" y="-76200"/>
                <a:ext cx="4274726" cy="1970487"/>
              </a:xfrm>
              <a:prstGeom prst="rect">
                <a:avLst/>
              </a:prstGeom>
            </p:spPr>
            <p:txBody>
              <a:bodyPr lIns="50800" tIns="50800" rIns="50800" bIns="50800" rtlCol="0" anchor="ctr"/>
              <a:lstStyle/>
              <a:p>
                <a:pPr algn="ctr">
                  <a:lnSpc>
                    <a:spcPts val="3500"/>
                  </a:lnSpc>
                </a:pPr>
                <a:endParaRPr/>
              </a:p>
            </p:txBody>
          </p:sp>
        </p:grpSp>
        <p:sp>
          <p:nvSpPr>
            <p:cNvPr id="7" name="Freeform 7"/>
            <p:cNvSpPr>
              <a:spLocks noGrp="1" noRot="1" noMove="1" noResize="1" noEditPoints="1" noAdjustHandles="1" noChangeArrowheads="1" noChangeShapeType="1"/>
            </p:cNvSpPr>
            <p:nvPr/>
          </p:nvSpPr>
          <p:spPr>
            <a:xfrm>
              <a:off x="14162764" y="9347200"/>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8" name="Freeform 8"/>
            <p:cNvSpPr>
              <a:spLocks noGrp="1" noRot="1" noMove="1" noResize="1" noEditPoints="1" noAdjustHandles="1" noChangeArrowheads="1" noChangeShapeType="1"/>
            </p:cNvSpPr>
            <p:nvPr/>
          </p:nvSpPr>
          <p:spPr>
            <a:xfrm>
              <a:off x="21866625" y="10379456"/>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7"/>
              <a:stretch>
                <a:fillRect/>
              </a:stretch>
            </a:blipFill>
          </p:spPr>
          <p:txBody>
            <a:bodyPr/>
            <a:lstStyle/>
            <a:p>
              <a:endParaRPr lang="nb-NO"/>
            </a:p>
          </p:txBody>
        </p:sp>
        <p:sp>
          <p:nvSpPr>
            <p:cNvPr id="9" name="Freeform 9"/>
            <p:cNvSpPr>
              <a:spLocks noGrp="1" noRot="1" noMove="1" noResize="1" noEditPoints="1" noAdjustHandles="1" noChangeArrowheads="1" noChangeShapeType="1"/>
            </p:cNvSpPr>
            <p:nvPr/>
          </p:nvSpPr>
          <p:spPr>
            <a:xfrm>
              <a:off x="982639" y="9347200"/>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10" name="Freeform 10"/>
            <p:cNvSpPr>
              <a:spLocks noGrp="1" noRot="1" noMove="1" noResize="1" noEditPoints="1" noAdjustHandles="1" noChangeArrowheads="1" noChangeShapeType="1"/>
            </p:cNvSpPr>
            <p:nvPr/>
          </p:nvSpPr>
          <p:spPr>
            <a:xfrm>
              <a:off x="9766292" y="9347200"/>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nvGrpSpPr>
            <p:cNvPr id="11" name="Group 11"/>
            <p:cNvGrpSpPr>
              <a:grpSpLocks noGrp="1" noUngrp="1" noRot="1" noMove="1" noResize="1"/>
            </p:cNvGrpSpPr>
            <p:nvPr/>
          </p:nvGrpSpPr>
          <p:grpSpPr>
            <a:xfrm>
              <a:off x="1371600" y="0"/>
              <a:ext cx="21640800" cy="1340513"/>
              <a:chOff x="0" y="0"/>
              <a:chExt cx="4274726" cy="264793"/>
            </a:xfrm>
          </p:grpSpPr>
          <p:sp>
            <p:nvSpPr>
              <p:cNvPr id="12" name="Freeform 12"/>
              <p:cNvSpPr>
                <a:spLocks noGrp="1" noRot="1" noMove="1" noResize="1" noEditPoints="1" noAdjustHandles="1" noChangeArrowheads="1" noChangeShapeType="1"/>
              </p:cNvSpPr>
              <p:nvPr/>
            </p:nvSpPr>
            <p:spPr>
              <a:xfrm>
                <a:off x="0" y="0"/>
                <a:ext cx="4274726" cy="264793"/>
              </a:xfrm>
              <a:custGeom>
                <a:avLst/>
                <a:gdLst/>
                <a:ahLst/>
                <a:cxnLst/>
                <a:rect l="l" t="t" r="r" b="b"/>
                <a:pathLst>
                  <a:path w="4274726" h="264793">
                    <a:moveTo>
                      <a:pt x="0" y="0"/>
                    </a:moveTo>
                    <a:lnTo>
                      <a:pt x="4274726" y="0"/>
                    </a:lnTo>
                    <a:lnTo>
                      <a:pt x="4274726" y="264793"/>
                    </a:lnTo>
                    <a:lnTo>
                      <a:pt x="0" y="264793"/>
                    </a:lnTo>
                    <a:close/>
                  </a:path>
                </a:pathLst>
              </a:custGeom>
              <a:solidFill>
                <a:srgbClr val="FFFFFF">
                  <a:alpha val="80000"/>
                </a:srgbClr>
              </a:solidFill>
              <a:ln cap="sq">
                <a:noFill/>
                <a:prstDash val="solid"/>
                <a:miter/>
              </a:ln>
            </p:spPr>
            <p:txBody>
              <a:bodyPr/>
              <a:lstStyle/>
              <a:p>
                <a:endParaRPr lang="nb-NO"/>
              </a:p>
            </p:txBody>
          </p:sp>
          <p:sp>
            <p:nvSpPr>
              <p:cNvPr id="13" name="TextBox 13"/>
              <p:cNvSpPr txBox="1">
                <a:spLocks noGrp="1" noRot="1" noMove="1" noResize="1" noEditPoints="1" noAdjustHandles="1" noChangeArrowheads="1" noChangeShapeType="1"/>
              </p:cNvSpPr>
              <p:nvPr/>
            </p:nvSpPr>
            <p:spPr>
              <a:xfrm>
                <a:off x="0" y="-76200"/>
                <a:ext cx="4274726" cy="340993"/>
              </a:xfrm>
              <a:prstGeom prst="rect">
                <a:avLst/>
              </a:prstGeom>
            </p:spPr>
            <p:txBody>
              <a:bodyPr lIns="50800" tIns="50800" rIns="50800" bIns="50800" rtlCol="0" anchor="ctr"/>
              <a:lstStyle/>
              <a:p>
                <a:pPr algn="ctr">
                  <a:lnSpc>
                    <a:spcPts val="3500"/>
                  </a:lnSpc>
                </a:pPr>
                <a:endParaRPr/>
              </a:p>
            </p:txBody>
          </p:sp>
        </p:grpSp>
      </p:grpSp>
      <p:sp>
        <p:nvSpPr>
          <p:cNvPr id="14" name="TekstSylinder 13">
            <a:extLst>
              <a:ext uri="{FF2B5EF4-FFF2-40B4-BE49-F238E27FC236}">
                <a16:creationId xmlns:a16="http://schemas.microsoft.com/office/drawing/2014/main" id="{268A1B3B-D206-FEAD-8F0C-ACB8620058AF}"/>
              </a:ext>
            </a:extLst>
          </p:cNvPr>
          <p:cNvSpPr txBox="1"/>
          <p:nvPr/>
        </p:nvSpPr>
        <p:spPr>
          <a:xfrm>
            <a:off x="7630556" y="950608"/>
            <a:ext cx="3744936" cy="707886"/>
          </a:xfrm>
          <a:prstGeom prst="rect">
            <a:avLst/>
          </a:prstGeom>
          <a:noFill/>
        </p:spPr>
        <p:txBody>
          <a:bodyPr wrap="none" rtlCol="0">
            <a:spAutoFit/>
          </a:bodyPr>
          <a:lstStyle/>
          <a:p>
            <a:r>
              <a:rPr lang="nb-NO" sz="4000" b="1" dirty="0">
                <a:latin typeface="Helvetica" pitchFamily="2" charset="0"/>
              </a:rPr>
              <a:t>LÆRINGSMÅL</a:t>
            </a:r>
          </a:p>
        </p:txBody>
      </p:sp>
      <p:sp>
        <p:nvSpPr>
          <p:cNvPr id="15" name="Freeform 14">
            <a:extLst>
              <a:ext uri="{FF2B5EF4-FFF2-40B4-BE49-F238E27FC236}">
                <a16:creationId xmlns:a16="http://schemas.microsoft.com/office/drawing/2014/main" id="{7DB0CA19-C911-1660-7A56-8A800C2D4573}"/>
              </a:ext>
            </a:extLst>
          </p:cNvPr>
          <p:cNvSpPr/>
          <p:nvPr/>
        </p:nvSpPr>
        <p:spPr>
          <a:xfrm>
            <a:off x="1738850" y="2439565"/>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8">
              <a:extLst>
                <a:ext uri="{96DAC541-7B7A-43D3-8B79-37D633B846F1}">
                  <asvg:svgBlip xmlns:asvg="http://schemas.microsoft.com/office/drawing/2016/SVG/main" r:embed="rId9"/>
                </a:ext>
              </a:extLst>
            </a:blip>
            <a:stretch>
              <a:fillRect/>
            </a:stretch>
          </a:blipFill>
          <a:effectLst>
            <a:outerShdw blurRad="76200" dir="13500000" sy="23000" kx="1200000" algn="br" rotWithShape="0">
              <a:prstClr val="black">
                <a:alpha val="20000"/>
              </a:prstClr>
            </a:outerShdw>
          </a:effectLst>
        </p:spPr>
        <p:txBody>
          <a:bodyPr/>
          <a:lstStyle/>
          <a:p>
            <a:endParaRPr lang="nb-NO"/>
          </a:p>
        </p:txBody>
      </p:sp>
      <p:sp>
        <p:nvSpPr>
          <p:cNvPr id="16" name="Freeform 14">
            <a:extLst>
              <a:ext uri="{FF2B5EF4-FFF2-40B4-BE49-F238E27FC236}">
                <a16:creationId xmlns:a16="http://schemas.microsoft.com/office/drawing/2014/main" id="{BF78736F-8655-2251-AF86-F58818268FEF}"/>
              </a:ext>
            </a:extLst>
          </p:cNvPr>
          <p:cNvSpPr/>
          <p:nvPr/>
        </p:nvSpPr>
        <p:spPr>
          <a:xfrm>
            <a:off x="1740665" y="3476857"/>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8">
              <a:extLst>
                <a:ext uri="{96DAC541-7B7A-43D3-8B79-37D633B846F1}">
                  <asvg:svgBlip xmlns:asvg="http://schemas.microsoft.com/office/drawing/2016/SVG/main" r:embed="rId10"/>
                </a:ext>
              </a:extLst>
            </a:blip>
            <a:stretch>
              <a:fillRect/>
            </a:stretch>
          </a:blipFill>
          <a:effectLst>
            <a:outerShdw blurRad="76200" dir="13500000" sy="23000" kx="1200000" algn="br" rotWithShape="0">
              <a:prstClr val="black">
                <a:alpha val="20000"/>
              </a:prstClr>
            </a:outerShdw>
          </a:effectLst>
        </p:spPr>
        <p:txBody>
          <a:bodyPr/>
          <a:lstStyle/>
          <a:p>
            <a:endParaRPr lang="nb-NO"/>
          </a:p>
        </p:txBody>
      </p:sp>
      <p:sp>
        <p:nvSpPr>
          <p:cNvPr id="17" name="Freeform 14">
            <a:extLst>
              <a:ext uri="{FF2B5EF4-FFF2-40B4-BE49-F238E27FC236}">
                <a16:creationId xmlns:a16="http://schemas.microsoft.com/office/drawing/2014/main" id="{6EE64654-5145-A5A1-442D-117BAA89C95D}"/>
              </a:ext>
            </a:extLst>
          </p:cNvPr>
          <p:cNvSpPr/>
          <p:nvPr/>
        </p:nvSpPr>
        <p:spPr>
          <a:xfrm>
            <a:off x="1795087" y="4523511"/>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8">
              <a:extLst>
                <a:ext uri="{96DAC541-7B7A-43D3-8B79-37D633B846F1}">
                  <asvg:svgBlip xmlns:asvg="http://schemas.microsoft.com/office/drawing/2016/SVG/main" r:embed="rId10"/>
                </a:ext>
              </a:extLst>
            </a:blip>
            <a:stretch>
              <a:fillRect/>
            </a:stretch>
          </a:blipFill>
          <a:effectLst>
            <a:outerShdw blurRad="76200" dir="13500000" sy="23000" kx="1200000" algn="br" rotWithShape="0">
              <a:prstClr val="black">
                <a:alpha val="20000"/>
              </a:prstClr>
            </a:outerShdw>
          </a:effectLst>
        </p:spPr>
        <p:txBody>
          <a:bodyPr/>
          <a:lstStyle/>
          <a:p>
            <a:endParaRPr lang="nb-NO"/>
          </a:p>
        </p:txBody>
      </p:sp>
      <p:sp>
        <p:nvSpPr>
          <p:cNvPr id="18" name="TekstSylinder 17">
            <a:extLst>
              <a:ext uri="{FF2B5EF4-FFF2-40B4-BE49-F238E27FC236}">
                <a16:creationId xmlns:a16="http://schemas.microsoft.com/office/drawing/2014/main" id="{62AAF208-19F2-0E65-D657-E4F3D72C5CA9}"/>
              </a:ext>
            </a:extLst>
          </p:cNvPr>
          <p:cNvSpPr txBox="1"/>
          <p:nvPr/>
        </p:nvSpPr>
        <p:spPr>
          <a:xfrm>
            <a:off x="1795087" y="5855269"/>
            <a:ext cx="9995044" cy="1708160"/>
          </a:xfrm>
          <a:prstGeom prst="rect">
            <a:avLst/>
          </a:prstGeom>
          <a:noFill/>
        </p:spPr>
        <p:txBody>
          <a:bodyPr wrap="none" rtlCol="0">
            <a:spAutoFit/>
          </a:bodyPr>
          <a:lstStyle/>
          <a:p>
            <a:r>
              <a:rPr lang="nb-NO" sz="3500" b="1" dirty="0">
                <a:latin typeface="Helvetica" pitchFamily="2" charset="0"/>
              </a:rPr>
              <a:t>Fag: </a:t>
            </a:r>
            <a:r>
              <a:rPr lang="nb-NO" sz="3500" dirty="0">
                <a:latin typeface="Helvetica Light" panose="020B0403020202020204" pitchFamily="34" charset="0"/>
              </a:rPr>
              <a:t>norsk, samfunnsfag, naturfag, kroppsøving</a:t>
            </a:r>
          </a:p>
          <a:p>
            <a:r>
              <a:rPr lang="nb-NO" sz="3500" b="1" dirty="0">
                <a:latin typeface="Helvetica" pitchFamily="2" charset="0"/>
              </a:rPr>
              <a:t>Ferdigheter: </a:t>
            </a:r>
            <a:r>
              <a:rPr lang="nb-NO" sz="3500" dirty="0">
                <a:latin typeface="Helvetica Light" panose="020B0403020202020204" pitchFamily="34" charset="0"/>
              </a:rPr>
              <a:t>muntlige og skriftlige ferdigheter</a:t>
            </a:r>
          </a:p>
          <a:p>
            <a:r>
              <a:rPr lang="nb-NO" sz="3500" b="1" dirty="0">
                <a:latin typeface="Helvetica" pitchFamily="2" charset="0"/>
              </a:rPr>
              <a:t>Overordnet tema: </a:t>
            </a:r>
            <a:r>
              <a:rPr lang="nb-NO" sz="3500" dirty="0">
                <a:latin typeface="Helvetica Light" panose="020B0403020202020204" pitchFamily="34" charset="0"/>
              </a:rPr>
              <a:t>folkehelse og livsmestring</a:t>
            </a:r>
          </a:p>
        </p:txBody>
      </p:sp>
      <p:sp>
        <p:nvSpPr>
          <p:cNvPr id="19" name="TekstSylinder 18">
            <a:extLst>
              <a:ext uri="{FF2B5EF4-FFF2-40B4-BE49-F238E27FC236}">
                <a16:creationId xmlns:a16="http://schemas.microsoft.com/office/drawing/2014/main" id="{4A45B295-0B6A-0861-ABF7-30A84C35F620}"/>
              </a:ext>
            </a:extLst>
          </p:cNvPr>
          <p:cNvSpPr txBox="1"/>
          <p:nvPr/>
        </p:nvSpPr>
        <p:spPr>
          <a:xfrm>
            <a:off x="2424686" y="2693766"/>
            <a:ext cx="15477063" cy="2477601"/>
          </a:xfrm>
          <a:prstGeom prst="rect">
            <a:avLst/>
          </a:prstGeom>
          <a:noFill/>
        </p:spPr>
        <p:txBody>
          <a:bodyPr wrap="square" rtlCol="0">
            <a:spAutoFit/>
          </a:bodyPr>
          <a:lstStyle/>
          <a:p>
            <a:pPr>
              <a:spcBef>
                <a:spcPct val="0"/>
              </a:spcBef>
            </a:pPr>
            <a:r>
              <a:rPr lang="nb-NO" sz="3100" dirty="0">
                <a:latin typeface="Helvetica Light" panose="020B0403020202020204" pitchFamily="34" charset="0"/>
              </a:rPr>
              <a:t>Eleven kan forklare hva en refleks er og hvorfor den er viktig.</a:t>
            </a:r>
            <a:br>
              <a:rPr lang="nb-NO" sz="3100" dirty="0">
                <a:latin typeface="Helvetica Light" panose="020B0403020202020204" pitchFamily="34" charset="0"/>
              </a:rPr>
            </a:br>
            <a:endParaRPr lang="nb-NO" sz="3100" dirty="0">
              <a:latin typeface="Helvetica Light" panose="020B0403020202020204" pitchFamily="34" charset="0"/>
            </a:endParaRPr>
          </a:p>
          <a:p>
            <a:pPr>
              <a:spcBef>
                <a:spcPct val="0"/>
              </a:spcBef>
            </a:pPr>
            <a:r>
              <a:rPr lang="nb-NO" sz="3100" dirty="0">
                <a:latin typeface="Helvetica Light" panose="020B0403020202020204" pitchFamily="34" charset="0"/>
              </a:rPr>
              <a:t>Eleven kan undersøke hvordan reflekser fungerer gjennom praktiske eksperimenter.</a:t>
            </a:r>
            <a:br>
              <a:rPr lang="nb-NO" sz="3100" dirty="0">
                <a:latin typeface="Helvetica Light" panose="020B0403020202020204" pitchFamily="34" charset="0"/>
              </a:rPr>
            </a:br>
            <a:endParaRPr lang="nb-NO" sz="3100" dirty="0">
              <a:latin typeface="Helvetica Light" panose="020B0403020202020204" pitchFamily="34" charset="0"/>
            </a:endParaRPr>
          </a:p>
          <a:p>
            <a:pPr>
              <a:spcBef>
                <a:spcPct val="0"/>
              </a:spcBef>
            </a:pPr>
            <a:r>
              <a:rPr lang="nb-NO" sz="3100" dirty="0">
                <a:latin typeface="Helvetica Light" panose="020B0403020202020204" pitchFamily="34" charset="0"/>
              </a:rPr>
              <a:t>Eleven kan identifisere ulike typer refleks og sammenligne deres effektivitet.</a:t>
            </a:r>
            <a:endParaRPr lang="en-US" sz="3100" spc="250" dirty="0">
              <a:solidFill>
                <a:srgbClr val="3C3D43"/>
              </a:solidFill>
              <a:latin typeface="Helvetica Light" panose="020B0403020202020204" pitchFamily="34" charset="0"/>
              <a:ea typeface="Helvetica"/>
              <a:cs typeface="Helvetica"/>
              <a:sym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130229"/>
            <a:ext cx="19198923" cy="10303350"/>
            <a:chOff x="1331675" y="853155"/>
            <a:chExt cx="25598563" cy="13737800"/>
          </a:xfrm>
        </p:grpSpPr>
        <p:sp>
          <p:nvSpPr>
            <p:cNvPr id="3" name="Freeform 3"/>
            <p:cNvSpPr>
              <a:spLocks noGrp="1" noRot="1" noMove="1" noResize="1" noEditPoints="1" noAdjustHandles="1" noChangeArrowheads="1" noChangeShapeType="1"/>
            </p:cNvSpPr>
            <p:nvPr/>
          </p:nvSpPr>
          <p:spPr>
            <a:xfrm>
              <a:off x="1331675" y="4105835"/>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grpSp>
          <p:nvGrpSpPr>
            <p:cNvPr id="4" name="Group 4"/>
            <p:cNvGrpSpPr>
              <a:grpSpLocks noGrp="1" noUngrp="1" noRot="1" noMove="1" noResize="1"/>
            </p:cNvGrpSpPr>
            <p:nvPr/>
          </p:nvGrpSpPr>
          <p:grpSpPr>
            <a:xfrm>
              <a:off x="2703275" y="2051116"/>
              <a:ext cx="12781884" cy="11358648"/>
              <a:chOff x="0" y="0"/>
              <a:chExt cx="2524817" cy="2243684"/>
            </a:xfrm>
          </p:grpSpPr>
          <p:sp>
            <p:nvSpPr>
              <p:cNvPr id="5" name="Freeform 5"/>
              <p:cNvSpPr>
                <a:spLocks noGrp="1" noRot="1" noMove="1" noResize="1" noEditPoints="1" noAdjustHandles="1" noChangeArrowheads="1" noChangeShapeType="1"/>
              </p:cNvSpPr>
              <p:nvPr/>
            </p:nvSpPr>
            <p:spPr>
              <a:xfrm>
                <a:off x="0" y="0"/>
                <a:ext cx="2524817" cy="2243684"/>
              </a:xfrm>
              <a:custGeom>
                <a:avLst/>
                <a:gdLst/>
                <a:ahLst/>
                <a:cxnLst/>
                <a:rect l="l" t="t" r="r" b="b"/>
                <a:pathLst>
                  <a:path w="2524817" h="2243684">
                    <a:moveTo>
                      <a:pt x="0" y="0"/>
                    </a:moveTo>
                    <a:lnTo>
                      <a:pt x="2524817" y="0"/>
                    </a:lnTo>
                    <a:lnTo>
                      <a:pt x="2524817" y="2243684"/>
                    </a:lnTo>
                    <a:lnTo>
                      <a:pt x="0" y="2243684"/>
                    </a:lnTo>
                    <a:close/>
                  </a:path>
                </a:pathLst>
              </a:custGeom>
              <a:solidFill>
                <a:srgbClr val="FFFFFF">
                  <a:alpha val="80000"/>
                </a:srgbClr>
              </a:solidFill>
              <a:ln cap="sq">
                <a:noFill/>
                <a:prstDash val="solid"/>
                <a:miter/>
              </a:ln>
            </p:spPr>
            <p:txBody>
              <a:bodyPr/>
              <a:lstStyle/>
              <a:p>
                <a:endParaRPr lang="nb-NO"/>
              </a:p>
            </p:txBody>
          </p:sp>
          <p:sp>
            <p:nvSpPr>
              <p:cNvPr id="6" name="TextBox 6"/>
              <p:cNvSpPr txBox="1">
                <a:spLocks noGrp="1" noRot="1" noMove="1" noResize="1" noEditPoints="1" noAdjustHandles="1" noChangeArrowheads="1" noChangeShapeType="1"/>
              </p:cNvSpPr>
              <p:nvPr/>
            </p:nvSpPr>
            <p:spPr>
              <a:xfrm>
                <a:off x="0" y="-76200"/>
                <a:ext cx="2524817" cy="2319884"/>
              </a:xfrm>
              <a:prstGeom prst="rect">
                <a:avLst/>
              </a:prstGeom>
            </p:spPr>
            <p:txBody>
              <a:bodyPr lIns="50800" tIns="50800" rIns="50800" bIns="50800" rtlCol="0" anchor="ctr"/>
              <a:lstStyle/>
              <a:p>
                <a:pPr algn="ctr">
                  <a:lnSpc>
                    <a:spcPts val="3500"/>
                  </a:lnSpc>
                </a:pPr>
                <a:endParaRPr/>
              </a:p>
            </p:txBody>
          </p:sp>
        </p:grpSp>
        <p:sp>
          <p:nvSpPr>
            <p:cNvPr id="7" name="Freeform 7"/>
            <p:cNvSpPr>
              <a:spLocks noGrp="1" noRot="1" noMove="1" noResize="1" noEditPoints="1" noAdjustHandles="1" noChangeArrowheads="1" noChangeShapeType="1"/>
            </p:cNvSpPr>
            <p:nvPr/>
          </p:nvSpPr>
          <p:spPr>
            <a:xfrm>
              <a:off x="14981201" y="11345252"/>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8" name="Freeform 8"/>
            <p:cNvSpPr>
              <a:spLocks noGrp="1" noRot="1" noMove="1" noResize="1" noEditPoints="1" noAdjustHandles="1" noChangeArrowheads="1" noChangeShapeType="1"/>
            </p:cNvSpPr>
            <p:nvPr/>
          </p:nvSpPr>
          <p:spPr>
            <a:xfrm>
              <a:off x="23198300" y="12075764"/>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7"/>
              <a:stretch>
                <a:fillRect/>
              </a:stretch>
            </a:blipFill>
          </p:spPr>
          <p:txBody>
            <a:bodyPr/>
            <a:lstStyle/>
            <a:p>
              <a:endParaRPr lang="nb-NO"/>
            </a:p>
          </p:txBody>
        </p:sp>
        <p:sp>
          <p:nvSpPr>
            <p:cNvPr id="9" name="Freeform 9"/>
            <p:cNvSpPr>
              <a:spLocks noGrp="1" noRot="1" noMove="1" noResize="1" noEditPoints="1" noAdjustHandles="1" noChangeArrowheads="1" noChangeShapeType="1"/>
            </p:cNvSpPr>
            <p:nvPr/>
          </p:nvSpPr>
          <p:spPr>
            <a:xfrm>
              <a:off x="1331675" y="11345252"/>
              <a:ext cx="8421925"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l="-15812"/>
              </a:stretch>
            </a:blipFill>
          </p:spPr>
          <p:txBody>
            <a:bodyPr/>
            <a:lstStyle/>
            <a:p>
              <a:endParaRPr lang="nb-NO"/>
            </a:p>
          </p:txBody>
        </p:sp>
        <p:sp>
          <p:nvSpPr>
            <p:cNvPr id="10" name="Freeform 10"/>
            <p:cNvSpPr>
              <a:spLocks noGrp="1" noRot="1" noMove="1" noResize="1" noEditPoints="1" noAdjustHandles="1" noChangeArrowheads="1" noChangeShapeType="1"/>
            </p:cNvSpPr>
            <p:nvPr/>
          </p:nvSpPr>
          <p:spPr>
            <a:xfrm>
              <a:off x="6793332" y="11345252"/>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11" name="Freeform 11"/>
            <p:cNvSpPr>
              <a:spLocks noGrp="1" noRot="1" noMove="1" noResize="1" noEditPoints="1" noAdjustHandles="1" noChangeArrowheads="1" noChangeShapeType="1"/>
            </p:cNvSpPr>
            <p:nvPr/>
          </p:nvSpPr>
          <p:spPr>
            <a:xfrm>
              <a:off x="19300185" y="2323410"/>
              <a:ext cx="7630053" cy="7630053"/>
            </a:xfrm>
            <a:custGeom>
              <a:avLst/>
              <a:gdLst/>
              <a:ahLst/>
              <a:cxnLst/>
              <a:rect l="l" t="t" r="r" b="b"/>
              <a:pathLst>
                <a:path w="7630053" h="7630053">
                  <a:moveTo>
                    <a:pt x="0" y="0"/>
                  </a:moveTo>
                  <a:lnTo>
                    <a:pt x="7630053" y="0"/>
                  </a:lnTo>
                  <a:lnTo>
                    <a:pt x="7630053" y="7630052"/>
                  </a:lnTo>
                  <a:lnTo>
                    <a:pt x="0" y="76300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12" name="Freeform 12"/>
            <p:cNvSpPr>
              <a:spLocks noGrp="1" noRot="1" noMove="1" noResize="1" noEditPoints="1" noAdjustHandles="1" noChangeArrowheads="1" noChangeShapeType="1"/>
            </p:cNvSpPr>
            <p:nvPr/>
          </p:nvSpPr>
          <p:spPr>
            <a:xfrm>
              <a:off x="11670132" y="2051116"/>
              <a:ext cx="7630053" cy="7630053"/>
            </a:xfrm>
            <a:custGeom>
              <a:avLst/>
              <a:gdLst/>
              <a:ahLst/>
              <a:cxnLst/>
              <a:rect l="l" t="t" r="r" b="b"/>
              <a:pathLst>
                <a:path w="7630053" h="7630053">
                  <a:moveTo>
                    <a:pt x="0" y="0"/>
                  </a:moveTo>
                  <a:lnTo>
                    <a:pt x="7630053" y="0"/>
                  </a:lnTo>
                  <a:lnTo>
                    <a:pt x="7630053" y="7630053"/>
                  </a:lnTo>
                  <a:lnTo>
                    <a:pt x="0" y="7630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13" name="Freeform 13"/>
            <p:cNvSpPr>
              <a:spLocks noGrp="1" noRot="1" noMove="1" noResize="1" noEditPoints="1" noAdjustHandles="1" noChangeArrowheads="1" noChangeShapeType="1"/>
            </p:cNvSpPr>
            <p:nvPr/>
          </p:nvSpPr>
          <p:spPr>
            <a:xfrm>
              <a:off x="14045237" y="2672107"/>
              <a:ext cx="11444613" cy="9403657"/>
            </a:xfrm>
            <a:custGeom>
              <a:avLst/>
              <a:gdLst/>
              <a:ahLst/>
              <a:cxnLst/>
              <a:rect l="l" t="t" r="r" b="b"/>
              <a:pathLst>
                <a:path w="11444613" h="9403657">
                  <a:moveTo>
                    <a:pt x="0" y="0"/>
                  </a:moveTo>
                  <a:lnTo>
                    <a:pt x="11444613" y="0"/>
                  </a:lnTo>
                  <a:lnTo>
                    <a:pt x="11444613" y="9403657"/>
                  </a:lnTo>
                  <a:lnTo>
                    <a:pt x="0" y="9403657"/>
                  </a:lnTo>
                  <a:lnTo>
                    <a:pt x="0" y="0"/>
                  </a:lnTo>
                  <a:close/>
                </a:path>
              </a:pathLst>
            </a:custGeom>
            <a:blipFill>
              <a:blip r:embed="rId10"/>
              <a:stretch>
                <a:fillRect/>
              </a:stretch>
            </a:blipFill>
          </p:spPr>
          <p:txBody>
            <a:bodyPr/>
            <a:lstStyle/>
            <a:p>
              <a:endParaRPr lang="nb-NO"/>
            </a:p>
          </p:txBody>
        </p:sp>
        <p:sp>
          <p:nvSpPr>
            <p:cNvPr id="14" name="Freeform 14"/>
            <p:cNvSpPr>
              <a:spLocks noGrp="1" noRot="1" noMove="1" noResize="1" noEditPoints="1" noAdjustHandles="1" noChangeArrowheads="1" noChangeShapeType="1"/>
            </p:cNvSpPr>
            <p:nvPr/>
          </p:nvSpPr>
          <p:spPr>
            <a:xfrm rot="2143540">
              <a:off x="9369037" y="853155"/>
              <a:ext cx="4262850" cy="4159832"/>
            </a:xfrm>
            <a:custGeom>
              <a:avLst/>
              <a:gdLst/>
              <a:ahLst/>
              <a:cxnLst/>
              <a:rect l="l" t="t" r="r" b="b"/>
              <a:pathLst>
                <a:path w="4262850" h="4159832">
                  <a:moveTo>
                    <a:pt x="0" y="0"/>
                  </a:moveTo>
                  <a:lnTo>
                    <a:pt x="4262851" y="0"/>
                  </a:lnTo>
                  <a:lnTo>
                    <a:pt x="4262851" y="4159832"/>
                  </a:lnTo>
                  <a:lnTo>
                    <a:pt x="0" y="41598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grpSp>
      <p:sp>
        <p:nvSpPr>
          <p:cNvPr id="15" name="TekstSylinder 14">
            <a:extLst>
              <a:ext uri="{FF2B5EF4-FFF2-40B4-BE49-F238E27FC236}">
                <a16:creationId xmlns:a16="http://schemas.microsoft.com/office/drawing/2014/main" id="{F26140F5-2357-1207-E2E5-F755F652B46A}"/>
              </a:ext>
            </a:extLst>
          </p:cNvPr>
          <p:cNvSpPr txBox="1"/>
          <p:nvPr/>
        </p:nvSpPr>
        <p:spPr>
          <a:xfrm>
            <a:off x="2831007" y="2095500"/>
            <a:ext cx="5974713" cy="630942"/>
          </a:xfrm>
          <a:prstGeom prst="rect">
            <a:avLst/>
          </a:prstGeom>
          <a:noFill/>
        </p:spPr>
        <p:txBody>
          <a:bodyPr wrap="none" rtlCol="0">
            <a:spAutoFit/>
          </a:bodyPr>
          <a:lstStyle/>
          <a:p>
            <a:r>
              <a:rPr lang="nb-NO" sz="3500" b="1" dirty="0">
                <a:latin typeface="Helvetica" pitchFamily="2" charset="0"/>
              </a:rPr>
              <a:t>Knus og riv opp en refleks!</a:t>
            </a:r>
          </a:p>
        </p:txBody>
      </p:sp>
      <p:sp>
        <p:nvSpPr>
          <p:cNvPr id="17" name="TekstSylinder 16">
            <a:extLst>
              <a:ext uri="{FF2B5EF4-FFF2-40B4-BE49-F238E27FC236}">
                <a16:creationId xmlns:a16="http://schemas.microsoft.com/office/drawing/2014/main" id="{16805246-733D-A5F9-A235-0AA702A13FAC}"/>
              </a:ext>
            </a:extLst>
          </p:cNvPr>
          <p:cNvSpPr txBox="1"/>
          <p:nvPr/>
        </p:nvSpPr>
        <p:spPr>
          <a:xfrm>
            <a:off x="1473571" y="3140241"/>
            <a:ext cx="8689584" cy="4554195"/>
          </a:xfrm>
          <a:prstGeom prst="rect">
            <a:avLst/>
          </a:prstGeom>
          <a:noFill/>
        </p:spPr>
        <p:txBody>
          <a:bodyPr wrap="square">
            <a:spAutoFit/>
          </a:bodyPr>
          <a:lstStyle/>
          <a:p>
            <a:pPr algn="ctr">
              <a:lnSpc>
                <a:spcPct val="150000"/>
              </a:lnSpc>
            </a:pPr>
            <a:r>
              <a:rPr lang="nb-NO" sz="2800" i="1" dirty="0">
                <a:solidFill>
                  <a:srgbClr val="000000"/>
                </a:solidFill>
                <a:effectLst/>
                <a:latin typeface="Helvetica Light Oblique" panose="020B0403020202020204" pitchFamily="34" charset="0"/>
              </a:rPr>
              <a:t>Du trenger en hard og en myk refleks:</a:t>
            </a:r>
          </a:p>
          <a:p>
            <a:pPr algn="ctr">
              <a:lnSpc>
                <a:spcPct val="150000"/>
              </a:lnSpc>
            </a:pPr>
            <a:r>
              <a:rPr lang="nb-NO" sz="2800" dirty="0">
                <a:solidFill>
                  <a:srgbClr val="000000"/>
                </a:solidFill>
                <a:effectLst/>
                <a:latin typeface="Helvetica Light" panose="020B0403020202020204" pitchFamily="34" charset="0"/>
              </a:rPr>
              <a:t>Knus den harde refleksen og bruk gjerne et mikroskop eller forstørrelsesglass for å se hvordan refleksen ser ut på innsiden. </a:t>
            </a:r>
            <a:br>
              <a:rPr lang="nb-NO" sz="2800" dirty="0">
                <a:solidFill>
                  <a:srgbClr val="000000"/>
                </a:solidFill>
                <a:effectLst/>
                <a:latin typeface="Helvetica Light" panose="020B0403020202020204" pitchFamily="34" charset="0"/>
              </a:rPr>
            </a:br>
            <a:endParaRPr lang="nb-NO" sz="2800" dirty="0">
              <a:latin typeface="Helvetica Light" panose="020B0403020202020204" pitchFamily="34" charset="0"/>
            </a:endParaRPr>
          </a:p>
          <a:p>
            <a:pPr algn="ctr">
              <a:lnSpc>
                <a:spcPct val="150000"/>
              </a:lnSpc>
            </a:pPr>
            <a:r>
              <a:rPr lang="nb-NO" sz="2800" dirty="0">
                <a:solidFill>
                  <a:srgbClr val="000000"/>
                </a:solidFill>
                <a:effectLst/>
                <a:latin typeface="Helvetica Light" panose="020B0403020202020204" pitchFamily="34" charset="0"/>
              </a:rPr>
              <a:t>Klipp og del opp en myk refleks. Bruk gjerne et mikroskop for å se hvordan det ser ut inne i.</a:t>
            </a:r>
          </a:p>
        </p:txBody>
      </p:sp>
      <p:sp>
        <p:nvSpPr>
          <p:cNvPr id="18" name="Freeform 14">
            <a:extLst>
              <a:ext uri="{FF2B5EF4-FFF2-40B4-BE49-F238E27FC236}">
                <a16:creationId xmlns:a16="http://schemas.microsoft.com/office/drawing/2014/main" id="{CBE19870-8F7F-02DB-A84A-DA3E8EACF6E2}"/>
              </a:ext>
            </a:extLst>
          </p:cNvPr>
          <p:cNvSpPr/>
          <p:nvPr/>
        </p:nvSpPr>
        <p:spPr>
          <a:xfrm>
            <a:off x="1592010" y="3768846"/>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13">
              <a:extLst>
                <a:ext uri="{96DAC541-7B7A-43D3-8B79-37D633B846F1}">
                  <asvg:svgBlip xmlns:asvg="http://schemas.microsoft.com/office/drawing/2016/SVG/main" r:embed="rId14"/>
                </a:ext>
              </a:extLst>
            </a:blip>
            <a:stretch>
              <a:fillRect/>
            </a:stretch>
          </a:blipFill>
          <a:effectLst>
            <a:outerShdw blurRad="76200" dir="13500000" sy="23000" kx="1200000" algn="br" rotWithShape="0">
              <a:prstClr val="black">
                <a:alpha val="20000"/>
              </a:prstClr>
            </a:outerShdw>
          </a:effectLst>
        </p:spPr>
        <p:txBody>
          <a:bodyPr/>
          <a:lstStyle/>
          <a:p>
            <a:endParaRPr lang="nb-NO" dirty="0"/>
          </a:p>
        </p:txBody>
      </p:sp>
      <p:sp>
        <p:nvSpPr>
          <p:cNvPr id="19" name="Freeform 14">
            <a:extLst>
              <a:ext uri="{FF2B5EF4-FFF2-40B4-BE49-F238E27FC236}">
                <a16:creationId xmlns:a16="http://schemas.microsoft.com/office/drawing/2014/main" id="{22F140D1-A058-B62E-37ED-E1D71534A1D8}"/>
              </a:ext>
            </a:extLst>
          </p:cNvPr>
          <p:cNvSpPr/>
          <p:nvPr/>
        </p:nvSpPr>
        <p:spPr>
          <a:xfrm>
            <a:off x="1345467" y="6304773"/>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13">
              <a:extLst>
                <a:ext uri="{96DAC541-7B7A-43D3-8B79-37D633B846F1}">
                  <asvg:svgBlip xmlns:asvg="http://schemas.microsoft.com/office/drawing/2016/SVG/main" r:embed="rId14"/>
                </a:ext>
              </a:extLst>
            </a:blip>
            <a:stretch>
              <a:fillRect/>
            </a:stretch>
          </a:blipFill>
          <a:effectLst>
            <a:outerShdw blurRad="76200" dir="13500000" sy="23000" kx="1200000" algn="br" rotWithShape="0">
              <a:prstClr val="black">
                <a:alpha val="20000"/>
              </a:prstClr>
            </a:outerShdw>
          </a:effectLst>
        </p:spPr>
        <p:txBody>
          <a:bodyPr/>
          <a:lstStyle/>
          <a:p>
            <a:endParaRPr lang="nb-N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1505654" y="241835"/>
            <a:ext cx="19793654" cy="10191745"/>
            <a:chOff x="0" y="0"/>
            <a:chExt cx="26391538" cy="13588993"/>
          </a:xfrm>
        </p:grpSpPr>
        <p:sp>
          <p:nvSpPr>
            <p:cNvPr id="3" name="Freeform 3"/>
            <p:cNvSpPr>
              <a:spLocks noGrp="1" noRot="1" noMove="1" noResize="1" noEditPoints="1" noAdjustHandles="1" noChangeArrowheads="1" noChangeShapeType="1"/>
            </p:cNvSpPr>
            <p:nvPr/>
          </p:nvSpPr>
          <p:spPr>
            <a:xfrm>
              <a:off x="2007538" y="3103873"/>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grpSp>
          <p:nvGrpSpPr>
            <p:cNvPr id="4" name="Group 4"/>
            <p:cNvGrpSpPr/>
            <p:nvPr/>
          </p:nvGrpSpPr>
          <p:grpSpPr>
            <a:xfrm>
              <a:off x="10900571" y="1049154"/>
              <a:ext cx="14119367" cy="12344400"/>
              <a:chOff x="0" y="0"/>
              <a:chExt cx="2789011" cy="2438400"/>
            </a:xfrm>
          </p:grpSpPr>
          <p:sp>
            <p:nvSpPr>
              <p:cNvPr id="5" name="Freeform 5"/>
              <p:cNvSpPr/>
              <p:nvPr/>
            </p:nvSpPr>
            <p:spPr>
              <a:xfrm>
                <a:off x="0" y="0"/>
                <a:ext cx="2789011" cy="2438400"/>
              </a:xfrm>
              <a:custGeom>
                <a:avLst/>
                <a:gdLst/>
                <a:ahLst/>
                <a:cxnLst/>
                <a:rect l="l" t="t" r="r" b="b"/>
                <a:pathLst>
                  <a:path w="2789011" h="2438400">
                    <a:moveTo>
                      <a:pt x="0" y="0"/>
                    </a:moveTo>
                    <a:lnTo>
                      <a:pt x="2789011" y="0"/>
                    </a:lnTo>
                    <a:lnTo>
                      <a:pt x="2789011" y="2438400"/>
                    </a:lnTo>
                    <a:lnTo>
                      <a:pt x="0" y="2438400"/>
                    </a:lnTo>
                    <a:close/>
                  </a:path>
                </a:pathLst>
              </a:custGeom>
              <a:solidFill>
                <a:srgbClr val="FFFFFF">
                  <a:alpha val="80000"/>
                </a:srgbClr>
              </a:solidFill>
              <a:ln cap="sq">
                <a:noFill/>
                <a:prstDash val="solid"/>
                <a:miter/>
              </a:ln>
            </p:spPr>
            <p:txBody>
              <a:bodyPr/>
              <a:lstStyle/>
              <a:p>
                <a:endParaRPr lang="nb-NO"/>
              </a:p>
            </p:txBody>
          </p:sp>
          <p:sp>
            <p:nvSpPr>
              <p:cNvPr id="6" name="TextBox 6"/>
              <p:cNvSpPr txBox="1"/>
              <p:nvPr/>
            </p:nvSpPr>
            <p:spPr>
              <a:xfrm>
                <a:off x="0" y="-76200"/>
                <a:ext cx="2789011" cy="2514600"/>
              </a:xfrm>
              <a:prstGeom prst="rect">
                <a:avLst/>
              </a:prstGeom>
            </p:spPr>
            <p:txBody>
              <a:bodyPr lIns="50800" tIns="50800" rIns="50800" bIns="50800" rtlCol="0" anchor="ctr"/>
              <a:lstStyle/>
              <a:p>
                <a:pPr algn="ctr">
                  <a:lnSpc>
                    <a:spcPts val="3500"/>
                  </a:lnSpc>
                </a:pPr>
                <a:endParaRPr/>
              </a:p>
            </p:txBody>
          </p:sp>
        </p:grpSp>
        <p:sp>
          <p:nvSpPr>
            <p:cNvPr id="7" name="Freeform 7"/>
            <p:cNvSpPr/>
            <p:nvPr/>
          </p:nvSpPr>
          <p:spPr>
            <a:xfrm>
              <a:off x="23874163" y="11073801"/>
              <a:ext cx="2291549" cy="1896304"/>
            </a:xfrm>
            <a:custGeom>
              <a:avLst/>
              <a:gdLst/>
              <a:ahLst/>
              <a:cxnLst/>
              <a:rect l="l" t="t" r="r" b="b"/>
              <a:pathLst>
                <a:path w="2291549" h="1896304">
                  <a:moveTo>
                    <a:pt x="0" y="0"/>
                  </a:moveTo>
                  <a:lnTo>
                    <a:pt x="2291550" y="0"/>
                  </a:lnTo>
                  <a:lnTo>
                    <a:pt x="2291550" y="1896305"/>
                  </a:lnTo>
                  <a:lnTo>
                    <a:pt x="0" y="1896305"/>
                  </a:lnTo>
                  <a:lnTo>
                    <a:pt x="0" y="0"/>
                  </a:lnTo>
                  <a:close/>
                </a:path>
              </a:pathLst>
            </a:custGeom>
            <a:blipFill>
              <a:blip r:embed="rId4"/>
              <a:stretch>
                <a:fillRect/>
              </a:stretch>
            </a:blipFill>
          </p:spPr>
          <p:txBody>
            <a:bodyPr/>
            <a:lstStyle/>
            <a:p>
              <a:endParaRPr lang="nb-NO"/>
            </a:p>
          </p:txBody>
        </p:sp>
        <p:sp>
          <p:nvSpPr>
            <p:cNvPr id="8" name="Freeform 8"/>
            <p:cNvSpPr/>
            <p:nvPr/>
          </p:nvSpPr>
          <p:spPr>
            <a:xfrm rot="-3951951">
              <a:off x="6303963" y="2050017"/>
              <a:ext cx="7243323" cy="4246398"/>
            </a:xfrm>
            <a:custGeom>
              <a:avLst/>
              <a:gdLst/>
              <a:ahLst/>
              <a:cxnLst/>
              <a:rect l="l" t="t" r="r" b="b"/>
              <a:pathLst>
                <a:path w="7243323" h="4246398">
                  <a:moveTo>
                    <a:pt x="0" y="0"/>
                  </a:moveTo>
                  <a:lnTo>
                    <a:pt x="7243323" y="0"/>
                  </a:lnTo>
                  <a:lnTo>
                    <a:pt x="7243323" y="4246399"/>
                  </a:lnTo>
                  <a:lnTo>
                    <a:pt x="0" y="4246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9" name="Freeform 9"/>
            <p:cNvSpPr/>
            <p:nvPr/>
          </p:nvSpPr>
          <p:spPr>
            <a:xfrm>
              <a:off x="0" y="1544793"/>
              <a:ext cx="7630053" cy="7630053"/>
            </a:xfrm>
            <a:custGeom>
              <a:avLst/>
              <a:gdLst/>
              <a:ahLst/>
              <a:cxnLst/>
              <a:rect l="l" t="t" r="r" b="b"/>
              <a:pathLst>
                <a:path w="7630053" h="7630053">
                  <a:moveTo>
                    <a:pt x="0" y="0"/>
                  </a:moveTo>
                  <a:lnTo>
                    <a:pt x="7630053" y="0"/>
                  </a:lnTo>
                  <a:lnTo>
                    <a:pt x="7630053" y="7630053"/>
                  </a:lnTo>
                  <a:lnTo>
                    <a:pt x="0" y="76300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10" name="Freeform 10"/>
            <p:cNvSpPr/>
            <p:nvPr/>
          </p:nvSpPr>
          <p:spPr>
            <a:xfrm>
              <a:off x="3547320" y="2853921"/>
              <a:ext cx="4082733" cy="6320925"/>
            </a:xfrm>
            <a:custGeom>
              <a:avLst/>
              <a:gdLst/>
              <a:ahLst/>
              <a:cxnLst/>
              <a:rect l="l" t="t" r="r" b="b"/>
              <a:pathLst>
                <a:path w="4082733" h="6320925">
                  <a:moveTo>
                    <a:pt x="0" y="0"/>
                  </a:moveTo>
                  <a:lnTo>
                    <a:pt x="4082733" y="0"/>
                  </a:lnTo>
                  <a:lnTo>
                    <a:pt x="4082733" y="6320925"/>
                  </a:lnTo>
                  <a:lnTo>
                    <a:pt x="0" y="6320925"/>
                  </a:lnTo>
                  <a:lnTo>
                    <a:pt x="0" y="0"/>
                  </a:lnTo>
                  <a:close/>
                </a:path>
              </a:pathLst>
            </a:custGeom>
            <a:blipFill>
              <a:blip r:embed="rId9"/>
              <a:stretch>
                <a:fillRect/>
              </a:stretch>
            </a:blipFill>
          </p:spPr>
          <p:txBody>
            <a:bodyPr/>
            <a:lstStyle/>
            <a:p>
              <a:endParaRPr lang="nb-NO"/>
            </a:p>
          </p:txBody>
        </p:sp>
        <p:sp>
          <p:nvSpPr>
            <p:cNvPr id="11" name="Freeform 11"/>
            <p:cNvSpPr/>
            <p:nvPr/>
          </p:nvSpPr>
          <p:spPr>
            <a:xfrm>
              <a:off x="2285660" y="8889164"/>
              <a:ext cx="9753600" cy="4504390"/>
            </a:xfrm>
            <a:custGeom>
              <a:avLst/>
              <a:gdLst/>
              <a:ahLst/>
              <a:cxnLst/>
              <a:rect l="l" t="t" r="r" b="b"/>
              <a:pathLst>
                <a:path w="9753600" h="4504390">
                  <a:moveTo>
                    <a:pt x="0" y="0"/>
                  </a:moveTo>
                  <a:lnTo>
                    <a:pt x="9753600" y="0"/>
                  </a:lnTo>
                  <a:lnTo>
                    <a:pt x="9753600" y="4504390"/>
                  </a:lnTo>
                  <a:lnTo>
                    <a:pt x="0" y="45043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b-NO"/>
            </a:p>
          </p:txBody>
        </p:sp>
        <p:sp>
          <p:nvSpPr>
            <p:cNvPr id="12" name="Freeform 12"/>
            <p:cNvSpPr/>
            <p:nvPr/>
          </p:nvSpPr>
          <p:spPr>
            <a:xfrm>
              <a:off x="2504025" y="7611012"/>
              <a:ext cx="7639964" cy="5782542"/>
            </a:xfrm>
            <a:custGeom>
              <a:avLst/>
              <a:gdLst/>
              <a:ahLst/>
              <a:cxnLst/>
              <a:rect l="l" t="t" r="r" b="b"/>
              <a:pathLst>
                <a:path w="7639964" h="5782542">
                  <a:moveTo>
                    <a:pt x="0" y="0"/>
                  </a:moveTo>
                  <a:lnTo>
                    <a:pt x="7639964" y="0"/>
                  </a:lnTo>
                  <a:lnTo>
                    <a:pt x="7639964" y="5782542"/>
                  </a:lnTo>
                  <a:lnTo>
                    <a:pt x="0" y="5782542"/>
                  </a:lnTo>
                  <a:lnTo>
                    <a:pt x="0" y="0"/>
                  </a:lnTo>
                  <a:close/>
                </a:path>
              </a:pathLst>
            </a:custGeom>
            <a:blipFill>
              <a:blip r:embed="rId12"/>
              <a:stretch>
                <a:fillRect/>
              </a:stretch>
            </a:blipFill>
          </p:spPr>
          <p:txBody>
            <a:bodyPr/>
            <a:lstStyle/>
            <a:p>
              <a:endParaRPr lang="nb-NO"/>
            </a:p>
          </p:txBody>
        </p:sp>
      </p:grpSp>
      <p:sp>
        <p:nvSpPr>
          <p:cNvPr id="15" name="TekstSylinder 14">
            <a:extLst>
              <a:ext uri="{FF2B5EF4-FFF2-40B4-BE49-F238E27FC236}">
                <a16:creationId xmlns:a16="http://schemas.microsoft.com/office/drawing/2014/main" id="{4EDCF346-3BEE-0DC4-9EEC-CA8B05B38B6A}"/>
              </a:ext>
            </a:extLst>
          </p:cNvPr>
          <p:cNvSpPr txBox="1"/>
          <p:nvPr/>
        </p:nvSpPr>
        <p:spPr>
          <a:xfrm>
            <a:off x="8601918" y="1543671"/>
            <a:ext cx="6725237" cy="1384995"/>
          </a:xfrm>
          <a:prstGeom prst="rect">
            <a:avLst/>
          </a:prstGeom>
          <a:noFill/>
        </p:spPr>
        <p:txBody>
          <a:bodyPr wrap="square">
            <a:spAutoFit/>
          </a:bodyPr>
          <a:lstStyle/>
          <a:p>
            <a:pPr algn="ctr"/>
            <a:r>
              <a:rPr lang="nb-NO" sz="2800" dirty="0">
                <a:latin typeface="Helvetica Light" panose="020B0403020202020204" pitchFamily="34" charset="0"/>
              </a:rPr>
              <a:t>Se </a:t>
            </a:r>
            <a:r>
              <a:rPr lang="nb-NO" sz="2800" b="1" dirty="0">
                <a:latin typeface="Helvetica Light" panose="020B0403020202020204" pitchFamily="34" charset="0"/>
                <a:hlinkClick r:id="rId13"/>
              </a:rPr>
              <a:t>videoen</a:t>
            </a:r>
            <a:r>
              <a:rPr lang="nb-NO" sz="2800" dirty="0">
                <a:latin typeface="Helvetica Light" panose="020B0403020202020204" pitchFamily="34" charset="0"/>
              </a:rPr>
              <a:t> hvor refleksekspert </a:t>
            </a:r>
            <a:r>
              <a:rPr lang="nb-NO" sz="2800" dirty="0">
                <a:latin typeface="Helvetica" pitchFamily="2" charset="0"/>
              </a:rPr>
              <a:t>Stig A. </a:t>
            </a:r>
            <a:r>
              <a:rPr lang="nb-NO" sz="2800" dirty="0" err="1">
                <a:latin typeface="Helvetica" pitchFamily="2" charset="0"/>
              </a:rPr>
              <a:t>Schibbye</a:t>
            </a:r>
            <a:r>
              <a:rPr lang="nb-NO" sz="2800" dirty="0">
                <a:latin typeface="Helvetica" pitchFamily="2" charset="0"/>
              </a:rPr>
              <a:t> </a:t>
            </a:r>
            <a:r>
              <a:rPr lang="nb-NO" sz="2800" dirty="0">
                <a:latin typeface="Helvetica Light" panose="020B0403020202020204" pitchFamily="34" charset="0"/>
              </a:rPr>
              <a:t>forteller mer om hva reflekser er laget av - og hvordan de fungerer.</a:t>
            </a:r>
          </a:p>
        </p:txBody>
      </p:sp>
      <p:pic>
        <p:nvPicPr>
          <p:cNvPr id="19" name="Bilde 18" descr="Et bilde som inneholder skjermbilde, tekst, Menneskeansikt, klær&#10;&#10;Automatisk generert beskrivelse">
            <a:hlinkClick r:id="rId13"/>
            <a:extLst>
              <a:ext uri="{FF2B5EF4-FFF2-40B4-BE49-F238E27FC236}">
                <a16:creationId xmlns:a16="http://schemas.microsoft.com/office/drawing/2014/main" id="{F103150C-3434-B8F7-875F-2CC4B1D3CEC5}"/>
              </a:ext>
            </a:extLst>
          </p:cNvPr>
          <p:cNvPicPr>
            <a:picLocks noChangeAspect="1"/>
          </p:cNvPicPr>
          <p:nvPr/>
        </p:nvPicPr>
        <p:blipFill>
          <a:blip r:embed="rId14">
            <a:extLst>
              <a:ext uri="{28A0092B-C50C-407E-A947-70E740481C1C}">
                <a14:useLocalDpi xmlns:a14="http://schemas.microsoft.com/office/drawing/2010/main" val="0"/>
              </a:ext>
            </a:extLst>
          </a:blip>
          <a:srcRect t="28041" b="23174"/>
          <a:stretch/>
        </p:blipFill>
        <p:spPr>
          <a:xfrm>
            <a:off x="7232635" y="3022398"/>
            <a:ext cx="9825940" cy="59889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1028700"/>
            <a:ext cx="19407116" cy="9696451"/>
            <a:chOff x="0" y="0"/>
            <a:chExt cx="25876155" cy="12928601"/>
          </a:xfrm>
        </p:grpSpPr>
        <p:sp>
          <p:nvSpPr>
            <p:cNvPr id="3" name="Freeform 3"/>
            <p:cNvSpPr>
              <a:spLocks noGrp="1" noRot="1" noMove="1" noResize="1" noEditPoints="1" noAdjustHandles="1" noChangeArrowheads="1" noChangeShapeType="1"/>
            </p:cNvSpPr>
            <p:nvPr/>
          </p:nvSpPr>
          <p:spPr>
            <a:xfrm>
              <a:off x="0" y="2054719"/>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grpSp>
          <p:nvGrpSpPr>
            <p:cNvPr id="4" name="Group 4"/>
            <p:cNvGrpSpPr>
              <a:grpSpLocks noGrp="1" noUngrp="1" noRot="1" noMove="1" noResize="1"/>
            </p:cNvGrpSpPr>
            <p:nvPr/>
          </p:nvGrpSpPr>
          <p:grpSpPr>
            <a:xfrm>
              <a:off x="1371600" y="0"/>
              <a:ext cx="14119367" cy="12539839"/>
              <a:chOff x="0" y="0"/>
              <a:chExt cx="2789011" cy="2477005"/>
            </a:xfrm>
          </p:grpSpPr>
          <p:sp>
            <p:nvSpPr>
              <p:cNvPr id="5" name="Freeform 5"/>
              <p:cNvSpPr>
                <a:spLocks noGrp="1" noRot="1" noMove="1" noResize="1" noEditPoints="1" noAdjustHandles="1" noChangeArrowheads="1" noChangeShapeType="1"/>
              </p:cNvSpPr>
              <p:nvPr/>
            </p:nvSpPr>
            <p:spPr>
              <a:xfrm>
                <a:off x="0" y="0"/>
                <a:ext cx="2789011" cy="2477005"/>
              </a:xfrm>
              <a:custGeom>
                <a:avLst/>
                <a:gdLst/>
                <a:ahLst/>
                <a:cxnLst/>
                <a:rect l="l" t="t" r="r" b="b"/>
                <a:pathLst>
                  <a:path w="2789011" h="2477005">
                    <a:moveTo>
                      <a:pt x="0" y="0"/>
                    </a:moveTo>
                    <a:lnTo>
                      <a:pt x="2789011" y="0"/>
                    </a:lnTo>
                    <a:lnTo>
                      <a:pt x="2789011" y="2477005"/>
                    </a:lnTo>
                    <a:lnTo>
                      <a:pt x="0" y="2477005"/>
                    </a:lnTo>
                    <a:close/>
                  </a:path>
                </a:pathLst>
              </a:custGeom>
              <a:solidFill>
                <a:srgbClr val="FFFFFF">
                  <a:alpha val="80000"/>
                </a:srgbClr>
              </a:solidFill>
              <a:ln cap="sq">
                <a:noFill/>
                <a:prstDash val="solid"/>
                <a:miter/>
              </a:ln>
            </p:spPr>
            <p:txBody>
              <a:bodyPr/>
              <a:lstStyle/>
              <a:p>
                <a:endParaRPr lang="nb-NO"/>
              </a:p>
            </p:txBody>
          </p:sp>
          <p:sp>
            <p:nvSpPr>
              <p:cNvPr id="6" name="TextBox 6"/>
              <p:cNvSpPr txBox="1">
                <a:spLocks noGrp="1" noRot="1" noMove="1" noResize="1" noEditPoints="1" noAdjustHandles="1" noChangeArrowheads="1" noChangeShapeType="1"/>
              </p:cNvSpPr>
              <p:nvPr/>
            </p:nvSpPr>
            <p:spPr>
              <a:xfrm>
                <a:off x="0" y="-76200"/>
                <a:ext cx="2789011" cy="2553205"/>
              </a:xfrm>
              <a:prstGeom prst="rect">
                <a:avLst/>
              </a:prstGeom>
            </p:spPr>
            <p:txBody>
              <a:bodyPr lIns="50800" tIns="50800" rIns="50800" bIns="50800" rtlCol="0" anchor="ctr"/>
              <a:lstStyle/>
              <a:p>
                <a:pPr algn="ctr">
                  <a:lnSpc>
                    <a:spcPts val="3500"/>
                  </a:lnSpc>
                </a:pPr>
                <a:endParaRPr/>
              </a:p>
            </p:txBody>
          </p:sp>
        </p:grpSp>
        <p:sp>
          <p:nvSpPr>
            <p:cNvPr id="7" name="Freeform 7"/>
            <p:cNvSpPr>
              <a:spLocks noGrp="1" noRot="1" noMove="1" noResize="1" noEditPoints="1" noAdjustHandles="1" noChangeArrowheads="1" noChangeShapeType="1"/>
            </p:cNvSpPr>
            <p:nvPr/>
          </p:nvSpPr>
          <p:spPr>
            <a:xfrm>
              <a:off x="13102618" y="2461642"/>
              <a:ext cx="4241408" cy="9882758"/>
            </a:xfrm>
            <a:custGeom>
              <a:avLst/>
              <a:gdLst/>
              <a:ahLst/>
              <a:cxnLst/>
              <a:rect l="l" t="t" r="r" b="b"/>
              <a:pathLst>
                <a:path w="4241408" h="9882758">
                  <a:moveTo>
                    <a:pt x="0" y="0"/>
                  </a:moveTo>
                  <a:lnTo>
                    <a:pt x="4241408" y="0"/>
                  </a:lnTo>
                  <a:lnTo>
                    <a:pt x="4241408" y="9882758"/>
                  </a:lnTo>
                  <a:lnTo>
                    <a:pt x="0" y="9882758"/>
                  </a:lnTo>
                  <a:lnTo>
                    <a:pt x="0" y="0"/>
                  </a:lnTo>
                  <a:close/>
                </a:path>
              </a:pathLst>
            </a:custGeom>
            <a:blipFill>
              <a:blip r:embed="rId5"/>
              <a:stretch>
                <a:fillRect/>
              </a:stretch>
            </a:blipFill>
          </p:spPr>
          <p:txBody>
            <a:bodyPr/>
            <a:lstStyle/>
            <a:p>
              <a:endParaRPr lang="nb-NO"/>
            </a:p>
          </p:txBody>
        </p:sp>
        <p:sp>
          <p:nvSpPr>
            <p:cNvPr id="8" name="Freeform 8"/>
            <p:cNvSpPr>
              <a:spLocks noGrp="1" noRot="1" noMove="1" noResize="1" noEditPoints="1" noAdjustHandles="1" noChangeArrowheads="1" noChangeShapeType="1"/>
            </p:cNvSpPr>
            <p:nvPr/>
          </p:nvSpPr>
          <p:spPr>
            <a:xfrm>
              <a:off x="17799913" y="4024984"/>
              <a:ext cx="7630053" cy="7630053"/>
            </a:xfrm>
            <a:custGeom>
              <a:avLst/>
              <a:gdLst/>
              <a:ahLst/>
              <a:cxnLst/>
              <a:rect l="l" t="t" r="r" b="b"/>
              <a:pathLst>
                <a:path w="7630053" h="7630053">
                  <a:moveTo>
                    <a:pt x="0" y="0"/>
                  </a:moveTo>
                  <a:lnTo>
                    <a:pt x="7630053" y="0"/>
                  </a:lnTo>
                  <a:lnTo>
                    <a:pt x="7630053" y="7630053"/>
                  </a:lnTo>
                  <a:lnTo>
                    <a:pt x="0" y="7630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9" name="Freeform 9"/>
            <p:cNvSpPr>
              <a:spLocks noGrp="1" noRot="1" noMove="1" noResize="1" noEditPoints="1" noAdjustHandles="1" noChangeArrowheads="1" noChangeShapeType="1"/>
            </p:cNvSpPr>
            <p:nvPr/>
          </p:nvSpPr>
          <p:spPr>
            <a:xfrm>
              <a:off x="16122555" y="7969356"/>
              <a:ext cx="9753600" cy="4504390"/>
            </a:xfrm>
            <a:custGeom>
              <a:avLst/>
              <a:gdLst/>
              <a:ahLst/>
              <a:cxnLst/>
              <a:rect l="l" t="t" r="r" b="b"/>
              <a:pathLst>
                <a:path w="9753600" h="4504390">
                  <a:moveTo>
                    <a:pt x="0" y="0"/>
                  </a:moveTo>
                  <a:lnTo>
                    <a:pt x="9753600" y="0"/>
                  </a:lnTo>
                  <a:lnTo>
                    <a:pt x="9753600" y="4504389"/>
                  </a:lnTo>
                  <a:lnTo>
                    <a:pt x="0" y="45043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10" name="Freeform 10"/>
            <p:cNvSpPr>
              <a:spLocks noGrp="1" noRot="1" noMove="1" noResize="1" noEditPoints="1" noAdjustHandles="1" noChangeArrowheads="1" noChangeShapeType="1"/>
            </p:cNvSpPr>
            <p:nvPr/>
          </p:nvSpPr>
          <p:spPr>
            <a:xfrm>
              <a:off x="13946396" y="4484616"/>
              <a:ext cx="11037888" cy="8443984"/>
            </a:xfrm>
            <a:custGeom>
              <a:avLst/>
              <a:gdLst/>
              <a:ahLst/>
              <a:cxnLst/>
              <a:rect l="l" t="t" r="r" b="b"/>
              <a:pathLst>
                <a:path w="11037888" h="8443984">
                  <a:moveTo>
                    <a:pt x="0" y="0"/>
                  </a:moveTo>
                  <a:lnTo>
                    <a:pt x="11037888" y="0"/>
                  </a:lnTo>
                  <a:lnTo>
                    <a:pt x="11037888" y="8443985"/>
                  </a:lnTo>
                  <a:lnTo>
                    <a:pt x="0" y="8443985"/>
                  </a:lnTo>
                  <a:lnTo>
                    <a:pt x="0" y="0"/>
                  </a:lnTo>
                  <a:close/>
                </a:path>
              </a:pathLst>
            </a:custGeom>
            <a:blipFill>
              <a:blip r:embed="rId10"/>
              <a:stretch>
                <a:fillRect/>
              </a:stretch>
            </a:blipFill>
          </p:spPr>
          <p:txBody>
            <a:bodyPr/>
            <a:lstStyle/>
            <a:p>
              <a:endParaRPr lang="nb-NO"/>
            </a:p>
          </p:txBody>
        </p:sp>
        <p:sp>
          <p:nvSpPr>
            <p:cNvPr id="11" name="Freeform 11"/>
            <p:cNvSpPr>
              <a:spLocks noGrp="1" noRot="1" noMove="1" noResize="1" noEditPoints="1" noAdjustHandles="1" noChangeArrowheads="1" noChangeShapeType="1"/>
            </p:cNvSpPr>
            <p:nvPr/>
          </p:nvSpPr>
          <p:spPr>
            <a:xfrm>
              <a:off x="21866625" y="10024648"/>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11"/>
              <a:stretch>
                <a:fillRect/>
              </a:stretch>
            </a:blipFill>
          </p:spPr>
          <p:txBody>
            <a:bodyPr/>
            <a:lstStyle/>
            <a:p>
              <a:endParaRPr lang="nb-NO"/>
            </a:p>
          </p:txBody>
        </p:sp>
      </p:grpSp>
      <p:pic>
        <p:nvPicPr>
          <p:cNvPr id="20" name="Bilde 19" descr="Et bilde som inneholder gul, Fargerikt&#10;&#10;Automatisk generert beskrivelse">
            <a:extLst>
              <a:ext uri="{FF2B5EF4-FFF2-40B4-BE49-F238E27FC236}">
                <a16:creationId xmlns:a16="http://schemas.microsoft.com/office/drawing/2014/main" id="{13866ED2-056A-9C1A-F59F-1B6A9B8A0CCD}"/>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rot="20734422">
            <a:off x="1285418" y="7913299"/>
            <a:ext cx="7772400" cy="1428028"/>
          </a:xfrm>
          <a:prstGeom prst="rect">
            <a:avLst/>
          </a:prstGeom>
        </p:spPr>
      </p:pic>
      <p:pic>
        <p:nvPicPr>
          <p:cNvPr id="22" name="Bilde 21" descr="Et bilde som inneholder gul, banan&#10;&#10;Automatisk generert beskrivelse">
            <a:extLst>
              <a:ext uri="{FF2B5EF4-FFF2-40B4-BE49-F238E27FC236}">
                <a16:creationId xmlns:a16="http://schemas.microsoft.com/office/drawing/2014/main" id="{A45EC34B-1942-5C49-BFBE-9CB0C2F6A08D}"/>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5495081" y="7510397"/>
            <a:ext cx="4622800" cy="2654300"/>
          </a:xfrm>
          <a:prstGeom prst="rect">
            <a:avLst/>
          </a:prstGeom>
        </p:spPr>
      </p:pic>
      <p:pic>
        <p:nvPicPr>
          <p:cNvPr id="24" name="Bilde 23" descr="Et bilde som inneholder clip art, kreativitet, tegnefilm, illustrasjon&#10;&#10;Automatisk generert beskrivelse">
            <a:extLst>
              <a:ext uri="{FF2B5EF4-FFF2-40B4-BE49-F238E27FC236}">
                <a16:creationId xmlns:a16="http://schemas.microsoft.com/office/drawing/2014/main" id="{37D9EA0E-B1DD-96A7-6461-076C06EF0BC2}"/>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6601163" y="1778793"/>
            <a:ext cx="3225800" cy="4254500"/>
          </a:xfrm>
          <a:prstGeom prst="rect">
            <a:avLst/>
          </a:prstGeom>
        </p:spPr>
      </p:pic>
      <p:pic>
        <p:nvPicPr>
          <p:cNvPr id="26" name="Bilde 25">
            <a:extLst>
              <a:ext uri="{FF2B5EF4-FFF2-40B4-BE49-F238E27FC236}">
                <a16:creationId xmlns:a16="http://schemas.microsoft.com/office/drawing/2014/main" id="{9F7EE4EF-BD32-A133-0900-C23FDF16727C}"/>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tretch>
            <a:fillRect/>
          </a:stretch>
        </p:blipFill>
        <p:spPr>
          <a:xfrm>
            <a:off x="1331272" y="1179499"/>
            <a:ext cx="5204910" cy="6425325"/>
          </a:xfrm>
          <a:prstGeom prst="rect">
            <a:avLst/>
          </a:prstGeom>
        </p:spPr>
      </p:pic>
      <p:sp>
        <p:nvSpPr>
          <p:cNvPr id="28" name="TekstSylinder 27">
            <a:extLst>
              <a:ext uri="{FF2B5EF4-FFF2-40B4-BE49-F238E27FC236}">
                <a16:creationId xmlns:a16="http://schemas.microsoft.com/office/drawing/2014/main" id="{7518ACDE-5679-88E5-4915-590E02580837}"/>
              </a:ext>
            </a:extLst>
          </p:cNvPr>
          <p:cNvSpPr txBox="1"/>
          <p:nvPr/>
        </p:nvSpPr>
        <p:spPr>
          <a:xfrm>
            <a:off x="11711620" y="1231096"/>
            <a:ext cx="6136460" cy="1384995"/>
          </a:xfrm>
          <a:prstGeom prst="rect">
            <a:avLst/>
          </a:prstGeom>
          <a:noFill/>
        </p:spPr>
        <p:txBody>
          <a:bodyPr wrap="square">
            <a:spAutoFit/>
          </a:bodyPr>
          <a:lstStyle/>
          <a:p>
            <a:pPr algn="ctr"/>
            <a:r>
              <a:rPr lang="nb-NO" sz="2800" dirty="0">
                <a:solidFill>
                  <a:schemeClr val="bg1"/>
                </a:solidFill>
                <a:latin typeface="Helvetica Light" panose="020B0403020202020204" pitchFamily="34" charset="0"/>
              </a:rPr>
              <a:t>Har du sett alle disse før? Vet du hva de ulike refleksproduktene heter, og hvordan de brukes?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844</TotalTime>
  <Words>686</Words>
  <Application>Microsoft Macintosh PowerPoint</Application>
  <PresentationFormat>Egendefinert</PresentationFormat>
  <Paragraphs>28</Paragraphs>
  <Slides>6</Slides>
  <Notes>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6</vt:i4>
      </vt:variant>
    </vt:vector>
  </HeadingPairs>
  <TitlesOfParts>
    <vt:vector size="14" baseType="lpstr">
      <vt:lpstr>HELVETICA LIGHT OBLIQUE</vt:lpstr>
      <vt:lpstr>Aptos</vt:lpstr>
      <vt:lpstr>Arial</vt:lpstr>
      <vt:lpstr>Helvetica</vt:lpstr>
      <vt:lpstr>Calibri</vt:lpstr>
      <vt:lpstr>ITC Stone Sans Std Bold</vt:lpstr>
      <vt:lpstr>HELVETICA LIGHT</vt:lpstr>
      <vt:lpstr>Office Theme</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BTK - PP mal</dc:title>
  <cp:lastModifiedBy>Angelica Solbakken</cp:lastModifiedBy>
  <cp:revision>6</cp:revision>
  <dcterms:created xsi:type="dcterms:W3CDTF">2006-08-16T00:00:00Z</dcterms:created>
  <dcterms:modified xsi:type="dcterms:W3CDTF">2024-10-07T11:49:11Z</dcterms:modified>
  <dc:identifier>DAGSnl-asSA</dc:identifier>
</cp:coreProperties>
</file>