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0" r:id="rId4"/>
    <p:sldId id="272" r:id="rId5"/>
    <p:sldId id="258" r:id="rId6"/>
    <p:sldId id="267" r:id="rId7"/>
  </p:sldIdLst>
  <p:sldSz cx="18288000" cy="10287000"/>
  <p:notesSz cx="6858000" cy="9144000"/>
  <p:embeddedFontLst>
    <p:embeddedFont>
      <p:font typeface="Helvetica" pitchFamily="2" charset="0"/>
      <p:regular r:id="rId9"/>
    </p:embeddedFont>
    <p:embeddedFont>
      <p:font typeface="ITC Stone Sans Std Bold" panose="020B0902030503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1" autoAdjust="0"/>
  </p:normalViewPr>
  <p:slideViewPr>
    <p:cSldViewPr>
      <p:cViewPr varScale="1">
        <p:scale>
          <a:sx n="73" d="100"/>
          <a:sy n="73" d="100"/>
        </p:scale>
        <p:origin x="78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4A34-C306-C248-9A56-B7BCE3FB54D9}" type="datetimeFigureOut">
              <a:rPr lang="nb-NO" smtClean="0"/>
              <a:t>08.10.2024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8901-DA7C-2243-8D68-C5A2F4B09F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51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0" dirty="0">
                <a:latin typeface="Helvetica" pitchFamily="2" charset="0"/>
              </a:rPr>
              <a:t>Til læreren</a:t>
            </a:r>
            <a:r>
              <a:rPr lang="nb-NO" b="0" i="0" dirty="0">
                <a:latin typeface="Helvetica" pitchFamily="2" charset="0"/>
              </a:rPr>
              <a:t>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Økten har som mål å bygge videre på elevenes forståelse av hva en refleks er og hvordan den fungerer. Ved å fokusere på praktiske anvendelser og elevenes egen rolle, ønsker vi å styrke deres bevissthet om trafikksikkerhet. Elevene skal ikke bare lære om reflekser som teoretisk konsept, men også hvordan de selv kan ta aktive grep i hverdagen for å være trygge og synlige i trafikken.</a:t>
            </a:r>
            <a:endParaRPr lang="nb-NO" b="0" i="0" dirty="0">
              <a:latin typeface="Helvetica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8901-DA7C-2243-8D68-C5A2F4B09F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149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Læringsmålene er nøye utformet i henhold til LK20 og kompetansemålene for etter 4. trinn. De er relevante for både 3. og 4. trinn og er integrert med fokus på å fremme trygg ferdsel i trafikken.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8901-DA7C-2243-8D68-C5A2F4B09F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44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Helvetica" pitchFamily="2" charset="0"/>
              </a:rPr>
              <a:t>Til læreren: </a:t>
            </a:r>
            <a:br>
              <a:rPr lang="nb-NO" dirty="0">
                <a:latin typeface="Helvetica" pitchFamily="2" charset="0"/>
              </a:rPr>
            </a:br>
            <a:r>
              <a:rPr lang="nb-NO" dirty="0">
                <a:latin typeface="Helvetica" pitchFamily="2" charset="0"/>
              </a:rPr>
              <a:t>1.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Start med en kort diskusjon i klassen om hva en "reflekshelt" er. Hva tenker dere når dere hører ordet "reflekshelt»? Hvilke egenskaper har en reflekshelt?</a:t>
            </a:r>
            <a:b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2. Elevene bruker et ark (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evt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en side i en skrivebok, eller om dere ønsker å gjøre det digitalt i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BookCreator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Word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e.l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) og lager et tankekart, der de skriver «reflekshelt» i senter, og alt de tenker på og assosierer med ordet (og eventuelt logoen). </a:t>
            </a:r>
            <a:b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nb-NO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3. Når de er ferdige med sitt tankekart, deler de tankene sine med en partner (eller i gruppe). De kan sammenligne tankekartene sine og diskutere forskjeller og likheter. Ta gjerne opp noen tanker i plenum også! </a:t>
            </a:r>
            <a:endParaRPr lang="nb-NO" dirty="0">
              <a:latin typeface="Helvetica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8901-DA7C-2243-8D68-C5A2F4B09F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90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dirty="0">
                <a:latin typeface="Helvetica" pitchFamily="2" charset="0"/>
              </a:rPr>
              <a:t>Be elevene bruke et par minutter til å studere bildet i stillhet. Hvordan er været? Hvem ser de på bildet? Hvilke reflekser ser de på bildet – hvorfor er de viktige? Er det noen som ikke har på seg refleks, eller noen som ikke er synlige i trafikken?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8901-DA7C-2243-8D68-C5A2F4B09FA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22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latin typeface="Helvetica" pitchFamily="2" charset="0"/>
              </a:rPr>
              <a:t>Til læreren: </a:t>
            </a:r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La elevene tegne eller skrive om hva de ville gjort for å hjelpe noen til å bli mer synlige i trafikken. Hvordan ville de sørge for at alle har på seg refleks? Dette er ment å være en kort oppgave for å få </a:t>
            </a:r>
            <a:r>
              <a:rPr lang="nb-NO" sz="12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igang</a:t>
            </a:r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elevenes tankeprosess rundt det å være reflekshelt og hjelpe seg selv og andre med å være synlige og trygge i trafikken. Det vil bli mulighet for videreutvikling av dette i neste økt. </a:t>
            </a:r>
          </a:p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8901-DA7C-2243-8D68-C5A2F4B09FA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73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.sv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.sv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" y="0"/>
            <a:ext cx="18288001" cy="10326299"/>
            <a:chOff x="1701032" y="0"/>
            <a:chExt cx="24384002" cy="1376839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1034" y="3283278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5298" y="642242"/>
              <a:ext cx="4031548" cy="2106484"/>
            </a:xfrm>
            <a:custGeom>
              <a:avLst/>
              <a:gdLst/>
              <a:ahLst/>
              <a:cxnLst/>
              <a:rect l="l" t="t" r="r" b="b"/>
              <a:pathLst>
                <a:path w="4031548" h="2106484">
                  <a:moveTo>
                    <a:pt x="0" y="0"/>
                  </a:moveTo>
                  <a:lnTo>
                    <a:pt x="4031548" y="0"/>
                  </a:lnTo>
                  <a:lnTo>
                    <a:pt x="4031548" y="2106484"/>
                  </a:lnTo>
                  <a:lnTo>
                    <a:pt x="0" y="210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81549" y="1695484"/>
              <a:ext cx="8150996" cy="6140417"/>
            </a:xfrm>
            <a:custGeom>
              <a:avLst/>
              <a:gdLst/>
              <a:ahLst/>
              <a:cxnLst/>
              <a:rect l="l" t="t" r="r" b="b"/>
              <a:pathLst>
                <a:path w="8150996" h="6140417">
                  <a:moveTo>
                    <a:pt x="0" y="0"/>
                  </a:moveTo>
                  <a:lnTo>
                    <a:pt x="8150996" y="0"/>
                  </a:lnTo>
                  <a:lnTo>
                    <a:pt x="8150996" y="6140417"/>
                  </a:lnTo>
                  <a:lnTo>
                    <a:pt x="0" y="6140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1032" y="7934160"/>
              <a:ext cx="6970039" cy="5781840"/>
            </a:xfrm>
            <a:custGeom>
              <a:avLst/>
              <a:gdLst/>
              <a:ahLst/>
              <a:cxnLst/>
              <a:rect l="l" t="t" r="r" b="b"/>
              <a:pathLst>
                <a:path w="7666528" h="5781840">
                  <a:moveTo>
                    <a:pt x="0" y="0"/>
                  </a:moveTo>
                  <a:lnTo>
                    <a:pt x="7666528" y="0"/>
                  </a:lnTo>
                  <a:lnTo>
                    <a:pt x="7666528" y="5781840"/>
                  </a:lnTo>
                  <a:lnTo>
                    <a:pt x="0" y="5781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992" r="-1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91144" y="8776254"/>
              <a:ext cx="6695702" cy="4399634"/>
            </a:xfrm>
            <a:custGeom>
              <a:avLst/>
              <a:gdLst/>
              <a:ahLst/>
              <a:cxnLst/>
              <a:rect l="l" t="t" r="r" b="b"/>
              <a:pathLst>
                <a:path w="6695702" h="4399634">
                  <a:moveTo>
                    <a:pt x="0" y="0"/>
                  </a:moveTo>
                  <a:lnTo>
                    <a:pt x="6695702" y="0"/>
                  </a:lnTo>
                  <a:lnTo>
                    <a:pt x="6695702" y="4399634"/>
                  </a:lnTo>
                  <a:lnTo>
                    <a:pt x="0" y="4399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28930" y="564035"/>
              <a:ext cx="8362454" cy="4369382"/>
            </a:xfrm>
            <a:custGeom>
              <a:avLst/>
              <a:gdLst/>
              <a:ahLst/>
              <a:cxnLst/>
              <a:rect l="l" t="t" r="r" b="b"/>
              <a:pathLst>
                <a:path w="8362454" h="4369382">
                  <a:moveTo>
                    <a:pt x="0" y="0"/>
                  </a:moveTo>
                  <a:lnTo>
                    <a:pt x="8362454" y="0"/>
                  </a:lnTo>
                  <a:lnTo>
                    <a:pt x="8362454" y="4369382"/>
                  </a:lnTo>
                  <a:lnTo>
                    <a:pt x="0" y="4369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1033" y="2106484"/>
              <a:ext cx="2820664" cy="6118542"/>
            </a:xfrm>
            <a:custGeom>
              <a:avLst/>
              <a:gdLst/>
              <a:ahLst/>
              <a:cxnLst/>
              <a:rect l="l" t="t" r="r" b="b"/>
              <a:pathLst>
                <a:path w="3293816" h="6118543">
                  <a:moveTo>
                    <a:pt x="0" y="0"/>
                  </a:moveTo>
                  <a:lnTo>
                    <a:pt x="3293816" y="0"/>
                  </a:lnTo>
                  <a:lnTo>
                    <a:pt x="3293816" y="6118543"/>
                  </a:lnTo>
                  <a:lnTo>
                    <a:pt x="0" y="6118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774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8091" y="7421288"/>
              <a:ext cx="1693976" cy="2384305"/>
            </a:xfrm>
            <a:custGeom>
              <a:avLst/>
              <a:gdLst/>
              <a:ahLst/>
              <a:cxnLst/>
              <a:rect l="l" t="t" r="r" b="b"/>
              <a:pathLst>
                <a:path w="1693976" h="2384305">
                  <a:moveTo>
                    <a:pt x="0" y="0"/>
                  </a:moveTo>
                  <a:lnTo>
                    <a:pt x="1693977" y="0"/>
                  </a:lnTo>
                  <a:lnTo>
                    <a:pt x="1693977" y="2384305"/>
                  </a:lnTo>
                  <a:lnTo>
                    <a:pt x="0" y="2384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6047" y="6455720"/>
              <a:ext cx="2920376" cy="1478440"/>
            </a:xfrm>
            <a:custGeom>
              <a:avLst/>
              <a:gdLst/>
              <a:ahLst/>
              <a:cxnLst/>
              <a:rect l="l" t="t" r="r" b="b"/>
              <a:pathLst>
                <a:path w="2920376" h="1478440">
                  <a:moveTo>
                    <a:pt x="0" y="0"/>
                  </a:moveTo>
                  <a:lnTo>
                    <a:pt x="2920377" y="0"/>
                  </a:lnTo>
                  <a:lnTo>
                    <a:pt x="2920377" y="1478440"/>
                  </a:lnTo>
                  <a:lnTo>
                    <a:pt x="0" y="1478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57269">
              <a:off x="20677989" y="3782506"/>
              <a:ext cx="4315586" cy="2184765"/>
            </a:xfrm>
            <a:custGeom>
              <a:avLst/>
              <a:gdLst/>
              <a:ahLst/>
              <a:cxnLst/>
              <a:rect l="l" t="t" r="r" b="b"/>
              <a:pathLst>
                <a:path w="4315586" h="2184765">
                  <a:moveTo>
                    <a:pt x="0" y="0"/>
                  </a:moveTo>
                  <a:lnTo>
                    <a:pt x="4315585" y="0"/>
                  </a:lnTo>
                  <a:lnTo>
                    <a:pt x="4315585" y="2184766"/>
                  </a:lnTo>
                  <a:lnTo>
                    <a:pt x="0" y="2184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388841">
              <a:off x="21524203" y="3453744"/>
              <a:ext cx="3288486" cy="4731635"/>
            </a:xfrm>
            <a:custGeom>
              <a:avLst/>
              <a:gdLst/>
              <a:ahLst/>
              <a:cxnLst/>
              <a:rect l="l" t="t" r="r" b="b"/>
              <a:pathLst>
                <a:path w="3288486" h="4731635">
                  <a:moveTo>
                    <a:pt x="0" y="0"/>
                  </a:moveTo>
                  <a:lnTo>
                    <a:pt x="3288487" y="0"/>
                  </a:lnTo>
                  <a:lnTo>
                    <a:pt x="3288487" y="4731635"/>
                  </a:lnTo>
                  <a:lnTo>
                    <a:pt x="0" y="4731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20229721" y="10558191"/>
              <a:ext cx="4119773" cy="2097651"/>
            </a:xfrm>
            <a:custGeom>
              <a:avLst/>
              <a:gdLst/>
              <a:ahLst/>
              <a:cxnLst/>
              <a:rect l="l" t="t" r="r" b="b"/>
              <a:pathLst>
                <a:path w="4119773" h="2097651">
                  <a:moveTo>
                    <a:pt x="4119773" y="0"/>
                  </a:moveTo>
                  <a:lnTo>
                    <a:pt x="0" y="0"/>
                  </a:lnTo>
                  <a:lnTo>
                    <a:pt x="0" y="2097651"/>
                  </a:lnTo>
                  <a:lnTo>
                    <a:pt x="4119773" y="2097651"/>
                  </a:lnTo>
                  <a:lnTo>
                    <a:pt x="4119773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34259" y="5556095"/>
              <a:ext cx="3070237" cy="7382974"/>
            </a:xfrm>
            <a:custGeom>
              <a:avLst/>
              <a:gdLst/>
              <a:ahLst/>
              <a:cxnLst/>
              <a:rect l="l" t="t" r="r" b="b"/>
              <a:pathLst>
                <a:path w="3070237" h="7382974">
                  <a:moveTo>
                    <a:pt x="0" y="0"/>
                  </a:moveTo>
                  <a:lnTo>
                    <a:pt x="3070237" y="0"/>
                  </a:lnTo>
                  <a:lnTo>
                    <a:pt x="3070237" y="7382975"/>
                  </a:lnTo>
                  <a:lnTo>
                    <a:pt x="0" y="7382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55241" y="9092772"/>
              <a:ext cx="6843688" cy="3464617"/>
            </a:xfrm>
            <a:custGeom>
              <a:avLst/>
              <a:gdLst/>
              <a:ahLst/>
              <a:cxnLst/>
              <a:rect l="l" t="t" r="r" b="b"/>
              <a:pathLst>
                <a:path w="6843688" h="3464617">
                  <a:moveTo>
                    <a:pt x="0" y="0"/>
                  </a:moveTo>
                  <a:lnTo>
                    <a:pt x="6843688" y="0"/>
                  </a:lnTo>
                  <a:lnTo>
                    <a:pt x="6843688" y="3464617"/>
                  </a:lnTo>
                  <a:lnTo>
                    <a:pt x="0" y="3464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54025" y="7347769"/>
              <a:ext cx="9092775" cy="6101341"/>
            </a:xfrm>
            <a:custGeom>
              <a:avLst/>
              <a:gdLst/>
              <a:ahLst/>
              <a:cxnLst/>
              <a:rect l="l" t="t" r="r" b="b"/>
              <a:pathLst>
                <a:path w="9092775" h="6101341">
                  <a:moveTo>
                    <a:pt x="0" y="0"/>
                  </a:moveTo>
                  <a:lnTo>
                    <a:pt x="9092775" y="0"/>
                  </a:lnTo>
                  <a:lnTo>
                    <a:pt x="9092775" y="6101341"/>
                  </a:lnTo>
                  <a:lnTo>
                    <a:pt x="0" y="610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85949" y="0"/>
              <a:ext cx="4031548" cy="2106484"/>
            </a:xfrm>
            <a:custGeom>
              <a:avLst/>
              <a:gdLst/>
              <a:ahLst/>
              <a:cxnLst/>
              <a:rect l="l" t="t" r="r" b="b"/>
              <a:pathLst>
                <a:path w="4031548" h="2106484">
                  <a:moveTo>
                    <a:pt x="0" y="0"/>
                  </a:moveTo>
                  <a:lnTo>
                    <a:pt x="4031547" y="0"/>
                  </a:lnTo>
                  <a:lnTo>
                    <a:pt x="4031547" y="2106484"/>
                  </a:lnTo>
                  <a:lnTo>
                    <a:pt x="0" y="2106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1033" y="8964354"/>
              <a:ext cx="1701035" cy="1682477"/>
            </a:xfrm>
            <a:custGeom>
              <a:avLst/>
              <a:gdLst/>
              <a:ahLst/>
              <a:cxnLst/>
              <a:rect l="l" t="t" r="r" b="b"/>
              <a:pathLst>
                <a:path w="3402068" h="1682477">
                  <a:moveTo>
                    <a:pt x="0" y="0"/>
                  </a:moveTo>
                  <a:lnTo>
                    <a:pt x="3402068" y="0"/>
                  </a:lnTo>
                  <a:lnTo>
                    <a:pt x="3402068" y="1682477"/>
                  </a:lnTo>
                  <a:lnTo>
                    <a:pt x="0" y="1682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-100000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69088" y="564035"/>
              <a:ext cx="3554671" cy="2165118"/>
            </a:xfrm>
            <a:custGeom>
              <a:avLst/>
              <a:gdLst/>
              <a:ahLst/>
              <a:cxnLst/>
              <a:rect l="l" t="t" r="r" b="b"/>
              <a:pathLst>
                <a:path w="3554671" h="2165118">
                  <a:moveTo>
                    <a:pt x="0" y="0"/>
                  </a:moveTo>
                  <a:lnTo>
                    <a:pt x="3554671" y="0"/>
                  </a:lnTo>
                  <a:lnTo>
                    <a:pt x="3554671" y="2165118"/>
                  </a:lnTo>
                  <a:lnTo>
                    <a:pt x="0" y="2165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39138">
              <a:off x="24713434" y="4933417"/>
              <a:ext cx="1095913" cy="1245356"/>
            </a:xfrm>
            <a:custGeom>
              <a:avLst/>
              <a:gdLst/>
              <a:ahLst/>
              <a:cxnLst/>
              <a:rect l="l" t="t" r="r" b="b"/>
              <a:pathLst>
                <a:path w="1095913" h="1245356">
                  <a:moveTo>
                    <a:pt x="0" y="0"/>
                  </a:moveTo>
                  <a:lnTo>
                    <a:pt x="1095913" y="0"/>
                  </a:lnTo>
                  <a:lnTo>
                    <a:pt x="1095913" y="1245356"/>
                  </a:lnTo>
                  <a:lnTo>
                    <a:pt x="0" y="1245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637518">
              <a:off x="17636620" y="6565506"/>
              <a:ext cx="2682180" cy="895177"/>
            </a:xfrm>
            <a:custGeom>
              <a:avLst/>
              <a:gdLst/>
              <a:ahLst/>
              <a:cxnLst/>
              <a:rect l="l" t="t" r="r" b="b"/>
              <a:pathLst>
                <a:path w="2682180" h="895177">
                  <a:moveTo>
                    <a:pt x="0" y="0"/>
                  </a:moveTo>
                  <a:lnTo>
                    <a:pt x="2682180" y="0"/>
                  </a:lnTo>
                  <a:lnTo>
                    <a:pt x="2682180" y="895177"/>
                  </a:lnTo>
                  <a:lnTo>
                    <a:pt x="0" y="895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TextBox 2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34259" y="1370369"/>
              <a:ext cx="5143302" cy="17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B82D3"/>
                  </a:solidFill>
                  <a:latin typeface="ITC Stone Sans Std Bold"/>
                  <a:ea typeface="ITC Stone Sans Std Bold"/>
                  <a:cs typeface="ITC Stone Sans Std Bold"/>
                  <a:sym typeface="ITC Stone Sans Std Bold"/>
                </a:rPr>
                <a:t>BARNAS</a:t>
              </a:r>
            </a:p>
          </p:txBody>
        </p:sp>
        <p:sp>
          <p:nvSpPr>
            <p:cNvPr id="24" name="TextBox 2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96336" y="2529128"/>
              <a:ext cx="6761857" cy="121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E30E19"/>
                  </a:solidFill>
                  <a:latin typeface="ITC Stone Sans Std Bold"/>
                  <a:ea typeface="ITC Stone Sans Std Bold"/>
                  <a:cs typeface="ITC Stone Sans Std Bold"/>
                  <a:sym typeface="ITC Stone Sans Std Bold"/>
                </a:rPr>
                <a:t>TRAFIKKLUBB</a:t>
              </a:r>
            </a:p>
          </p:txBody>
        </p:sp>
        <p:sp>
          <p:nvSpPr>
            <p:cNvPr id="25" name="TextBox 2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49836" y="3469166"/>
              <a:ext cx="6709320" cy="575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spc="57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FRA TRYGG TRAFIKK</a:t>
              </a:r>
            </a:p>
          </p:txBody>
        </p: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47344" y="901146"/>
              <a:ext cx="2820340" cy="2333890"/>
            </a:xfrm>
            <a:custGeom>
              <a:avLst/>
              <a:gdLst/>
              <a:ahLst/>
              <a:cxnLst/>
              <a:rect l="l" t="t" r="r" b="b"/>
              <a:pathLst>
                <a:path w="2820340" h="2333890">
                  <a:moveTo>
                    <a:pt x="0" y="0"/>
                  </a:moveTo>
                  <a:lnTo>
                    <a:pt x="2820340" y="0"/>
                  </a:lnTo>
                  <a:lnTo>
                    <a:pt x="2820340" y="2333890"/>
                  </a:lnTo>
                  <a:lnTo>
                    <a:pt x="0" y="233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1F1FE831-4D3C-13FD-B1D7-F819E1BF687F}"/>
              </a:ext>
            </a:extLst>
          </p:cNvPr>
          <p:cNvSpPr txBox="1"/>
          <p:nvPr/>
        </p:nvSpPr>
        <p:spPr>
          <a:xfrm>
            <a:off x="15426392" y="390083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>
                <a:latin typeface="Helvetica Light" panose="020B0403020202020204" pitchFamily="34" charset="0"/>
              </a:rPr>
              <a:t>3.-4. trinn</a:t>
            </a:r>
          </a:p>
          <a:p>
            <a:pPr algn="ctr"/>
            <a:r>
              <a:rPr lang="nb-NO" sz="2400" dirty="0">
                <a:latin typeface="Helvetica Light" panose="020B0403020202020204" pitchFamily="34" charset="0"/>
              </a:rPr>
              <a:t>Læringsøkt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1970"/>
            <a:ext cx="18288000" cy="10615550"/>
            <a:chOff x="1331675" y="0"/>
            <a:chExt cx="24384000" cy="1415406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1675" y="3668946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953361" y="0"/>
              <a:ext cx="6762314" cy="6762314"/>
            </a:xfrm>
            <a:custGeom>
              <a:avLst/>
              <a:gdLst/>
              <a:ahLst/>
              <a:cxnLst/>
              <a:rect l="l" t="t" r="r" b="b"/>
              <a:pathLst>
                <a:path w="6762314" h="6762314">
                  <a:moveTo>
                    <a:pt x="0" y="0"/>
                  </a:moveTo>
                  <a:lnTo>
                    <a:pt x="6762314" y="0"/>
                  </a:lnTo>
                  <a:lnTo>
                    <a:pt x="6762314" y="6762314"/>
                  </a:lnTo>
                  <a:lnTo>
                    <a:pt x="0" y="6762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386495" y="3008558"/>
              <a:ext cx="18400963" cy="9835930"/>
              <a:chOff x="0" y="0"/>
              <a:chExt cx="3634758" cy="1942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34758" cy="1942900"/>
              </a:xfrm>
              <a:custGeom>
                <a:avLst/>
                <a:gdLst/>
                <a:ahLst/>
                <a:cxnLst/>
                <a:rect l="l" t="t" r="r" b="b"/>
                <a:pathLst>
                  <a:path w="3634758" h="1942900">
                    <a:moveTo>
                      <a:pt x="0" y="0"/>
                    </a:moveTo>
                    <a:lnTo>
                      <a:pt x="3634758" y="0"/>
                    </a:lnTo>
                    <a:lnTo>
                      <a:pt x="3634758" y="1942900"/>
                    </a:lnTo>
                    <a:lnTo>
                      <a:pt x="0" y="1942900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3634758" cy="2019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0245114" y="925746"/>
              <a:ext cx="4178808" cy="5486400"/>
            </a:xfrm>
            <a:custGeom>
              <a:avLst/>
              <a:gdLst/>
              <a:ahLst/>
              <a:cxnLst/>
              <a:rect l="l" t="t" r="r" b="b"/>
              <a:pathLst>
                <a:path w="4178808" h="5486400">
                  <a:moveTo>
                    <a:pt x="0" y="0"/>
                  </a:moveTo>
                  <a:lnTo>
                    <a:pt x="4178808" y="0"/>
                  </a:lnTo>
                  <a:lnTo>
                    <a:pt x="417880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81201" y="10908363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198300" y="11638875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31675" y="10908363"/>
              <a:ext cx="8421925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1581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3332" y="10908363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6825" y="2516539"/>
              <a:ext cx="8006775" cy="10819966"/>
            </a:xfrm>
            <a:custGeom>
              <a:avLst/>
              <a:gdLst/>
              <a:ahLst/>
              <a:cxnLst/>
              <a:rect l="l" t="t" r="r" b="b"/>
              <a:pathLst>
                <a:path w="8006775" h="10819966">
                  <a:moveTo>
                    <a:pt x="0" y="0"/>
                  </a:moveTo>
                  <a:lnTo>
                    <a:pt x="8006775" y="0"/>
                  </a:lnTo>
                  <a:lnTo>
                    <a:pt x="8006775" y="10819967"/>
                  </a:lnTo>
                  <a:lnTo>
                    <a:pt x="0" y="10819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29BA913-E52D-5129-F5F2-936E2770D3CC}"/>
              </a:ext>
            </a:extLst>
          </p:cNvPr>
          <p:cNvSpPr txBox="1"/>
          <p:nvPr/>
        </p:nvSpPr>
        <p:spPr>
          <a:xfrm>
            <a:off x="5644044" y="3252156"/>
            <a:ext cx="8771781" cy="416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3600" u="none" strike="noStrike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Denne økten bygger videre på forståelsen av hva en refleks er og hvordan den fungerer, ved å fokusere på hvordan elevene selv kan være reflekshelter i hverdagen.</a:t>
            </a:r>
            <a:endParaRPr lang="nb-NO" sz="3500" dirty="0">
              <a:latin typeface="Helvetica Light" panose="020B04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762594"/>
            <a:ext cx="18288000" cy="9670986"/>
            <a:chOff x="0" y="0"/>
            <a:chExt cx="24384000" cy="1289464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409527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1371600" y="1737781"/>
              <a:ext cx="21640800" cy="9589827"/>
              <a:chOff x="0" y="0"/>
              <a:chExt cx="4274726" cy="1894287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189428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89428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894287"/>
                    </a:lnTo>
                    <a:lnTo>
                      <a:pt x="0" y="189428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1970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62764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6625" y="10379456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2639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6292" y="9347200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1371600" y="0"/>
              <a:ext cx="21640800" cy="1340513"/>
              <a:chOff x="0" y="0"/>
              <a:chExt cx="4274726" cy="264793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274726" cy="264793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64793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64793"/>
                    </a:lnTo>
                    <a:lnTo>
                      <a:pt x="0" y="264793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" name="TextBox 13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76200"/>
                <a:ext cx="4274726" cy="340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68A1B3B-D206-FEAD-8F0C-ACB8620058AF}"/>
              </a:ext>
            </a:extLst>
          </p:cNvPr>
          <p:cNvSpPr txBox="1"/>
          <p:nvPr/>
        </p:nvSpPr>
        <p:spPr>
          <a:xfrm>
            <a:off x="7630556" y="950608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Helvetica" pitchFamily="2" charset="0"/>
              </a:rPr>
              <a:t>LÆRINGSMÅL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B0CA19-C911-1660-7A56-8A800C2D4573}"/>
              </a:ext>
            </a:extLst>
          </p:cNvPr>
          <p:cNvSpPr/>
          <p:nvPr/>
        </p:nvSpPr>
        <p:spPr>
          <a:xfrm>
            <a:off x="1738850" y="2439565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BF78736F-8655-2251-AF86-F58818268FEF}"/>
              </a:ext>
            </a:extLst>
          </p:cNvPr>
          <p:cNvSpPr/>
          <p:nvPr/>
        </p:nvSpPr>
        <p:spPr>
          <a:xfrm>
            <a:off x="1740665" y="3476857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6EE64654-5145-A5A1-442D-117BAA89C95D}"/>
              </a:ext>
            </a:extLst>
          </p:cNvPr>
          <p:cNvSpPr/>
          <p:nvPr/>
        </p:nvSpPr>
        <p:spPr>
          <a:xfrm>
            <a:off x="1795087" y="4523511"/>
            <a:ext cx="685836" cy="650687"/>
          </a:xfrm>
          <a:custGeom>
            <a:avLst/>
            <a:gdLst/>
            <a:ahLst/>
            <a:cxnLst/>
            <a:rect l="l" t="t" r="r" b="b"/>
            <a:pathLst>
              <a:path w="685836" h="650687">
                <a:moveTo>
                  <a:pt x="0" y="0"/>
                </a:moveTo>
                <a:lnTo>
                  <a:pt x="685836" y="0"/>
                </a:lnTo>
                <a:lnTo>
                  <a:pt x="685836" y="650687"/>
                </a:lnTo>
                <a:lnTo>
                  <a:pt x="0" y="65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2AAF208-19F2-0E65-D657-E4F3D72C5CA9}"/>
              </a:ext>
            </a:extLst>
          </p:cNvPr>
          <p:cNvSpPr txBox="1"/>
          <p:nvPr/>
        </p:nvSpPr>
        <p:spPr>
          <a:xfrm>
            <a:off x="1795087" y="5855269"/>
            <a:ext cx="1096486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500" b="1" dirty="0">
                <a:latin typeface="Helvetica" pitchFamily="2" charset="0"/>
              </a:rPr>
              <a:t>Fag: </a:t>
            </a:r>
            <a:r>
              <a:rPr lang="nb-NO" sz="3500" dirty="0">
                <a:latin typeface="Helvetica Light" panose="020B0403020202020204" pitchFamily="34" charset="0"/>
              </a:rPr>
              <a:t>norsk, samfunnsfag, kunst og håndverk</a:t>
            </a:r>
          </a:p>
          <a:p>
            <a:r>
              <a:rPr lang="nb-NO" sz="3500" b="1" dirty="0">
                <a:latin typeface="Helvetica" pitchFamily="2" charset="0"/>
              </a:rPr>
              <a:t>Ferdigheter: </a:t>
            </a:r>
            <a:r>
              <a:rPr lang="nb-NO" sz="3500" dirty="0">
                <a:latin typeface="Helvetica Light" panose="020B0403020202020204" pitchFamily="34" charset="0"/>
              </a:rPr>
              <a:t>lesing</a:t>
            </a:r>
            <a:r>
              <a:rPr lang="nb-NO" sz="3500" dirty="0">
                <a:latin typeface="Helvetica" pitchFamily="2" charset="0"/>
              </a:rPr>
              <a:t>, </a:t>
            </a:r>
            <a:r>
              <a:rPr lang="nb-NO" sz="3500" dirty="0">
                <a:latin typeface="Helvetica Light" panose="020B0403020202020204" pitchFamily="34" charset="0"/>
              </a:rPr>
              <a:t>muntlige og skriftlige ferdigheter</a:t>
            </a:r>
          </a:p>
          <a:p>
            <a:r>
              <a:rPr lang="nb-NO" sz="3500" b="1" dirty="0">
                <a:latin typeface="Helvetica" pitchFamily="2" charset="0"/>
              </a:rPr>
              <a:t>Overordnet tema: </a:t>
            </a:r>
            <a:r>
              <a:rPr lang="nb-NO" sz="3500" dirty="0">
                <a:latin typeface="Helvetica Light" panose="020B0403020202020204" pitchFamily="34" charset="0"/>
              </a:rPr>
              <a:t>folkehelse og livsmestring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A45B295-0B6A-0861-ABF7-30A84C35F620}"/>
              </a:ext>
            </a:extLst>
          </p:cNvPr>
          <p:cNvSpPr txBox="1"/>
          <p:nvPr/>
        </p:nvSpPr>
        <p:spPr>
          <a:xfrm>
            <a:off x="2424686" y="2542171"/>
            <a:ext cx="15477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b-NO" sz="3200" dirty="0">
                <a:latin typeface="Helvetica Light" panose="020B0403020202020204" pitchFamily="34" charset="0"/>
              </a:rPr>
              <a:t>Elevene skal forstå hva det innebærer å være en reflekshelt.</a:t>
            </a:r>
          </a:p>
          <a:p>
            <a:pPr>
              <a:spcBef>
                <a:spcPct val="0"/>
              </a:spcBef>
            </a:pPr>
            <a:endParaRPr lang="nb-NO" sz="3200" dirty="0">
              <a:latin typeface="Helvetica Light" panose="020B04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nb-NO" sz="3200" dirty="0">
                <a:latin typeface="Helvetica Light" panose="020B0403020202020204" pitchFamily="34" charset="0"/>
              </a:rPr>
              <a:t>Elevene skal kunne identifisere situasjoner der det er viktig å bruke refleks.</a:t>
            </a:r>
          </a:p>
          <a:p>
            <a:pPr>
              <a:spcBef>
                <a:spcPct val="0"/>
              </a:spcBef>
            </a:pPr>
            <a:endParaRPr lang="nb-NO" sz="3200" dirty="0">
              <a:latin typeface="Helvetica Light" panose="020B04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nb-NO" sz="3200" dirty="0">
                <a:latin typeface="Helvetica Light" panose="020B0403020202020204" pitchFamily="34" charset="0"/>
              </a:rPr>
              <a:t>Elevene skal lære hvordan de kan oppfordre andre til å bruke refleks for å være trygge i trafikken.</a:t>
            </a:r>
            <a:endParaRPr lang="en-US" sz="3100" spc="250" dirty="0">
              <a:solidFill>
                <a:srgbClr val="3C3D43"/>
              </a:solidFill>
              <a:latin typeface="Helvetica Light" panose="020B0403020202020204" pitchFamily="34" charset="0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69739"/>
            <a:ext cx="18288000" cy="7863840"/>
          </a:xfrm>
          <a:custGeom>
            <a:avLst/>
            <a:gdLst/>
            <a:ahLst/>
            <a:cxnLst/>
            <a:rect l="l" t="t" r="r" b="b"/>
            <a:pathLst>
              <a:path w="18288000" h="7863840">
                <a:moveTo>
                  <a:pt x="0" y="0"/>
                </a:moveTo>
                <a:lnTo>
                  <a:pt x="18288000" y="0"/>
                </a:lnTo>
                <a:lnTo>
                  <a:pt x="18288000" y="7863840"/>
                </a:lnTo>
                <a:lnTo>
                  <a:pt x="0" y="7863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37144" y="7999302"/>
            <a:ext cx="7315200" cy="1548384"/>
          </a:xfrm>
          <a:custGeom>
            <a:avLst/>
            <a:gdLst/>
            <a:ahLst/>
            <a:cxnLst/>
            <a:rect l="l" t="t" r="r" b="b"/>
            <a:pathLst>
              <a:path w="7315200" h="1548384">
                <a:moveTo>
                  <a:pt x="0" y="0"/>
                </a:moveTo>
                <a:lnTo>
                  <a:pt x="7315200" y="0"/>
                </a:lnTo>
                <a:lnTo>
                  <a:pt x="7315200" y="1548384"/>
                </a:lnTo>
                <a:lnTo>
                  <a:pt x="0" y="154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99969" y="8547186"/>
            <a:ext cx="1718662" cy="1422228"/>
          </a:xfrm>
          <a:custGeom>
            <a:avLst/>
            <a:gdLst/>
            <a:ahLst/>
            <a:cxnLst/>
            <a:rect l="l" t="t" r="r" b="b"/>
            <a:pathLst>
              <a:path w="1718662" h="1422228">
                <a:moveTo>
                  <a:pt x="0" y="0"/>
                </a:moveTo>
                <a:lnTo>
                  <a:pt x="1718662" y="0"/>
                </a:lnTo>
                <a:lnTo>
                  <a:pt x="1718662" y="1422228"/>
                </a:lnTo>
                <a:lnTo>
                  <a:pt x="0" y="1422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96243" y="7999302"/>
            <a:ext cx="7315200" cy="1548384"/>
          </a:xfrm>
          <a:custGeom>
            <a:avLst/>
            <a:gdLst/>
            <a:ahLst/>
            <a:cxnLst/>
            <a:rect l="l" t="t" r="r" b="b"/>
            <a:pathLst>
              <a:path w="7315200" h="1548384">
                <a:moveTo>
                  <a:pt x="0" y="0"/>
                </a:moveTo>
                <a:lnTo>
                  <a:pt x="7315200" y="0"/>
                </a:lnTo>
                <a:lnTo>
                  <a:pt x="7315200" y="1548384"/>
                </a:lnTo>
                <a:lnTo>
                  <a:pt x="0" y="1548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8" name="Bilde 7" descr="Et bilde som inneholder katt, clip art, logo, Grafikk&#10;&#10;Automatisk generert beskrivelse">
            <a:extLst>
              <a:ext uri="{FF2B5EF4-FFF2-40B4-BE49-F238E27FC236}">
                <a16:creationId xmlns:a16="http://schemas.microsoft.com/office/drawing/2014/main" id="{C56977BB-4D9B-CDF4-CCE1-B8E8726CF2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1" y="179772"/>
            <a:ext cx="9049257" cy="992745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54F5A44-5EA0-64FD-BCC2-78E2CC03C6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615" y="858392"/>
            <a:ext cx="61364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Hva tenker du på når du hører ordet «reflekshelt»? Hva innebærer det å være en reflekshelt, tenker du?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61A1002-24F8-B815-1749-B52C6A7E5B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18618" y="858392"/>
            <a:ext cx="6136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Helvetica Light" panose="020B0403020202020204" pitchFamily="34" charset="0"/>
              </a:rPr>
              <a:t>Lag et tankekart for å konkretisere tankene dine.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9404879"/>
            <a:chOff x="0" y="0"/>
            <a:chExt cx="24384000" cy="12539839"/>
          </a:xfrm>
        </p:grpSpPr>
        <p:sp>
          <p:nvSpPr>
            <p:cNvPr id="3" name="Freeform 3"/>
            <p:cNvSpPr/>
            <p:nvPr/>
          </p:nvSpPr>
          <p:spPr>
            <a:xfrm>
              <a:off x="0" y="2054719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371600" y="0"/>
              <a:ext cx="21640800" cy="10972800"/>
              <a:chOff x="0" y="0"/>
              <a:chExt cx="4274726" cy="21674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4274726" cy="2243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4162764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/>
            <p:nvPr/>
          </p:nvSpPr>
          <p:spPr>
            <a:xfrm>
              <a:off x="982639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766292" y="899239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866625" y="10024648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2" name="Bilde 11" descr="Et bilde som inneholder Tegnefilm, Animasjon, illustrasjon, tegnefilm&#10;&#10;Automatisk generert beskrivelse">
            <a:extLst>
              <a:ext uri="{FF2B5EF4-FFF2-40B4-BE49-F238E27FC236}">
                <a16:creationId xmlns:a16="http://schemas.microsoft.com/office/drawing/2014/main" id="{A037AC0C-F512-10D1-4A62-4BC8966998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0" b="10927"/>
          <a:stretch/>
        </p:blipFill>
        <p:spPr>
          <a:xfrm>
            <a:off x="0" y="0"/>
            <a:ext cx="18307976" cy="104335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130229"/>
            <a:ext cx="19198923" cy="10303350"/>
            <a:chOff x="1331675" y="853155"/>
            <a:chExt cx="25598563" cy="1373780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1675" y="4105835"/>
              <a:ext cx="24384000" cy="10485120"/>
            </a:xfrm>
            <a:custGeom>
              <a:avLst/>
              <a:gdLst/>
              <a:ahLst/>
              <a:cxnLst/>
              <a:rect l="l" t="t" r="r" b="b"/>
              <a:pathLst>
                <a:path w="24384000" h="10485120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0"/>
                  </a:lnTo>
                  <a:lnTo>
                    <a:pt x="0" y="10485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2703275" y="2051116"/>
              <a:ext cx="12781884" cy="11358648"/>
              <a:chOff x="0" y="0"/>
              <a:chExt cx="2524817" cy="2243684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524817" cy="2243684"/>
              </a:xfrm>
              <a:custGeom>
                <a:avLst/>
                <a:gdLst/>
                <a:ahLst/>
                <a:cxnLst/>
                <a:rect l="l" t="t" r="r" b="b"/>
                <a:pathLst>
                  <a:path w="2524817" h="2243684">
                    <a:moveTo>
                      <a:pt x="0" y="0"/>
                    </a:moveTo>
                    <a:lnTo>
                      <a:pt x="2524817" y="0"/>
                    </a:lnTo>
                    <a:lnTo>
                      <a:pt x="2524817" y="2243684"/>
                    </a:lnTo>
                    <a:lnTo>
                      <a:pt x="0" y="224368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" name="TextBox 6"/>
              <p:cNvSpPr txBox="1">
                <a:spLocks/>
              </p:cNvSpPr>
              <p:nvPr/>
            </p:nvSpPr>
            <p:spPr>
              <a:xfrm>
                <a:off x="0" y="-76200"/>
                <a:ext cx="2524817" cy="23198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81201" y="1134525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198300" y="12075764"/>
              <a:ext cx="2291549" cy="1896304"/>
            </a:xfrm>
            <a:custGeom>
              <a:avLst/>
              <a:gdLst/>
              <a:ahLst/>
              <a:cxnLst/>
              <a:rect l="l" t="t" r="r" b="b"/>
              <a:pathLst>
                <a:path w="2291549" h="1896304">
                  <a:moveTo>
                    <a:pt x="0" y="0"/>
                  </a:moveTo>
                  <a:lnTo>
                    <a:pt x="2291550" y="0"/>
                  </a:lnTo>
                  <a:lnTo>
                    <a:pt x="2291550" y="1896304"/>
                  </a:lnTo>
                  <a:lnTo>
                    <a:pt x="0" y="1896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31675" y="11345252"/>
              <a:ext cx="8421925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5812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3332" y="11345252"/>
              <a:ext cx="9753600" cy="2064512"/>
            </a:xfrm>
            <a:custGeom>
              <a:avLst/>
              <a:gdLst/>
              <a:ahLst/>
              <a:cxnLst/>
              <a:rect l="l" t="t" r="r" b="b"/>
              <a:pathLst>
                <a:path w="9753600" h="2064512">
                  <a:moveTo>
                    <a:pt x="0" y="0"/>
                  </a:moveTo>
                  <a:lnTo>
                    <a:pt x="9753600" y="0"/>
                  </a:lnTo>
                  <a:lnTo>
                    <a:pt x="9753600" y="2064512"/>
                  </a:lnTo>
                  <a:lnTo>
                    <a:pt x="0" y="2064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00185" y="2323410"/>
              <a:ext cx="7630053" cy="7630053"/>
            </a:xfrm>
            <a:custGeom>
              <a:avLst/>
              <a:gdLst/>
              <a:ahLst/>
              <a:cxnLst/>
              <a:rect l="l" t="t" r="r" b="b"/>
              <a:pathLst>
                <a:path w="7630053" h="7630053">
                  <a:moveTo>
                    <a:pt x="0" y="0"/>
                  </a:moveTo>
                  <a:lnTo>
                    <a:pt x="7630053" y="0"/>
                  </a:lnTo>
                  <a:lnTo>
                    <a:pt x="7630053" y="7630052"/>
                  </a:lnTo>
                  <a:lnTo>
                    <a:pt x="0" y="763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70132" y="2051116"/>
              <a:ext cx="7630053" cy="7630053"/>
            </a:xfrm>
            <a:custGeom>
              <a:avLst/>
              <a:gdLst/>
              <a:ahLst/>
              <a:cxnLst/>
              <a:rect l="l" t="t" r="r" b="b"/>
              <a:pathLst>
                <a:path w="7630053" h="7630053">
                  <a:moveTo>
                    <a:pt x="0" y="0"/>
                  </a:moveTo>
                  <a:lnTo>
                    <a:pt x="7630053" y="0"/>
                  </a:lnTo>
                  <a:lnTo>
                    <a:pt x="7630053" y="7630053"/>
                  </a:lnTo>
                  <a:lnTo>
                    <a:pt x="0" y="7630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45237" y="2672107"/>
              <a:ext cx="11444613" cy="9403657"/>
            </a:xfrm>
            <a:custGeom>
              <a:avLst/>
              <a:gdLst/>
              <a:ahLst/>
              <a:cxnLst/>
              <a:rect l="l" t="t" r="r" b="b"/>
              <a:pathLst>
                <a:path w="11444613" h="9403657">
                  <a:moveTo>
                    <a:pt x="0" y="0"/>
                  </a:moveTo>
                  <a:lnTo>
                    <a:pt x="11444613" y="0"/>
                  </a:lnTo>
                  <a:lnTo>
                    <a:pt x="11444613" y="9403657"/>
                  </a:lnTo>
                  <a:lnTo>
                    <a:pt x="0" y="9403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143540">
              <a:off x="9369037" y="853155"/>
              <a:ext cx="4262850" cy="4159832"/>
            </a:xfrm>
            <a:custGeom>
              <a:avLst/>
              <a:gdLst/>
              <a:ahLst/>
              <a:cxnLst/>
              <a:rect l="l" t="t" r="r" b="b"/>
              <a:pathLst>
                <a:path w="4262850" h="4159832">
                  <a:moveTo>
                    <a:pt x="0" y="0"/>
                  </a:moveTo>
                  <a:lnTo>
                    <a:pt x="4262851" y="0"/>
                  </a:lnTo>
                  <a:lnTo>
                    <a:pt x="4262851" y="4159832"/>
                  </a:lnTo>
                  <a:lnTo>
                    <a:pt x="0" y="4159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26140F5-2357-1207-E2E5-F755F652B46A}"/>
              </a:ext>
            </a:extLst>
          </p:cNvPr>
          <p:cNvSpPr txBox="1"/>
          <p:nvPr/>
        </p:nvSpPr>
        <p:spPr>
          <a:xfrm>
            <a:off x="3682713" y="2673084"/>
            <a:ext cx="42712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500" b="1" dirty="0">
                <a:latin typeface="Helvetica" pitchFamily="2" charset="0"/>
              </a:rPr>
              <a:t>Tegn og/eller skriv!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6805246-733D-A5F9-A235-0AA702A13FAC}"/>
              </a:ext>
            </a:extLst>
          </p:cNvPr>
          <p:cNvSpPr txBox="1"/>
          <p:nvPr/>
        </p:nvSpPr>
        <p:spPr>
          <a:xfrm>
            <a:off x="2327707" y="4038312"/>
            <a:ext cx="6981310" cy="233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600" u="none" strike="noStrike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Tegn eller skriv en kort tekst om hva du ville gjort for å hjelpe noen å bli mer synlig i trafikken. </a:t>
            </a:r>
          </a:p>
          <a:p>
            <a:pPr algn="ctr">
              <a:lnSpc>
                <a:spcPct val="150000"/>
              </a:lnSpc>
            </a:pPr>
            <a:r>
              <a:rPr lang="nb-NO" sz="2800" dirty="0">
                <a:solidFill>
                  <a:srgbClr val="000000"/>
                </a:solidFill>
                <a:effectLst/>
                <a:latin typeface="Helvetica Light" panose="020B0403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569</Words>
  <Application>Microsoft Macintosh PowerPoint</Application>
  <PresentationFormat>Egendefinert</PresentationFormat>
  <Paragraphs>30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Aptos</vt:lpstr>
      <vt:lpstr>Arial</vt:lpstr>
      <vt:lpstr>Helvetica</vt:lpstr>
      <vt:lpstr>Calibri</vt:lpstr>
      <vt:lpstr>ITC Stone Sans Std Bold</vt:lpstr>
      <vt:lpstr>Helvetica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BTK - PP mal</dc:title>
  <cp:lastModifiedBy>Angelica Solbakken</cp:lastModifiedBy>
  <cp:revision>8</cp:revision>
  <dcterms:created xsi:type="dcterms:W3CDTF">2006-08-16T00:00:00Z</dcterms:created>
  <dcterms:modified xsi:type="dcterms:W3CDTF">2024-10-08T08:35:58Z</dcterms:modified>
  <dc:identifier>DAGSnl-asSA</dc:identifier>
</cp:coreProperties>
</file>