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1" r:id="rId7"/>
    <p:sldId id="258" r:id="rId8"/>
    <p:sldId id="259" r:id="rId9"/>
    <p:sldId id="260"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7" d="100"/>
          <a:sy n="97" d="100"/>
        </p:scale>
        <p:origin x="10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AB1CAFE-4305-910B-FB59-297A96B53489}"/>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10275BD1-E202-8159-05B9-D4578C32E8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24F4087C-78AE-84CB-B76E-02204E640485}"/>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5" name="Plassholder for bunntekst 4">
            <a:extLst>
              <a:ext uri="{FF2B5EF4-FFF2-40B4-BE49-F238E27FC236}">
                <a16:creationId xmlns:a16="http://schemas.microsoft.com/office/drawing/2014/main" id="{1FF7CA06-A02B-A08A-D20B-80E903713A8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61290E6-2124-DA8F-F11D-F29A224917A8}"/>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1376496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51783D-9136-51C7-BA22-19BD4209E6BF}"/>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74260E34-9D14-18D4-9CF4-8381E3F66B5E}"/>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A7B94E9-C86D-B810-56C8-3810EAFDD530}"/>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5" name="Plassholder for bunntekst 4">
            <a:extLst>
              <a:ext uri="{FF2B5EF4-FFF2-40B4-BE49-F238E27FC236}">
                <a16:creationId xmlns:a16="http://schemas.microsoft.com/office/drawing/2014/main" id="{8774839D-0E9A-AF26-4F86-799F0F2F92E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C32B798-9DF1-2AB2-8422-3B55E244A0F5}"/>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5942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BCCC0450-4F3A-336A-C7D1-CEFBBC0192AB}"/>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35808751-DED2-7CD3-2DE0-56B03B50B67B}"/>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BF0972D1-FB71-8169-CB0E-109B9D27B34F}"/>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5" name="Plassholder for bunntekst 4">
            <a:extLst>
              <a:ext uri="{FF2B5EF4-FFF2-40B4-BE49-F238E27FC236}">
                <a16:creationId xmlns:a16="http://schemas.microsoft.com/office/drawing/2014/main" id="{550B230D-F644-6D43-2E41-3DA6DBF851A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723A4AE-B1DB-9018-7CF1-CC2F21A40A53}"/>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185102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380518-221E-F427-1C72-F16CD1FB97FA}"/>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FC23AD98-F32F-FFB4-F802-1F815F980CC6}"/>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2E7A68D-4CC5-267E-2A4E-C2527A6E82A1}"/>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5" name="Plassholder for bunntekst 4">
            <a:extLst>
              <a:ext uri="{FF2B5EF4-FFF2-40B4-BE49-F238E27FC236}">
                <a16:creationId xmlns:a16="http://schemas.microsoft.com/office/drawing/2014/main" id="{16D3FFFE-F0D1-25D7-4F90-C20D5CC223B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235BFA8-67F1-E2CE-01AB-597D36626B76}"/>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3123520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11DB9B-9B6B-D41F-14FB-BAFE1E9A2708}"/>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8FCBFCD6-293D-858F-389B-38D20F8AA48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7480F17E-3CDC-988E-3A92-FF6650F099EF}"/>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5" name="Plassholder for bunntekst 4">
            <a:extLst>
              <a:ext uri="{FF2B5EF4-FFF2-40B4-BE49-F238E27FC236}">
                <a16:creationId xmlns:a16="http://schemas.microsoft.com/office/drawing/2014/main" id="{BEF95312-7299-2711-1B65-18F6BB7BE14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9CF984F-9860-0D98-9994-7B8B916F830E}"/>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3973046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C4CD97-5F18-7A00-EEDC-DD4FA99E5606}"/>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B020F4A-E9F1-DD11-E104-908CC9BF82C1}"/>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853B64A3-00DA-C568-7D29-0B6CE3A99F40}"/>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4BDB35A0-5061-DAEC-8603-50EF2C3A6AFC}"/>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6" name="Plassholder for bunntekst 5">
            <a:extLst>
              <a:ext uri="{FF2B5EF4-FFF2-40B4-BE49-F238E27FC236}">
                <a16:creationId xmlns:a16="http://schemas.microsoft.com/office/drawing/2014/main" id="{0651AB2A-D692-E368-F2C4-3F5466F66E4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B0517096-91B0-4613-0BF8-8862568EEA5C}"/>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240065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EF5F4A-03F5-231B-3CA2-4F8BEF99619B}"/>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B7EB36ED-8CAA-FFBB-F9CD-8499482B8E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5FC2AEE2-163D-8E4E-91DD-664CE1F4C045}"/>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98219B0D-5A81-7463-6691-86D2D3E678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D10B82A9-F46C-1916-D395-09E30FD3BE93}"/>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A45559BC-ADCD-82FE-1C76-5B7E1F7CCFFE}"/>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8" name="Plassholder for bunntekst 7">
            <a:extLst>
              <a:ext uri="{FF2B5EF4-FFF2-40B4-BE49-F238E27FC236}">
                <a16:creationId xmlns:a16="http://schemas.microsoft.com/office/drawing/2014/main" id="{D26E41E0-9720-0B2B-9A94-301640384D5C}"/>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9F35565C-11A4-493D-FCBB-F800BEBF6E79}"/>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3357158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7187F5-EF8E-36F2-068A-DA20240DCC09}"/>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05844311-F8B5-802A-EC29-A6503AEB20D9}"/>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4" name="Plassholder for bunntekst 3">
            <a:extLst>
              <a:ext uri="{FF2B5EF4-FFF2-40B4-BE49-F238E27FC236}">
                <a16:creationId xmlns:a16="http://schemas.microsoft.com/office/drawing/2014/main" id="{93444B1B-2453-7F8C-E6A9-9F7D377CCE7F}"/>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D8DE3F29-E206-3801-0D3E-C2ECCDB53928}"/>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1367522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A978BFE2-1090-1214-E66F-4D27AA8377F8}"/>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3" name="Plassholder for bunntekst 2">
            <a:extLst>
              <a:ext uri="{FF2B5EF4-FFF2-40B4-BE49-F238E27FC236}">
                <a16:creationId xmlns:a16="http://schemas.microsoft.com/office/drawing/2014/main" id="{BB63345C-2A97-2D2A-3EEA-931B76173855}"/>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65CFCF55-039E-CD42-7832-39B9D4296577}"/>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1237689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90B225-6A32-284F-5861-FB8143E12DD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22C66657-FC88-B4BB-53CB-A142A5182E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27527D57-26CA-9E3B-DF49-B8BB92906D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67721E42-9B3A-ECC8-7CC5-4DCF7521C128}"/>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6" name="Plassholder for bunntekst 5">
            <a:extLst>
              <a:ext uri="{FF2B5EF4-FFF2-40B4-BE49-F238E27FC236}">
                <a16:creationId xmlns:a16="http://schemas.microsoft.com/office/drawing/2014/main" id="{EF3081F7-8A68-C401-9441-970F98D87291}"/>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D488A255-9929-2C99-783C-BB9B853DEF00}"/>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270810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95B89B5-54EE-FA79-BD86-DBE2FBB40EDC}"/>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BBEB0182-BF4A-5EE6-B704-FEE50D07A3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ED1A3233-3787-F4D5-9856-7D015E40E5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9B214F68-2AAB-F782-6312-10A8535EABB9}"/>
              </a:ext>
            </a:extLst>
          </p:cNvPr>
          <p:cNvSpPr>
            <a:spLocks noGrp="1"/>
          </p:cNvSpPr>
          <p:nvPr>
            <p:ph type="dt" sz="half" idx="10"/>
          </p:nvPr>
        </p:nvSpPr>
        <p:spPr/>
        <p:txBody>
          <a:bodyPr/>
          <a:lstStyle/>
          <a:p>
            <a:fld id="{3DABFA2C-D1C1-4DDA-B3D3-21527A1EC32A}" type="datetimeFigureOut">
              <a:rPr lang="nb-NO" smtClean="0"/>
              <a:t>20.09.2024</a:t>
            </a:fld>
            <a:endParaRPr lang="nb-NO"/>
          </a:p>
        </p:txBody>
      </p:sp>
      <p:sp>
        <p:nvSpPr>
          <p:cNvPr id="6" name="Plassholder for bunntekst 5">
            <a:extLst>
              <a:ext uri="{FF2B5EF4-FFF2-40B4-BE49-F238E27FC236}">
                <a16:creationId xmlns:a16="http://schemas.microsoft.com/office/drawing/2014/main" id="{8BE41588-9BAA-9A88-582F-410872FADAE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FDA3A61-2F22-1869-8677-80F30196978A}"/>
              </a:ext>
            </a:extLst>
          </p:cNvPr>
          <p:cNvSpPr>
            <a:spLocks noGrp="1"/>
          </p:cNvSpPr>
          <p:nvPr>
            <p:ph type="sldNum" sz="quarter" idx="12"/>
          </p:nvPr>
        </p:nvSpPr>
        <p:spPr/>
        <p:txBody>
          <a:bodyPr/>
          <a:lstStyle/>
          <a:p>
            <a:fld id="{369F7855-B89E-4A62-BF31-A40BE494BB31}" type="slidenum">
              <a:rPr lang="nb-NO" smtClean="0"/>
              <a:t>‹#›</a:t>
            </a:fld>
            <a:endParaRPr lang="nb-NO"/>
          </a:p>
        </p:txBody>
      </p:sp>
    </p:spTree>
    <p:extLst>
      <p:ext uri="{BB962C8B-B14F-4D97-AF65-F5344CB8AC3E}">
        <p14:creationId xmlns:p14="http://schemas.microsoft.com/office/powerpoint/2010/main" val="1270094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9BAC159-18D0-A837-279D-75659834ED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EAA5C562-4E41-FCB6-43BD-8EEC504D8F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BD35293-E2DC-5F93-1FFC-71D0989CF9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DABFA2C-D1C1-4DDA-B3D3-21527A1EC32A}" type="datetimeFigureOut">
              <a:rPr lang="nb-NO" smtClean="0"/>
              <a:t>20.09.2024</a:t>
            </a:fld>
            <a:endParaRPr lang="nb-NO"/>
          </a:p>
        </p:txBody>
      </p:sp>
      <p:sp>
        <p:nvSpPr>
          <p:cNvPr id="5" name="Plassholder for bunntekst 4">
            <a:extLst>
              <a:ext uri="{FF2B5EF4-FFF2-40B4-BE49-F238E27FC236}">
                <a16:creationId xmlns:a16="http://schemas.microsoft.com/office/drawing/2014/main" id="{5AF23B50-F201-EF6C-11D3-296008CF7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b-NO"/>
          </a:p>
        </p:txBody>
      </p:sp>
      <p:sp>
        <p:nvSpPr>
          <p:cNvPr id="6" name="Plassholder for lysbildenummer 5">
            <a:extLst>
              <a:ext uri="{FF2B5EF4-FFF2-40B4-BE49-F238E27FC236}">
                <a16:creationId xmlns:a16="http://schemas.microsoft.com/office/drawing/2014/main" id="{1BB5B850-5BBC-59C8-6C74-FCC1DDC67F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69F7855-B89E-4A62-BF31-A40BE494BB31}" type="slidenum">
              <a:rPr lang="nb-NO" smtClean="0"/>
              <a:t>‹#›</a:t>
            </a:fld>
            <a:endParaRPr lang="nb-NO"/>
          </a:p>
        </p:txBody>
      </p:sp>
    </p:spTree>
    <p:extLst>
      <p:ext uri="{BB962C8B-B14F-4D97-AF65-F5344CB8AC3E}">
        <p14:creationId xmlns:p14="http://schemas.microsoft.com/office/powerpoint/2010/main" val="3823190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D81AB504-8AA6-AAB9-CC0A-779BD1B61F53}"/>
              </a:ext>
            </a:extLst>
          </p:cNvPr>
          <p:cNvSpPr>
            <a:spLocks noGrp="1"/>
          </p:cNvSpPr>
          <p:nvPr>
            <p:ph type="title"/>
          </p:nvPr>
        </p:nvSpPr>
        <p:spPr/>
        <p:txBody>
          <a:bodyPr/>
          <a:lstStyle/>
          <a:p>
            <a:pPr algn="ctr"/>
            <a:r>
              <a:rPr lang="nb-NO" dirty="0"/>
              <a:t>Trafikksikker kommune - Temadag</a:t>
            </a:r>
          </a:p>
        </p:txBody>
      </p:sp>
      <p:pic>
        <p:nvPicPr>
          <p:cNvPr id="7" name="Plassholder for innhold 6">
            <a:extLst>
              <a:ext uri="{FF2B5EF4-FFF2-40B4-BE49-F238E27FC236}">
                <a16:creationId xmlns:a16="http://schemas.microsoft.com/office/drawing/2014/main" id="{768A9969-0990-CAF8-0F1A-B40D5199F1D9}"/>
              </a:ext>
            </a:extLst>
          </p:cNvPr>
          <p:cNvPicPr>
            <a:picLocks noGrp="1" noChangeAspect="1"/>
          </p:cNvPicPr>
          <p:nvPr>
            <p:ph idx="1"/>
          </p:nvPr>
        </p:nvPicPr>
        <p:blipFill>
          <a:blip r:embed="rId2"/>
          <a:stretch>
            <a:fillRect/>
          </a:stretch>
        </p:blipFill>
        <p:spPr>
          <a:xfrm>
            <a:off x="2354094" y="1612362"/>
            <a:ext cx="7607029" cy="4856530"/>
          </a:xfrm>
        </p:spPr>
      </p:pic>
    </p:spTree>
    <p:extLst>
      <p:ext uri="{BB962C8B-B14F-4D97-AF65-F5344CB8AC3E}">
        <p14:creationId xmlns:p14="http://schemas.microsoft.com/office/powerpoint/2010/main" val="1560892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3909D334-44A9-38BF-B98F-345ED4F2481D}"/>
              </a:ext>
            </a:extLst>
          </p:cNvPr>
          <p:cNvSpPr>
            <a:spLocks noGrp="1"/>
          </p:cNvSpPr>
          <p:nvPr>
            <p:ph idx="1"/>
          </p:nvPr>
        </p:nvSpPr>
        <p:spPr>
          <a:xfrm>
            <a:off x="428017" y="282102"/>
            <a:ext cx="11254902" cy="5894861"/>
          </a:xfrm>
        </p:spPr>
        <p:txBody>
          <a:bodyPr>
            <a:normAutofit/>
          </a:bodyPr>
          <a:lstStyle/>
          <a:p>
            <a:pPr marL="0" indent="0">
              <a:buNone/>
            </a:pPr>
            <a:r>
              <a:rPr lang="nb-NO" dirty="0"/>
              <a:t>Prosjektet er ikke mer omfattende enn at det handler om en temadag med holdningsskapende aktiviteter, med utgangspunkt i Trafikksikkerhetsplanen, men også i stadige observasjoner. </a:t>
            </a:r>
          </a:p>
          <a:p>
            <a:pPr marL="0" indent="0">
              <a:buNone/>
            </a:pPr>
            <a:r>
              <a:rPr lang="nb-NO" dirty="0"/>
              <a:t>Det er handlinger som blant annet preges av at det ikke er politi i Træna. Det ligger i handlingsplanen at Træna kommune skal gjennomføre en temadag årlig, der alle innbyggerne inviteres til holdningsskapende og involverende trafikksikkerhetsarbeid. Vi vil invitere og involvere politiet i temadagen.</a:t>
            </a:r>
          </a:p>
          <a:p>
            <a:pPr marL="0" indent="0">
              <a:buNone/>
            </a:pPr>
            <a:endParaRPr lang="nb-NO" dirty="0"/>
          </a:p>
          <a:p>
            <a:pPr marL="0" indent="0">
              <a:buNone/>
            </a:pPr>
            <a:r>
              <a:rPr lang="nb-NO" dirty="0"/>
              <a:t>Mål med prosjektet</a:t>
            </a:r>
          </a:p>
          <a:p>
            <a:r>
              <a:rPr lang="nb-NO" b="1" dirty="0"/>
              <a:t>Hovedmål: </a:t>
            </a:r>
            <a:r>
              <a:rPr lang="nb-NO" dirty="0"/>
              <a:t>Øke tryggheten i Træna både til vanns og til lands </a:t>
            </a:r>
          </a:p>
          <a:p>
            <a:r>
              <a:rPr lang="nb-NO" b="1" dirty="0"/>
              <a:t>Delmål: </a:t>
            </a:r>
            <a:r>
              <a:rPr lang="nb-NO" dirty="0"/>
              <a:t>Træna kommune involverer innbyggerne i sitt trafikksikkerhetsarbeid</a:t>
            </a:r>
          </a:p>
        </p:txBody>
      </p:sp>
    </p:spTree>
    <p:extLst>
      <p:ext uri="{BB962C8B-B14F-4D97-AF65-F5344CB8AC3E}">
        <p14:creationId xmlns:p14="http://schemas.microsoft.com/office/powerpoint/2010/main" val="167357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ECFED1A-AC93-47C7-B6CE-36CF24F8B1AE}"/>
              </a:ext>
            </a:extLst>
          </p:cNvPr>
          <p:cNvSpPr>
            <a:spLocks noGrp="1"/>
          </p:cNvSpPr>
          <p:nvPr>
            <p:ph type="title"/>
          </p:nvPr>
        </p:nvSpPr>
        <p:spPr/>
        <p:txBody>
          <a:bodyPr/>
          <a:lstStyle/>
          <a:p>
            <a:pPr algn="ctr"/>
            <a:r>
              <a:rPr lang="nb-NO" dirty="0"/>
              <a:t>Hensikten med en kick-</a:t>
            </a:r>
            <a:r>
              <a:rPr lang="nb-NO" dirty="0" err="1"/>
              <a:t>off</a:t>
            </a:r>
            <a:r>
              <a:rPr lang="nb-NO" dirty="0"/>
              <a:t>-samling </a:t>
            </a:r>
            <a:br>
              <a:rPr lang="nb-NO" dirty="0"/>
            </a:br>
            <a:endParaRPr lang="nb-NO" dirty="0"/>
          </a:p>
        </p:txBody>
      </p:sp>
      <p:sp>
        <p:nvSpPr>
          <p:cNvPr id="3" name="Plassholder for innhold 2">
            <a:extLst>
              <a:ext uri="{FF2B5EF4-FFF2-40B4-BE49-F238E27FC236}">
                <a16:creationId xmlns:a16="http://schemas.microsoft.com/office/drawing/2014/main" id="{E3ED3866-C2C4-786C-E751-503D0010262F}"/>
              </a:ext>
            </a:extLst>
          </p:cNvPr>
          <p:cNvSpPr>
            <a:spLocks noGrp="1"/>
          </p:cNvSpPr>
          <p:nvPr>
            <p:ph idx="1"/>
          </p:nvPr>
        </p:nvSpPr>
        <p:spPr/>
        <p:txBody>
          <a:bodyPr/>
          <a:lstStyle/>
          <a:p>
            <a:pPr marL="0" indent="0">
              <a:buNone/>
            </a:pPr>
            <a:r>
              <a:rPr lang="nb-NO" dirty="0"/>
              <a:t>❖ Sørge for at innbyggerne blir kjent med trafikksikkerhetsplanen</a:t>
            </a:r>
          </a:p>
          <a:p>
            <a:pPr marL="0" indent="0">
              <a:buNone/>
            </a:pPr>
            <a:r>
              <a:rPr lang="nb-NO" dirty="0"/>
              <a:t>❖ Etablere en felles forståelse for bakgrunn, mål og mandat </a:t>
            </a:r>
          </a:p>
          <a:p>
            <a:pPr marL="0" indent="0">
              <a:buNone/>
            </a:pPr>
            <a:r>
              <a:rPr lang="nb-NO" dirty="0"/>
              <a:t>❖ Etablere felles forståelse for roller og ansvar</a:t>
            </a:r>
          </a:p>
          <a:p>
            <a:pPr marL="0" indent="0">
              <a:buNone/>
            </a:pPr>
            <a:r>
              <a:rPr lang="nb-NO" dirty="0"/>
              <a:t>❖ Etablere felles forståelse for risiko og muligheter</a:t>
            </a:r>
          </a:p>
          <a:p>
            <a:pPr>
              <a:buFont typeface="Wingdings" panose="05000000000000000000" pitchFamily="2" charset="2"/>
              <a:buChar char="v"/>
            </a:pPr>
            <a:r>
              <a:rPr lang="nb-NO" dirty="0"/>
              <a:t> Involvere innbyggerne i gjennomføring av holdningsskapende tiltak</a:t>
            </a:r>
          </a:p>
          <a:p>
            <a:pPr>
              <a:buFont typeface="Wingdings" panose="05000000000000000000" pitchFamily="2" charset="2"/>
              <a:buChar char="v"/>
            </a:pPr>
            <a:r>
              <a:rPr lang="nb-NO" dirty="0"/>
              <a:t> Diskutere uklarheter, avklare eventuelle uklarheter og/eller misforståelser</a:t>
            </a:r>
          </a:p>
          <a:p>
            <a:endParaRPr lang="nb-NO" dirty="0"/>
          </a:p>
        </p:txBody>
      </p:sp>
    </p:spTree>
    <p:extLst>
      <p:ext uri="{BB962C8B-B14F-4D97-AF65-F5344CB8AC3E}">
        <p14:creationId xmlns:p14="http://schemas.microsoft.com/office/powerpoint/2010/main" val="190023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C9F78343-B664-3655-BBDA-0F52417CF618}"/>
              </a:ext>
            </a:extLst>
          </p:cNvPr>
          <p:cNvSpPr>
            <a:spLocks noGrp="1"/>
          </p:cNvSpPr>
          <p:nvPr>
            <p:ph idx="1"/>
          </p:nvPr>
        </p:nvSpPr>
        <p:spPr>
          <a:xfrm>
            <a:off x="321013" y="282102"/>
            <a:ext cx="11032787" cy="6420255"/>
          </a:xfrm>
        </p:spPr>
        <p:txBody>
          <a:bodyPr>
            <a:normAutofit fontScale="92500" lnSpcReduction="10000"/>
          </a:bodyPr>
          <a:lstStyle/>
          <a:p>
            <a:pPr>
              <a:buFont typeface="Wingdings" panose="05000000000000000000" pitchFamily="2" charset="2"/>
              <a:buChar char="v"/>
            </a:pPr>
            <a:r>
              <a:rPr lang="nb-NO" dirty="0"/>
              <a:t>Invitere alle innbyggerne i Træna til «kick-</a:t>
            </a:r>
            <a:r>
              <a:rPr lang="nb-NO" dirty="0" err="1"/>
              <a:t>off</a:t>
            </a:r>
            <a:r>
              <a:rPr lang="nb-NO" dirty="0"/>
              <a:t>» i Trænahallen</a:t>
            </a:r>
          </a:p>
          <a:p>
            <a:pPr lvl="1">
              <a:buFont typeface="Wingdings" panose="05000000000000000000" pitchFamily="2" charset="2"/>
              <a:buChar char="v"/>
            </a:pPr>
            <a:r>
              <a:rPr lang="nb-NO" dirty="0"/>
              <a:t>Tips til neste år: invitere spesielt fellesrådet – pensjonister </a:t>
            </a:r>
            <a:r>
              <a:rPr lang="nb-NO"/>
              <a:t>+ ungdomsråd– </a:t>
            </a:r>
            <a:r>
              <a:rPr lang="nb-NO" dirty="0"/>
              <a:t>hva må man ta hensyn til i forhold </a:t>
            </a:r>
            <a:r>
              <a:rPr lang="nb-NO"/>
              <a:t>til endringer </a:t>
            </a:r>
            <a:r>
              <a:rPr lang="nb-NO" dirty="0"/>
              <a:t>i kropp </a:t>
            </a:r>
            <a:r>
              <a:rPr lang="nb-NO"/>
              <a:t>og hode</a:t>
            </a:r>
            <a:endParaRPr lang="nb-NO" dirty="0"/>
          </a:p>
          <a:p>
            <a:pPr marL="0" indent="0">
              <a:buNone/>
            </a:pPr>
            <a:endParaRPr lang="nb-NO" dirty="0"/>
          </a:p>
          <a:p>
            <a:pPr>
              <a:buFont typeface="Wingdings" panose="05000000000000000000" pitchFamily="2" charset="2"/>
              <a:buChar char="v"/>
            </a:pPr>
            <a:r>
              <a:rPr lang="nb-NO" dirty="0"/>
              <a:t>Vi har rettet en henvendelse til NAF, undersøkt muligheten for demonstrasjon av kollisjonssimulator i Træna. Det antas at selve oppdraget er gratis, men det er ikke mulig å reise tur-retur Træna og samtidig gjennomføre aktiviteten på en dag. Vi har lagt inn kostnader for reise, kost og overnatting x 1 for 2 personer</a:t>
            </a:r>
          </a:p>
          <a:p>
            <a:pPr marL="0" indent="0">
              <a:buNone/>
            </a:pPr>
            <a:endParaRPr lang="nb-NO" dirty="0"/>
          </a:p>
          <a:p>
            <a:pPr>
              <a:buFont typeface="Wingdings" panose="05000000000000000000" pitchFamily="2" charset="2"/>
              <a:buChar char="v"/>
            </a:pPr>
            <a:r>
              <a:rPr lang="nb-NO" dirty="0"/>
              <a:t>Reflekskampanje/opplæring i bruk av refleks. Innkjøp av refleksbånd med kommunevåpen. Kort med teksten: Du er viktig for Træna kommune. Vi ser deg! (eller noe lignende)</a:t>
            </a:r>
          </a:p>
          <a:p>
            <a:pPr marL="0" indent="0">
              <a:buNone/>
            </a:pPr>
            <a:endParaRPr lang="nb-NO" dirty="0"/>
          </a:p>
          <a:p>
            <a:pPr>
              <a:buFont typeface="Wingdings" panose="05000000000000000000" pitchFamily="2" charset="2"/>
              <a:buChar char="v"/>
            </a:pPr>
            <a:r>
              <a:rPr lang="nb-NO" dirty="0"/>
              <a:t>El-sparkesykkel som tema – ekstern foredragsholder. Tema er satt opp på bakgrunn av observasjoner. Det er stadig å se to på en el-sykkel i trafikken i Træna. Kostnader er beregnet for en person, reise, kost og losji</a:t>
            </a:r>
          </a:p>
        </p:txBody>
      </p:sp>
    </p:spTree>
    <p:extLst>
      <p:ext uri="{BB962C8B-B14F-4D97-AF65-F5344CB8AC3E}">
        <p14:creationId xmlns:p14="http://schemas.microsoft.com/office/powerpoint/2010/main" val="1916288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E0156A2F-C0C9-4788-637C-2E2AC88E6326}"/>
              </a:ext>
            </a:extLst>
          </p:cNvPr>
          <p:cNvSpPr>
            <a:spLocks noGrp="1"/>
          </p:cNvSpPr>
          <p:nvPr>
            <p:ph idx="1"/>
          </p:nvPr>
        </p:nvSpPr>
        <p:spPr>
          <a:xfrm>
            <a:off x="223736" y="262646"/>
            <a:ext cx="11702375" cy="6420255"/>
          </a:xfrm>
        </p:spPr>
        <p:txBody>
          <a:bodyPr>
            <a:normAutofit fontScale="85000" lnSpcReduction="20000"/>
          </a:bodyPr>
          <a:lstStyle/>
          <a:p>
            <a:pPr>
              <a:buFont typeface="Wingdings" panose="05000000000000000000" pitchFamily="2" charset="2"/>
              <a:buChar char="v"/>
            </a:pPr>
            <a:r>
              <a:rPr lang="nb-NO" dirty="0"/>
              <a:t>Hva skjer når du har promille? Aktivitet i plenum. Innkjøp av promillebriller med ulik styrke.</a:t>
            </a:r>
          </a:p>
          <a:p>
            <a:pPr marL="0" indent="0">
              <a:buNone/>
            </a:pPr>
            <a:endParaRPr lang="nb-NO" dirty="0"/>
          </a:p>
          <a:p>
            <a:pPr>
              <a:buFont typeface="Wingdings" panose="05000000000000000000" pitchFamily="2" charset="2"/>
              <a:buChar char="v"/>
            </a:pPr>
            <a:r>
              <a:rPr lang="nb-NO" dirty="0"/>
              <a:t>Informasjon om sykkelgårdene – fysisk eller digitalt – reise- og oppholdsutgifter for en person. Mål for skolen å reise til en sykkelgård til våren igjen</a:t>
            </a:r>
          </a:p>
          <a:p>
            <a:pPr marL="0" indent="0">
              <a:buNone/>
            </a:pPr>
            <a:endParaRPr lang="nb-NO" dirty="0"/>
          </a:p>
          <a:p>
            <a:pPr>
              <a:buFont typeface="Wingdings" panose="05000000000000000000" pitchFamily="2" charset="2"/>
              <a:buChar char="v"/>
            </a:pPr>
            <a:r>
              <a:rPr lang="nb-NO" dirty="0"/>
              <a:t>Sikring av barn i bil. Det observeres at foreldre kommer til barnehage og skole med barnet/eleven på fanget. Holdningen er nok knyttet til korte avstander, lav fart og en rask sannsynlighetsberegning. I båt observeres til tider svært høy fart, barn både med og uten redningsvest, men ingen annen for sikring. Tema er tatt opp på utallige foreldremøter, uten varig bedring. Det er ønske om en ekstern foredragsholder, gjerne en som selv er preget av en ulykke i trafikken, enten til lands eller til vanns. Vanskelig å beregne kostnader, men tanken er en nøktern bestilling, gjerne via noen som kjenner noen.</a:t>
            </a:r>
          </a:p>
          <a:p>
            <a:pPr marL="0" indent="0">
              <a:buNone/>
            </a:pPr>
            <a:endParaRPr lang="nb-NO" dirty="0"/>
          </a:p>
          <a:p>
            <a:pPr>
              <a:buFont typeface="Wingdings" panose="05000000000000000000" pitchFamily="2" charset="2"/>
              <a:buChar char="v"/>
            </a:pPr>
            <a:r>
              <a:rPr lang="nb-NO" dirty="0"/>
              <a:t>Næringslivet – invitere aktuelle bedrifter og entreprenørene til temadagen – be om deres vurderinger og egne trafikksikkerhetstiltak. Gjelder både på veiene og på havet.</a:t>
            </a:r>
          </a:p>
          <a:p>
            <a:pPr marL="0" indent="0">
              <a:buNone/>
            </a:pPr>
            <a:endParaRPr lang="nb-NO" dirty="0"/>
          </a:p>
          <a:p>
            <a:pPr>
              <a:buFont typeface="Wingdings" panose="05000000000000000000" pitchFamily="2" charset="2"/>
              <a:buChar char="v"/>
            </a:pPr>
            <a:r>
              <a:rPr lang="nb-NO" dirty="0"/>
              <a:t>Bevertning, der tanken er å invitere rett etter arbeidstid, servere et enkelt måltid som kan erstatte middag. Dette for å tiltrekke oss så mange som mulig.</a:t>
            </a:r>
          </a:p>
          <a:p>
            <a:endParaRPr lang="nb-NO" dirty="0"/>
          </a:p>
        </p:txBody>
      </p:sp>
    </p:spTree>
    <p:extLst>
      <p:ext uri="{BB962C8B-B14F-4D97-AF65-F5344CB8AC3E}">
        <p14:creationId xmlns:p14="http://schemas.microsoft.com/office/powerpoint/2010/main" val="286976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25AC4F96-41E0-BF93-CAF7-49FEB523730E}"/>
              </a:ext>
            </a:extLst>
          </p:cNvPr>
          <p:cNvPicPr>
            <a:picLocks noChangeAspect="1"/>
          </p:cNvPicPr>
          <p:nvPr/>
        </p:nvPicPr>
        <p:blipFill>
          <a:blip r:embed="rId2"/>
          <a:stretch>
            <a:fillRect/>
          </a:stretch>
        </p:blipFill>
        <p:spPr>
          <a:xfrm>
            <a:off x="3122580" y="274178"/>
            <a:ext cx="5963054" cy="6326848"/>
          </a:xfrm>
          <a:prstGeom prst="rect">
            <a:avLst/>
          </a:prstGeom>
        </p:spPr>
      </p:pic>
    </p:spTree>
    <p:extLst>
      <p:ext uri="{BB962C8B-B14F-4D97-AF65-F5344CB8AC3E}">
        <p14:creationId xmlns:p14="http://schemas.microsoft.com/office/powerpoint/2010/main" val="353823622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74865b8-466f-44e5-8c7f-ddaf327e21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2381B123AC4E7458738BA6D9F78655A" ma:contentTypeVersion="16" ma:contentTypeDescription="Opprett et nytt dokument." ma:contentTypeScope="" ma:versionID="06c8a5ed6503835b8a600999398844c9">
  <xsd:schema xmlns:xsd="http://www.w3.org/2001/XMLSchema" xmlns:xs="http://www.w3.org/2001/XMLSchema" xmlns:p="http://schemas.microsoft.com/office/2006/metadata/properties" xmlns:ns3="774865b8-466f-44e5-8c7f-ddaf327e21b7" xmlns:ns4="1b27affd-777d-4bba-9ced-3da8157bea72" targetNamespace="http://schemas.microsoft.com/office/2006/metadata/properties" ma:root="true" ma:fieldsID="edd067fdf5f424266635c799abe31709" ns3:_="" ns4:_="">
    <xsd:import namespace="774865b8-466f-44e5-8c7f-ddaf327e21b7"/>
    <xsd:import namespace="1b27affd-777d-4bba-9ced-3da8157bea7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MediaServiceLocatio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4865b8-466f-44e5-8c7f-ddaf327e21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b27affd-777d-4bba-9ced-3da8157bea72" elementFormDefault="qualified">
    <xsd:import namespace="http://schemas.microsoft.com/office/2006/documentManagement/types"/>
    <xsd:import namespace="http://schemas.microsoft.com/office/infopath/2007/PartnerControls"/>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SharingHintHash" ma:index="17" nillable="true" ma:displayName="Hash for deling av tip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3025B4-9D82-4E26-B8D3-43D783DD3049}">
  <ds:schemaRefs>
    <ds:schemaRef ds:uri="774865b8-466f-44e5-8c7f-ddaf327e21b7"/>
    <ds:schemaRef ds:uri="http://purl.org/dc/elements/1.1/"/>
    <ds:schemaRef ds:uri="http://purl.org/dc/terms/"/>
    <ds:schemaRef ds:uri="http://purl.org/dc/dcmitype/"/>
    <ds:schemaRef ds:uri="http://schemas.microsoft.com/office/2006/metadata/properties"/>
    <ds:schemaRef ds:uri="1b27affd-777d-4bba-9ced-3da8157bea7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78F15638-EB74-4C0B-B44D-350CABAB93FC}">
  <ds:schemaRefs>
    <ds:schemaRef ds:uri="http://schemas.microsoft.com/sharepoint/v3/contenttype/forms"/>
  </ds:schemaRefs>
</ds:datastoreItem>
</file>

<file path=customXml/itemProps3.xml><?xml version="1.0" encoding="utf-8"?>
<ds:datastoreItem xmlns:ds="http://schemas.openxmlformats.org/officeDocument/2006/customXml" ds:itemID="{92F4F244-5FB7-46B2-8F2A-F78BD24583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4865b8-466f-44e5-8c7f-ddaf327e21b7"/>
    <ds:schemaRef ds:uri="1b27affd-777d-4bba-9ced-3da8157bea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1519</TotalTime>
  <Words>552</Words>
  <Application>Microsoft Office PowerPoint</Application>
  <PresentationFormat>Widescreen</PresentationFormat>
  <Paragraphs>31</Paragraphs>
  <Slides>6</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6</vt:i4>
      </vt:variant>
    </vt:vector>
  </HeadingPairs>
  <TitlesOfParts>
    <vt:vector size="11" baseType="lpstr">
      <vt:lpstr>Aptos</vt:lpstr>
      <vt:lpstr>Aptos Display</vt:lpstr>
      <vt:lpstr>Arial</vt:lpstr>
      <vt:lpstr>Wingdings</vt:lpstr>
      <vt:lpstr>Office-tema</vt:lpstr>
      <vt:lpstr>Trafikksikker kommune - Temadag</vt:lpstr>
      <vt:lpstr>PowerPoint-presentasjon</vt:lpstr>
      <vt:lpstr>Hensikten med en kick-off-samling  </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Liv Merete Edvardsen</dc:creator>
  <cp:lastModifiedBy>Marianne Schou Bakos</cp:lastModifiedBy>
  <cp:revision>2</cp:revision>
  <dcterms:created xsi:type="dcterms:W3CDTF">2024-09-11T07:04:57Z</dcterms:created>
  <dcterms:modified xsi:type="dcterms:W3CDTF">2024-09-20T07:29:42Z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0x01010072381B123AC4E7458738BA6D9F78655A</vt:lpwstr>
  </property>
</Properties>
</file>