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90" r:id="rId4"/>
    <p:sldMasterId id="2147483648" r:id="rId5"/>
  </p:sldMasterIdLst>
  <p:notesMasterIdLst>
    <p:notesMasterId r:id="rId26"/>
  </p:notesMasterIdLst>
  <p:handoutMasterIdLst>
    <p:handoutMasterId r:id="rId27"/>
  </p:handoutMasterIdLst>
  <p:sldIdLst>
    <p:sldId id="307" r:id="rId6"/>
    <p:sldId id="507" r:id="rId7"/>
    <p:sldId id="522" r:id="rId8"/>
    <p:sldId id="517" r:id="rId9"/>
    <p:sldId id="518" r:id="rId10"/>
    <p:sldId id="523" r:id="rId11"/>
    <p:sldId id="520" r:id="rId12"/>
    <p:sldId id="421" r:id="rId13"/>
    <p:sldId id="516" r:id="rId14"/>
    <p:sldId id="528" r:id="rId15"/>
    <p:sldId id="510" r:id="rId16"/>
    <p:sldId id="511" r:id="rId17"/>
    <p:sldId id="525" r:id="rId18"/>
    <p:sldId id="527" r:id="rId19"/>
    <p:sldId id="526" r:id="rId20"/>
    <p:sldId id="500" r:id="rId21"/>
    <p:sldId id="502" r:id="rId22"/>
    <p:sldId id="501" r:id="rId23"/>
    <p:sldId id="397" r:id="rId24"/>
    <p:sldId id="521" r:id="rId25"/>
  </p:sldIdLst>
  <p:sldSz cx="9144000" cy="5143500" type="screen16x9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AD08F-216C-4075-83FC-66CF93BCD308}" v="88" dt="2024-09-11T07:15:16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 autoAdjust="0"/>
  </p:normalViewPr>
  <p:slideViewPr>
    <p:cSldViewPr snapToGrid="0">
      <p:cViewPr>
        <p:scale>
          <a:sx n="106" d="100"/>
          <a:sy n="106" d="100"/>
        </p:scale>
        <p:origin x="1632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1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4751-B7C1-440A-8CB8-BE94D78EAA66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BFFF6-F21E-4C24-9033-4E0D88CD8F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48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52BE9-5C12-4017-8BDA-C7CD468C20A5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EAA79-DC40-4392-A0DD-80EC413EBA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00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3111-E654-6E42-AC7C-57796BD2ACE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86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/>
              <a:t>• Bli en hjertesoneskole </a:t>
            </a:r>
            <a:r>
              <a:rPr lang="nb-NO" sz="1200" dirty="0"/>
              <a:t>og få mindre biltrafikk rundt skolen. </a:t>
            </a:r>
            <a:br>
              <a:rPr lang="nb-NO" sz="1200" dirty="0"/>
            </a:br>
            <a:r>
              <a:rPr lang="nb-NO" sz="1200" dirty="0"/>
              <a:t>• Ta opp temaet med </a:t>
            </a:r>
            <a:r>
              <a:rPr lang="nb-NO" sz="1200" b="1" dirty="0"/>
              <a:t>FAU og på foreldremøter. </a:t>
            </a:r>
            <a:br>
              <a:rPr lang="nb-NO" sz="1200" dirty="0"/>
            </a:br>
            <a:r>
              <a:rPr lang="nb-NO" sz="1200" dirty="0"/>
              <a:t>•</a:t>
            </a:r>
            <a:r>
              <a:rPr lang="nb-NO" sz="1200" b="1" dirty="0"/>
              <a:t> Kartlegg </a:t>
            </a:r>
            <a:r>
              <a:rPr lang="nb-NO" sz="1200" dirty="0"/>
              <a:t>de farligste punktene rundt skolen og finn trygge steder der barn som blir kjørt kan bli sluppet av. </a:t>
            </a:r>
            <a:br>
              <a:rPr lang="nb-NO" sz="1200" dirty="0"/>
            </a:br>
            <a:r>
              <a:rPr lang="nb-NO" sz="1200" dirty="0"/>
              <a:t>• Legg til rette for god sykkelparkering for elevene. </a:t>
            </a:r>
            <a:br>
              <a:rPr lang="nb-NO" sz="1200" dirty="0"/>
            </a:br>
            <a:r>
              <a:rPr lang="nb-NO" sz="1200" dirty="0"/>
              <a:t>• Snakk med </a:t>
            </a:r>
            <a:r>
              <a:rPr lang="nb-NO" sz="1200" b="1" dirty="0"/>
              <a:t>elevene </a:t>
            </a:r>
            <a:r>
              <a:rPr lang="nb-NO" sz="1200" dirty="0"/>
              <a:t>om trafikksikkerhet og oppfordre dem til å gå eller sykle til skolen. </a:t>
            </a:r>
            <a:br>
              <a:rPr lang="nb-NO" sz="1200" dirty="0"/>
            </a:br>
            <a:r>
              <a:rPr lang="nb-NO" sz="1200" dirty="0"/>
              <a:t>• </a:t>
            </a:r>
            <a:r>
              <a:rPr lang="nb-NO" sz="1200" b="1" dirty="0"/>
              <a:t>Del gode ideer </a:t>
            </a:r>
            <a:r>
              <a:rPr lang="nb-NO" sz="1200" dirty="0"/>
              <a:t>med andre skoler og følg med på hva andre gjør. </a:t>
            </a:r>
            <a:br>
              <a:rPr lang="nb-NO" sz="1200" dirty="0"/>
            </a:br>
            <a:r>
              <a:rPr lang="nb-NO" sz="1200" dirty="0"/>
              <a:t>• Opprett </a:t>
            </a:r>
            <a:r>
              <a:rPr lang="nb-NO" sz="1200" b="1" dirty="0"/>
              <a:t>kontakt med kommunen </a:t>
            </a:r>
            <a:r>
              <a:rPr lang="nb-NO" sz="1200" dirty="0"/>
              <a:t>og hør hva de kan bidra med.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95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/>
              <a:t>• Bli en hjertesoneskole </a:t>
            </a:r>
            <a:r>
              <a:rPr lang="nb-NO" sz="1200" dirty="0"/>
              <a:t>og få mindre biltrafikk rundt skolen. </a:t>
            </a:r>
            <a:br>
              <a:rPr lang="nb-NO" sz="1200" dirty="0"/>
            </a:br>
            <a:r>
              <a:rPr lang="nb-NO" sz="1200" dirty="0"/>
              <a:t>• Ta opp temaet med </a:t>
            </a:r>
            <a:r>
              <a:rPr lang="nb-NO" sz="1200" b="1" dirty="0"/>
              <a:t>FAU og på foreldremøter. </a:t>
            </a:r>
            <a:br>
              <a:rPr lang="nb-NO" sz="1200" dirty="0"/>
            </a:br>
            <a:r>
              <a:rPr lang="nb-NO" sz="1200" dirty="0"/>
              <a:t>•</a:t>
            </a:r>
            <a:r>
              <a:rPr lang="nb-NO" sz="1200" b="1" dirty="0"/>
              <a:t> Kartlegg </a:t>
            </a:r>
            <a:r>
              <a:rPr lang="nb-NO" sz="1200" dirty="0"/>
              <a:t>de farligste punktene rundt skolen og finn trygge steder der barn som blir kjørt kan bli sluppet av. </a:t>
            </a:r>
            <a:br>
              <a:rPr lang="nb-NO" sz="1200" dirty="0"/>
            </a:br>
            <a:r>
              <a:rPr lang="nb-NO" sz="1200" dirty="0"/>
              <a:t>• Legg til rette for god sykkelparkering for elevene. </a:t>
            </a:r>
            <a:br>
              <a:rPr lang="nb-NO" sz="1200" dirty="0"/>
            </a:br>
            <a:r>
              <a:rPr lang="nb-NO" sz="1200" dirty="0"/>
              <a:t>• Snakk med </a:t>
            </a:r>
            <a:r>
              <a:rPr lang="nb-NO" sz="1200" b="1" dirty="0"/>
              <a:t>elevene </a:t>
            </a:r>
            <a:r>
              <a:rPr lang="nb-NO" sz="1200" dirty="0"/>
              <a:t>om trafikksikkerhet og oppfordre dem til å gå eller sykle til skolen. </a:t>
            </a:r>
            <a:br>
              <a:rPr lang="nb-NO" sz="1200" dirty="0"/>
            </a:br>
            <a:r>
              <a:rPr lang="nb-NO" sz="1200" dirty="0"/>
              <a:t>• </a:t>
            </a:r>
            <a:r>
              <a:rPr lang="nb-NO" sz="1200" b="1" dirty="0"/>
              <a:t>Del gode ideer </a:t>
            </a:r>
            <a:r>
              <a:rPr lang="nb-NO" sz="1200" dirty="0"/>
              <a:t>med andre skoler og følg med på hva andre gjør. </a:t>
            </a:r>
            <a:br>
              <a:rPr lang="nb-NO" sz="1200" dirty="0"/>
            </a:br>
            <a:r>
              <a:rPr lang="nb-NO" sz="1200" dirty="0"/>
              <a:t>• Opprett </a:t>
            </a:r>
            <a:r>
              <a:rPr lang="nb-NO" sz="1200" b="1" dirty="0"/>
              <a:t>kontakt med kommunen </a:t>
            </a:r>
            <a:r>
              <a:rPr lang="nb-NO" sz="1200" dirty="0"/>
              <a:t>og hør hva de kan bidra med.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966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/>
              <a:t>• Bli en hjertesoneskole </a:t>
            </a:r>
            <a:r>
              <a:rPr lang="nb-NO" sz="1200" dirty="0"/>
              <a:t>og få mindre biltrafikk rundt skolen. </a:t>
            </a:r>
            <a:br>
              <a:rPr lang="nb-NO" sz="1200" dirty="0"/>
            </a:br>
            <a:r>
              <a:rPr lang="nb-NO" sz="1200" dirty="0"/>
              <a:t>• Ta opp temaet med </a:t>
            </a:r>
            <a:r>
              <a:rPr lang="nb-NO" sz="1200" b="1" dirty="0"/>
              <a:t>FAU og på foreldremøter. </a:t>
            </a:r>
            <a:br>
              <a:rPr lang="nb-NO" sz="1200" dirty="0"/>
            </a:br>
            <a:r>
              <a:rPr lang="nb-NO" sz="1200" dirty="0"/>
              <a:t>•</a:t>
            </a:r>
            <a:r>
              <a:rPr lang="nb-NO" sz="1200" b="1" dirty="0"/>
              <a:t> Kartlegg </a:t>
            </a:r>
            <a:r>
              <a:rPr lang="nb-NO" sz="1200" dirty="0"/>
              <a:t>de farligste punktene rundt skolen og finn trygge steder der barn som blir kjørt kan bli sluppet av. </a:t>
            </a:r>
            <a:br>
              <a:rPr lang="nb-NO" sz="1200" dirty="0"/>
            </a:br>
            <a:r>
              <a:rPr lang="nb-NO" sz="1200" dirty="0"/>
              <a:t>• Legg til rette for god sykkelparkering for elevene. </a:t>
            </a:r>
            <a:br>
              <a:rPr lang="nb-NO" sz="1200" dirty="0"/>
            </a:br>
            <a:r>
              <a:rPr lang="nb-NO" sz="1200" dirty="0"/>
              <a:t>• Snakk med </a:t>
            </a:r>
            <a:r>
              <a:rPr lang="nb-NO" sz="1200" b="1" dirty="0"/>
              <a:t>elevene </a:t>
            </a:r>
            <a:r>
              <a:rPr lang="nb-NO" sz="1200" dirty="0"/>
              <a:t>om trafikksikkerhet og oppfordre dem til å gå eller sykle til skolen. </a:t>
            </a:r>
            <a:br>
              <a:rPr lang="nb-NO" sz="1200" dirty="0"/>
            </a:br>
            <a:r>
              <a:rPr lang="nb-NO" sz="1200" dirty="0"/>
              <a:t>• </a:t>
            </a:r>
            <a:r>
              <a:rPr lang="nb-NO" sz="1200" b="1" dirty="0"/>
              <a:t>Del gode ideer </a:t>
            </a:r>
            <a:r>
              <a:rPr lang="nb-NO" sz="1200" dirty="0"/>
              <a:t>med andre skoler og følg med på hva andre gjør. </a:t>
            </a:r>
            <a:br>
              <a:rPr lang="nb-NO" sz="1200" dirty="0"/>
            </a:br>
            <a:r>
              <a:rPr lang="nb-NO" sz="1200" dirty="0"/>
              <a:t>• Opprett </a:t>
            </a:r>
            <a:r>
              <a:rPr lang="nb-NO" sz="1200" b="1" dirty="0"/>
              <a:t>kontakt med kommunen </a:t>
            </a:r>
            <a:r>
              <a:rPr lang="nb-NO" sz="1200" dirty="0"/>
              <a:t>og hør hva de kan bidra med.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02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/>
              <a:t>• Bli en hjertesoneskole </a:t>
            </a:r>
            <a:r>
              <a:rPr lang="nb-NO" sz="1200" dirty="0"/>
              <a:t>og få mindre biltrafikk rundt skolen. </a:t>
            </a:r>
            <a:br>
              <a:rPr lang="nb-NO" sz="1200" dirty="0"/>
            </a:br>
            <a:r>
              <a:rPr lang="nb-NO" sz="1200" dirty="0"/>
              <a:t>• Ta opp temaet med </a:t>
            </a:r>
            <a:r>
              <a:rPr lang="nb-NO" sz="1200" b="1" dirty="0"/>
              <a:t>FAU og på foreldremøter. </a:t>
            </a:r>
            <a:br>
              <a:rPr lang="nb-NO" sz="1200" dirty="0"/>
            </a:br>
            <a:r>
              <a:rPr lang="nb-NO" sz="1200" dirty="0"/>
              <a:t>•</a:t>
            </a:r>
            <a:r>
              <a:rPr lang="nb-NO" sz="1200" b="1" dirty="0"/>
              <a:t> Kartlegg </a:t>
            </a:r>
            <a:r>
              <a:rPr lang="nb-NO" sz="1200" dirty="0"/>
              <a:t>de farligste punktene rundt skolen og finn trygge steder der barn som blir kjørt kan bli sluppet av. </a:t>
            </a:r>
            <a:br>
              <a:rPr lang="nb-NO" sz="1200" dirty="0"/>
            </a:br>
            <a:r>
              <a:rPr lang="nb-NO" sz="1200" dirty="0"/>
              <a:t>• Legg til rette for god sykkelparkering for elevene. </a:t>
            </a:r>
            <a:br>
              <a:rPr lang="nb-NO" sz="1200" dirty="0"/>
            </a:br>
            <a:r>
              <a:rPr lang="nb-NO" sz="1200" dirty="0"/>
              <a:t>• Snakk med </a:t>
            </a:r>
            <a:r>
              <a:rPr lang="nb-NO" sz="1200" b="1" dirty="0"/>
              <a:t>elevene </a:t>
            </a:r>
            <a:r>
              <a:rPr lang="nb-NO" sz="1200" dirty="0"/>
              <a:t>om trafikksikkerhet og oppfordre dem til å gå eller sykle til skolen. </a:t>
            </a:r>
            <a:br>
              <a:rPr lang="nb-NO" sz="1200" dirty="0"/>
            </a:br>
            <a:r>
              <a:rPr lang="nb-NO" sz="1200" dirty="0"/>
              <a:t>• </a:t>
            </a:r>
            <a:r>
              <a:rPr lang="nb-NO" sz="1200" b="1" dirty="0"/>
              <a:t>Del gode ideer </a:t>
            </a:r>
            <a:r>
              <a:rPr lang="nb-NO" sz="1200" dirty="0"/>
              <a:t>med andre skoler og følg med på hva andre gjør. </a:t>
            </a:r>
            <a:br>
              <a:rPr lang="nb-NO" sz="1200" dirty="0"/>
            </a:br>
            <a:r>
              <a:rPr lang="nb-NO" sz="1200" dirty="0"/>
              <a:t>• Opprett </a:t>
            </a:r>
            <a:r>
              <a:rPr lang="nb-NO" sz="1200" b="1" dirty="0"/>
              <a:t>kontakt med kommunen </a:t>
            </a:r>
            <a:r>
              <a:rPr lang="nb-NO" sz="1200" dirty="0"/>
              <a:t>og hør hva de kan bidra med.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007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3111-E654-6E42-AC7C-57796BD2ACE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677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Hjertesone er kanskje ikke svaret på alt, men det er svaret </a:t>
            </a:r>
            <a:r>
              <a:rPr lang="nb-NO"/>
              <a:t>på veldig mye!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3111-E654-6E42-AC7C-57796BD2ACEF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5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3111-E654-6E42-AC7C-57796BD2ACE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31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3111-E654-6E42-AC7C-57796BD2ACE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41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3111-E654-6E42-AC7C-57796BD2ACE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38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3111-E654-6E42-AC7C-57796BD2ACE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783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3111-E654-6E42-AC7C-57796BD2ACE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16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u="sng" dirty="0"/>
              <a:t>Hvordan kan man vite hvor en droppsone er? Mosjøen har løst det med skilt – og visning av hvor barna skal gå i asfalt.</a:t>
            </a:r>
          </a:p>
          <a:p>
            <a:endParaRPr lang="nb-NO" dirty="0"/>
          </a:p>
          <a:p>
            <a:r>
              <a:rPr lang="nb-NO" dirty="0"/>
              <a:t>Det er viktig med </a:t>
            </a:r>
            <a:r>
              <a:rPr lang="nb-NO" u="sng" dirty="0"/>
              <a:t>sikkerhet på stedet med droppsoner </a:t>
            </a:r>
            <a:r>
              <a:rPr lang="nb-NO" dirty="0"/>
              <a:t>også – og viktig med </a:t>
            </a:r>
            <a:r>
              <a:rPr lang="nb-NO" u="sng" dirty="0"/>
              <a:t>informasjon til andre trafikanter</a:t>
            </a:r>
            <a:r>
              <a:rPr lang="nb-NO" dirty="0"/>
              <a:t>.</a:t>
            </a:r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FAU har sett på </a:t>
            </a:r>
            <a:r>
              <a:rPr lang="nb-NO" u="sng" dirty="0"/>
              <a:t>parkeringsplassen</a:t>
            </a:r>
            <a:r>
              <a:rPr lang="nb-NO" dirty="0"/>
              <a:t> som en risikosone.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God dialog med barnehagen som deler parkeringsplass med skolen.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Skolen har gjennomført </a:t>
            </a:r>
            <a:r>
              <a:rPr lang="nb-NO" u="sng" dirty="0"/>
              <a:t>7 foreldremøter </a:t>
            </a:r>
            <a:r>
              <a:rPr lang="nb-NO" dirty="0"/>
              <a:t>– tema: barn bør få gå eller sykle til skolen. Det ble laget en egen presentasjon.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/>
              <a:t>Elevrådet</a:t>
            </a:r>
            <a:r>
              <a:rPr lang="nb-NO" dirty="0"/>
              <a:t> er involvert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/>
              <a:t>Kommunen har avklart med SVV som tillater merking og skilting.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Erfaringer – stort engasjement, godt samarbeid med kommunen.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 err="1"/>
              <a:t>Kommunenønsker</a:t>
            </a:r>
            <a:r>
              <a:rPr lang="nb-NO" u="sng" dirty="0"/>
              <a:t> å jobbe videre med Hjertesone på andre skoler.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Slik sprer prosjektet seg som «ringer i vannet» – eller «hjerter på kartet»?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3111-E654-6E42-AC7C-57796BD2ACE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86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 </a:t>
            </a:r>
            <a:r>
              <a:rPr lang="nb-NO" sz="1200" b="1" dirty="0"/>
              <a:t>Bidra til at barn har trygge og sikre skoleveier. </a:t>
            </a:r>
            <a:br>
              <a:rPr lang="nb-NO" sz="1200" dirty="0"/>
            </a:br>
            <a:r>
              <a:rPr lang="nb-NO" sz="1200" dirty="0"/>
              <a:t>• Foreta </a:t>
            </a:r>
            <a:r>
              <a:rPr lang="nb-NO" sz="1200" b="1" dirty="0"/>
              <a:t>risikovurderinger </a:t>
            </a:r>
            <a:r>
              <a:rPr lang="nb-NO" sz="1200" dirty="0"/>
              <a:t>av skoleveiene. </a:t>
            </a:r>
            <a:br>
              <a:rPr lang="nb-NO" sz="1200" dirty="0"/>
            </a:br>
            <a:r>
              <a:rPr lang="nb-NO" sz="1200" dirty="0"/>
              <a:t>• Lag </a:t>
            </a:r>
            <a:r>
              <a:rPr lang="nb-NO" sz="1200" b="1" dirty="0"/>
              <a:t>helhetlige planer </a:t>
            </a:r>
            <a:r>
              <a:rPr lang="nb-NO" sz="1200" dirty="0"/>
              <a:t>med vurdering av: </a:t>
            </a:r>
            <a:br>
              <a:rPr lang="nb-NO" sz="1200" dirty="0"/>
            </a:br>
            <a:r>
              <a:rPr lang="nb-NO" sz="1200" dirty="0"/>
              <a:t>- stenging av enkelte strekninger </a:t>
            </a:r>
            <a:br>
              <a:rPr lang="nb-NO" sz="1200" dirty="0"/>
            </a:br>
            <a:r>
              <a:rPr lang="nb-NO" sz="1200" dirty="0"/>
              <a:t>- lavere fartsgrenser </a:t>
            </a:r>
            <a:br>
              <a:rPr lang="nb-NO" sz="1200" dirty="0"/>
            </a:br>
            <a:r>
              <a:rPr lang="nb-NO" sz="1200" dirty="0"/>
              <a:t>- iverksette regulering og/eller fysiske tiltak som bedrer forholdene for de som går og sykler. </a:t>
            </a:r>
            <a:br>
              <a:rPr lang="nb-NO" sz="1200" dirty="0"/>
            </a:br>
            <a:r>
              <a:rPr lang="nb-NO" sz="1200" dirty="0"/>
              <a:t>• </a:t>
            </a:r>
            <a:r>
              <a:rPr lang="nb-NO" sz="1200" b="1" dirty="0"/>
              <a:t>Få skoler til å innføre hjertesoner </a:t>
            </a:r>
            <a:r>
              <a:rPr lang="nb-NO" sz="1200" dirty="0"/>
              <a:t>og bidra til at flere går eller sykler til skolen. </a:t>
            </a:r>
            <a:br>
              <a:rPr lang="nb-NO" sz="1200" dirty="0"/>
            </a:br>
            <a:r>
              <a:rPr lang="nb-NO" sz="1200" dirty="0"/>
              <a:t>• </a:t>
            </a:r>
            <a:r>
              <a:rPr lang="nb-NO" sz="1200" b="1" dirty="0"/>
              <a:t>Stimuler</a:t>
            </a:r>
            <a:r>
              <a:rPr lang="nb-NO" sz="1200" dirty="0"/>
              <a:t> skoler til å: </a:t>
            </a:r>
            <a:br>
              <a:rPr lang="nb-NO" sz="1200" dirty="0"/>
            </a:br>
            <a:r>
              <a:rPr lang="nb-NO" sz="1200" dirty="0"/>
              <a:t>- iverksette lokalt tilpassede tiltak </a:t>
            </a:r>
            <a:br>
              <a:rPr lang="nb-NO" sz="1200" dirty="0"/>
            </a:br>
            <a:r>
              <a:rPr lang="nb-NO" sz="1200" dirty="0"/>
              <a:t>- skape nettverk for erfaringsutveksling og utvikling av gode løsninger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26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 </a:t>
            </a:r>
            <a:r>
              <a:rPr lang="nb-NO" sz="1200" b="1" dirty="0"/>
              <a:t>Bidra til at barn har trygge og sikre skoleveier. </a:t>
            </a:r>
            <a:br>
              <a:rPr lang="nb-NO" sz="1200" dirty="0"/>
            </a:br>
            <a:r>
              <a:rPr lang="nb-NO" sz="1200" dirty="0"/>
              <a:t>• Foreta </a:t>
            </a:r>
            <a:r>
              <a:rPr lang="nb-NO" sz="1200" b="1" dirty="0"/>
              <a:t>risikovurderinger </a:t>
            </a:r>
            <a:r>
              <a:rPr lang="nb-NO" sz="1200" dirty="0"/>
              <a:t>av skoleveiene. </a:t>
            </a:r>
            <a:br>
              <a:rPr lang="nb-NO" sz="1200" dirty="0"/>
            </a:br>
            <a:r>
              <a:rPr lang="nb-NO" sz="1200" dirty="0"/>
              <a:t>• Lag </a:t>
            </a:r>
            <a:r>
              <a:rPr lang="nb-NO" sz="1200" b="1" dirty="0"/>
              <a:t>helhetlige planer </a:t>
            </a:r>
            <a:r>
              <a:rPr lang="nb-NO" sz="1200" dirty="0"/>
              <a:t>med vurdering av: </a:t>
            </a:r>
            <a:br>
              <a:rPr lang="nb-NO" sz="1200" dirty="0"/>
            </a:br>
            <a:r>
              <a:rPr lang="nb-NO" sz="1200" dirty="0"/>
              <a:t>- stenging av enkelte strekninger </a:t>
            </a:r>
            <a:br>
              <a:rPr lang="nb-NO" sz="1200" dirty="0"/>
            </a:br>
            <a:r>
              <a:rPr lang="nb-NO" sz="1200" dirty="0"/>
              <a:t>- lavere fartsgrenser </a:t>
            </a:r>
            <a:br>
              <a:rPr lang="nb-NO" sz="1200" dirty="0"/>
            </a:br>
            <a:r>
              <a:rPr lang="nb-NO" sz="1200" dirty="0"/>
              <a:t>- iverksette regulering og/eller fysiske tiltak som bedrer forholdene for de som går og sykler. </a:t>
            </a:r>
            <a:br>
              <a:rPr lang="nb-NO" sz="1200" dirty="0"/>
            </a:br>
            <a:r>
              <a:rPr lang="nb-NO" sz="1200" dirty="0"/>
              <a:t>• </a:t>
            </a:r>
            <a:r>
              <a:rPr lang="nb-NO" sz="1200" b="1" dirty="0"/>
              <a:t>Få skoler til å innføre hjertesoner </a:t>
            </a:r>
            <a:r>
              <a:rPr lang="nb-NO" sz="1200" dirty="0"/>
              <a:t>og bidra til at flere går eller sykler til skolen. </a:t>
            </a:r>
            <a:br>
              <a:rPr lang="nb-NO" sz="1200" dirty="0"/>
            </a:br>
            <a:r>
              <a:rPr lang="nb-NO" sz="1200" dirty="0"/>
              <a:t>• </a:t>
            </a:r>
            <a:r>
              <a:rPr lang="nb-NO" sz="1200" b="1" dirty="0"/>
              <a:t>Stimuler</a:t>
            </a:r>
            <a:r>
              <a:rPr lang="nb-NO" sz="1200" dirty="0"/>
              <a:t> skoler til å: </a:t>
            </a:r>
            <a:br>
              <a:rPr lang="nb-NO" sz="1200" dirty="0"/>
            </a:br>
            <a:r>
              <a:rPr lang="nb-NO" sz="1200" dirty="0"/>
              <a:t>- iverksette lokalt tilpassede tiltak </a:t>
            </a:r>
            <a:br>
              <a:rPr lang="nb-NO" sz="1200" dirty="0"/>
            </a:br>
            <a:r>
              <a:rPr lang="nb-NO" sz="1200" dirty="0"/>
              <a:t>- skape nettverk for erfaringsutveksling og utvikling av gode løsninger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74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ysbilde m/1 bilde_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6"/>
          </p:nvPr>
        </p:nvSpPr>
        <p:spPr>
          <a:xfrm>
            <a:off x="2" y="2"/>
            <a:ext cx="3064933" cy="51435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3268133" y="1473203"/>
            <a:ext cx="5334001" cy="27812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2" name="Plassholder for tittel 1"/>
          <p:cNvSpPr>
            <a:spLocks noGrp="1"/>
          </p:cNvSpPr>
          <p:nvPr>
            <p:ph type="title"/>
          </p:nvPr>
        </p:nvSpPr>
        <p:spPr>
          <a:xfrm>
            <a:off x="3268133" y="392253"/>
            <a:ext cx="7353300" cy="857250"/>
          </a:xfrm>
          <a:prstGeom prst="rect">
            <a:avLst/>
          </a:prstGeom>
        </p:spPr>
        <p:txBody>
          <a:bodyPr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288739DA-7560-4347-BFD0-A3877F9BFB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97096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 m/1 bilde_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6"/>
          </p:nvPr>
        </p:nvSpPr>
        <p:spPr>
          <a:xfrm>
            <a:off x="2" y="1"/>
            <a:ext cx="3064933" cy="51435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3268133" y="1473202"/>
            <a:ext cx="5334001" cy="278129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2" name="Plassholder for tittel 1"/>
          <p:cNvSpPr>
            <a:spLocks noGrp="1"/>
          </p:cNvSpPr>
          <p:nvPr>
            <p:ph type="title"/>
          </p:nvPr>
        </p:nvSpPr>
        <p:spPr>
          <a:xfrm>
            <a:off x="3268133" y="392253"/>
            <a:ext cx="7353300" cy="857250"/>
          </a:xfrm>
          <a:prstGeom prst="rect">
            <a:avLst/>
          </a:prstGeom>
        </p:spPr>
        <p:txBody>
          <a:bodyPr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3736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/bilde_&quot;Snakkeslide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0" y="1052140"/>
            <a:ext cx="4622800" cy="871538"/>
          </a:xfrm>
          <a:prstGeom prst="rect">
            <a:avLst/>
          </a:prstGeo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5"/>
          <p:cNvSpPr>
            <a:spLocks noGrp="1"/>
          </p:cNvSpPr>
          <p:nvPr>
            <p:ph type="body" sz="quarter" idx="18"/>
          </p:nvPr>
        </p:nvSpPr>
        <p:spPr>
          <a:xfrm>
            <a:off x="0" y="2063667"/>
            <a:ext cx="4622800" cy="871538"/>
          </a:xfrm>
          <a:prstGeom prst="rect">
            <a:avLst/>
          </a:prstGeo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5"/>
          <p:cNvSpPr>
            <a:spLocks noGrp="1"/>
          </p:cNvSpPr>
          <p:nvPr>
            <p:ph type="body" sz="quarter" idx="19"/>
          </p:nvPr>
        </p:nvSpPr>
        <p:spPr>
          <a:xfrm>
            <a:off x="0" y="3068364"/>
            <a:ext cx="4622800" cy="871538"/>
          </a:xfrm>
          <a:prstGeom prst="rect">
            <a:avLst/>
          </a:prstGeo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814774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BB4DD935-9B0F-701C-B6F5-4B10702D41D6}"/>
              </a:ext>
            </a:extLst>
          </p:cNvPr>
          <p:cNvSpPr txBox="1">
            <a:spLocks/>
          </p:cNvSpPr>
          <p:nvPr userDrawn="1"/>
        </p:nvSpPr>
        <p:spPr>
          <a:xfrm>
            <a:off x="512298" y="4697226"/>
            <a:ext cx="44753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8226D-2250-E14E-80AC-6447961AFC79}" type="slidenum">
              <a:rPr lang="nb-NO" sz="900" smtClean="0"/>
              <a:pPr/>
              <a:t>‹#›</a:t>
            </a:fld>
            <a:endParaRPr lang="nb-NO" sz="9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23CD6F9-182B-145A-13B8-B541865E6692}"/>
              </a:ext>
            </a:extLst>
          </p:cNvPr>
          <p:cNvSpPr/>
          <p:nvPr userDrawn="1"/>
        </p:nvSpPr>
        <p:spPr>
          <a:xfrm>
            <a:off x="0" y="0"/>
            <a:ext cx="9144000" cy="168112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40D7C94-7C83-2536-ADD2-8E6B4D62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4508" y="1869680"/>
            <a:ext cx="5094514" cy="1969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2FFE290C-13C1-07AA-EA19-C26B8BE26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144" y="0"/>
            <a:ext cx="7607878" cy="154582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3833E44-B5CE-9DBB-7ADF-DCD9FC980538}"/>
              </a:ext>
            </a:extLst>
          </p:cNvPr>
          <p:cNvSpPr/>
          <p:nvPr userDrawn="1"/>
        </p:nvSpPr>
        <p:spPr>
          <a:xfrm>
            <a:off x="792957" y="1718272"/>
            <a:ext cx="2075965" cy="542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A09B937A-6B08-FC9A-A715-62FA39F00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1869680"/>
            <a:ext cx="3003635" cy="2199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75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</p:spTree>
    <p:extLst>
      <p:ext uri="{BB962C8B-B14F-4D97-AF65-F5344CB8AC3E}">
        <p14:creationId xmlns:p14="http://schemas.microsoft.com/office/powerpoint/2010/main" val="183358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sbilde m/1 bilde_høy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6"/>
          </p:nvPr>
        </p:nvSpPr>
        <p:spPr>
          <a:xfrm>
            <a:off x="6079070" y="1"/>
            <a:ext cx="3064933" cy="51435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57202" y="1473202"/>
            <a:ext cx="5334001" cy="278129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30113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ysbilde heading m/2 stk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1"/>
          <p:cNvSpPr>
            <a:spLocks noGrp="1"/>
          </p:cNvSpPr>
          <p:nvPr>
            <p:ph sz="quarter" idx="10"/>
          </p:nvPr>
        </p:nvSpPr>
        <p:spPr>
          <a:xfrm>
            <a:off x="458052" y="1463673"/>
            <a:ext cx="4004942" cy="2634193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1"/>
          <p:cNvSpPr>
            <a:spLocks noGrp="1"/>
          </p:cNvSpPr>
          <p:nvPr>
            <p:ph sz="quarter" idx="16"/>
          </p:nvPr>
        </p:nvSpPr>
        <p:spPr>
          <a:xfrm>
            <a:off x="4679422" y="1463673"/>
            <a:ext cx="4015319" cy="2634193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>
          <a:xfrm>
            <a:off x="457199" y="279583"/>
            <a:ext cx="7353300" cy="384175"/>
          </a:xfrm>
        </p:spPr>
        <p:txBody>
          <a:bodyPr/>
          <a:lstStyle>
            <a:lvl1pPr marL="0" indent="0">
              <a:buFont typeface="Wingdings" charset="2"/>
              <a:buNone/>
              <a:tabLst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288739DA-7560-4347-BFD0-A3877F9BFB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315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killeark m/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-16933" y="2896131"/>
            <a:ext cx="4622800" cy="871538"/>
          </a:xfrm>
          <a:solidFill>
            <a:srgbClr val="0057A8">
              <a:alpha val="79000"/>
            </a:srgb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189" indent="0" algn="ctr">
              <a:buNone/>
              <a:defRPr sz="3200" b="1" i="0">
                <a:latin typeface="Calibri"/>
                <a:cs typeface="Calibri"/>
              </a:defRPr>
            </a:lvl2pPr>
            <a:lvl3pPr marL="914378" indent="0" algn="ctr">
              <a:buNone/>
              <a:defRPr sz="3200" b="1" i="0">
                <a:latin typeface="Calibri"/>
                <a:cs typeface="Calibri"/>
              </a:defRPr>
            </a:lvl3pPr>
            <a:lvl4pPr marL="1371566" indent="0" algn="ctr">
              <a:buNone/>
              <a:defRPr sz="3200" b="1" i="0">
                <a:latin typeface="Calibri"/>
                <a:cs typeface="Calibri"/>
              </a:defRPr>
            </a:lvl4pPr>
            <a:lvl5pPr marL="1828754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288739DA-7560-4347-BFD0-A3877F9BFB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48834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killeark m/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-16934" y="2896130"/>
            <a:ext cx="4622800" cy="871538"/>
          </a:xfr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214698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sbilde m/1 bilde_høy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6"/>
          </p:nvPr>
        </p:nvSpPr>
        <p:spPr>
          <a:xfrm>
            <a:off x="6079070" y="1"/>
            <a:ext cx="3064933" cy="51435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57202" y="1473202"/>
            <a:ext cx="5334001" cy="278129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39260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/retnings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541338"/>
            <a:ext cx="7353300" cy="56356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Retningslinjer Trygg Trafikk-Presentasjon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1273305" y="1748837"/>
            <a:ext cx="128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Teksten skal ligge i denne grå fargen.</a:t>
            </a:r>
            <a:r>
              <a:rPr lang="nb-NO" sz="1000" baseline="0" dirty="0"/>
              <a:t> </a:t>
            </a:r>
          </a:p>
          <a:p>
            <a:r>
              <a:rPr lang="nb-NO" sz="1000" baseline="0" dirty="0"/>
              <a:t>Eller i hvitt mot farget bakgrunn.</a:t>
            </a:r>
            <a:endParaRPr lang="nb-NO" sz="1000" dirty="0"/>
          </a:p>
        </p:txBody>
      </p:sp>
      <p:sp>
        <p:nvSpPr>
          <p:cNvPr id="5" name="Rektangel 4"/>
          <p:cNvSpPr/>
          <p:nvPr userDrawn="1"/>
        </p:nvSpPr>
        <p:spPr>
          <a:xfrm>
            <a:off x="540954" y="2650303"/>
            <a:ext cx="640146" cy="64152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1273305" y="2608500"/>
            <a:ext cx="121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Ekstra bokser som bli laget skal være </a:t>
            </a:r>
            <a:r>
              <a:rPr lang="nb-NO" sz="1000" dirty="0" err="1"/>
              <a:t>hovedsaklig</a:t>
            </a:r>
            <a:r>
              <a:rPr lang="nb-NO" sz="1000" dirty="0"/>
              <a:t> grønne.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538970" y="3454332"/>
            <a:ext cx="642130" cy="6435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1238386" y="3452338"/>
            <a:ext cx="646108" cy="6475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2670881" y="3480245"/>
            <a:ext cx="1439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Rødt, blått og grått </a:t>
            </a:r>
            <a:br>
              <a:rPr lang="nb-NO" sz="1000" dirty="0"/>
            </a:br>
            <a:r>
              <a:rPr lang="nb-NO" sz="1000" dirty="0"/>
              <a:t>kan også brukes som støttefarger på bokser.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540954" y="1779662"/>
            <a:ext cx="649078" cy="65047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Bakgrunn_Tri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36365"/>
            <a:ext cx="2869028" cy="1614307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5796136" y="2220952"/>
            <a:ext cx="2270112" cy="566822"/>
          </a:xfrm>
          <a:prstGeom prst="rect">
            <a:avLst/>
          </a:prstGeom>
          <a:solidFill>
            <a:schemeClr val="accent3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6026782" y="2292960"/>
            <a:ext cx="2039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Det finnes to varianter</a:t>
            </a:r>
            <a:r>
              <a:rPr lang="nb-NO" sz="700" baseline="0" dirty="0">
                <a:solidFill>
                  <a:schemeClr val="bg1"/>
                </a:solidFill>
              </a:rPr>
              <a:t> av bildene.</a:t>
            </a:r>
          </a:p>
          <a:p>
            <a:r>
              <a:rPr lang="nb-NO" sz="700" baseline="0">
                <a:solidFill>
                  <a:schemeClr val="bg1"/>
                </a:solidFill>
              </a:rPr>
              <a:t>Både </a:t>
            </a:r>
            <a:r>
              <a:rPr lang="nb-NO" sz="700" baseline="0" dirty="0">
                <a:solidFill>
                  <a:schemeClr val="bg1"/>
                </a:solidFill>
              </a:rPr>
              <a:t>lyse og mørke bilder ligger i egen mappe tilpasset PP-format.</a:t>
            </a:r>
            <a:endParaRPr lang="nb-NO" sz="700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508361" y="1297865"/>
            <a:ext cx="3954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Font som skal brukes er </a:t>
            </a:r>
            <a:r>
              <a:rPr lang="nb-NO" sz="1200" dirty="0" err="1"/>
              <a:t>Calibri</a:t>
            </a:r>
            <a:endParaRPr lang="nb-NO" sz="1200" dirty="0"/>
          </a:p>
        </p:txBody>
      </p:sp>
      <p:pic>
        <p:nvPicPr>
          <p:cNvPr id="8" name="Bilde 7" descr="Bakgrunn_Trikke_bil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47573"/>
            <a:ext cx="2849110" cy="1603099"/>
          </a:xfrm>
          <a:prstGeom prst="rect">
            <a:avLst/>
          </a:prstGeom>
        </p:spPr>
      </p:pic>
      <p:sp>
        <p:nvSpPr>
          <p:cNvPr id="17" name="Rektangel 16"/>
          <p:cNvSpPr/>
          <p:nvPr userDrawn="1"/>
        </p:nvSpPr>
        <p:spPr>
          <a:xfrm>
            <a:off x="2915816" y="2255003"/>
            <a:ext cx="2270112" cy="566822"/>
          </a:xfrm>
          <a:prstGeom prst="rect">
            <a:avLst/>
          </a:prstGeom>
          <a:solidFill>
            <a:schemeClr val="accent3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/>
          <p:cNvSpPr txBox="1"/>
          <p:nvPr userDrawn="1"/>
        </p:nvSpPr>
        <p:spPr>
          <a:xfrm>
            <a:off x="3146462" y="2327011"/>
            <a:ext cx="2039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Boks</a:t>
            </a:r>
            <a:r>
              <a:rPr lang="nb-NO" sz="700" baseline="0" dirty="0">
                <a:solidFill>
                  <a:schemeClr val="bg1"/>
                </a:solidFill>
              </a:rPr>
              <a:t> på bildet skal ligge gjennomsiktig,  </a:t>
            </a:r>
            <a:br>
              <a:rPr lang="nb-NO" sz="700" baseline="0" dirty="0">
                <a:solidFill>
                  <a:schemeClr val="bg1"/>
                </a:solidFill>
              </a:rPr>
            </a:br>
            <a:r>
              <a:rPr lang="nb-NO" sz="700" baseline="0" dirty="0">
                <a:solidFill>
                  <a:schemeClr val="bg1"/>
                </a:solidFill>
              </a:rPr>
              <a:t>valg for dette ligger under FORMAT, og GJENNOMSIKTIGHET (Pilen skal stå på 3 streker).</a:t>
            </a:r>
            <a:endParaRPr lang="nb-NO" sz="700" dirty="0">
              <a:solidFill>
                <a:schemeClr val="bg1"/>
              </a:solidFill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1951100" y="3450850"/>
            <a:ext cx="649078" cy="65047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 userDrawn="1"/>
        </p:nvSpPr>
        <p:spPr>
          <a:xfrm>
            <a:off x="4670721" y="3432273"/>
            <a:ext cx="287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>
                <a:solidFill>
                  <a:srgbClr val="FF6600"/>
                </a:solidFill>
              </a:rPr>
              <a:t>NB! </a:t>
            </a:r>
            <a:r>
              <a:rPr lang="nb-NO" sz="1000" i="1" dirty="0"/>
              <a:t>Denne sliden ligger i lysbildemalen, så</a:t>
            </a:r>
            <a:r>
              <a:rPr lang="nb-NO" sz="1000" i="1" baseline="0" dirty="0"/>
              <a:t> den kan slettes i selve presentasjonen ved bruk.</a:t>
            </a:r>
            <a:endParaRPr lang="nb-NO" sz="1000" i="1" dirty="0"/>
          </a:p>
        </p:txBody>
      </p:sp>
    </p:spTree>
    <p:extLst>
      <p:ext uri="{BB962C8B-B14F-4D97-AF65-F5344CB8AC3E}">
        <p14:creationId xmlns:p14="http://schemas.microsoft.com/office/powerpoint/2010/main" val="22043034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/bilde_blå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akgrunn_Tri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-16934" y="2896130"/>
            <a:ext cx="4622800" cy="104377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179512" y="3093980"/>
            <a:ext cx="4176588" cy="3957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1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507854"/>
            <a:ext cx="4622800" cy="3957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14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 dirty="0"/>
              <a:t>Klikk for å skrive inn underheading</a:t>
            </a:r>
          </a:p>
        </p:txBody>
      </p:sp>
    </p:spTree>
    <p:extLst>
      <p:ext uri="{BB962C8B-B14F-4D97-AF65-F5344CB8AC3E}">
        <p14:creationId xmlns:p14="http://schemas.microsoft.com/office/powerpoint/2010/main" val="16350190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m/1 bilde, utfallend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0" y="1159298"/>
            <a:ext cx="9144000" cy="39842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8076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heading m/bullets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57200" y="1473202"/>
            <a:ext cx="8237538" cy="278129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20000"/>
              </a:lnSpc>
              <a:buFont typeface="Wingdings" charset="2"/>
              <a:buChar char="§"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94367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heading m/bullets 2 spalte_S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5"/>
          <p:cNvSpPr>
            <a:spLocks noGrp="1"/>
          </p:cNvSpPr>
          <p:nvPr>
            <p:ph idx="1" hasCustomPrompt="1"/>
          </p:nvPr>
        </p:nvSpPr>
        <p:spPr>
          <a:xfrm>
            <a:off x="457200" y="1275606"/>
            <a:ext cx="8237538" cy="2641473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 baseline="0"/>
            </a:lvl1pPr>
          </a:lstStyle>
          <a:p>
            <a:pPr lvl="0"/>
            <a:r>
              <a:rPr lang="nb-NO" dirty="0"/>
              <a:t>Klikk for å redigere tekststiler i malen 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651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42ED87-65A6-CFC9-8C79-F27B58208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2299" y="4697226"/>
            <a:ext cx="4475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39DA-7560-4347-BFD0-A3877F9BFB10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BEE90F85-D79D-9B53-C6A5-826889CEF6A6}"/>
              </a:ext>
            </a:extLst>
          </p:cNvPr>
          <p:cNvCxnSpPr>
            <a:cxnSpLocks/>
          </p:cNvCxnSpPr>
          <p:nvPr/>
        </p:nvCxnSpPr>
        <p:spPr>
          <a:xfrm>
            <a:off x="0" y="4553888"/>
            <a:ext cx="9144000" cy="589613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6250820B-D998-5277-9988-F4D3DFB0F0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6230" y="4308172"/>
            <a:ext cx="665629" cy="665629"/>
          </a:xfrm>
          <a:prstGeom prst="rect">
            <a:avLst/>
          </a:prstGeom>
        </p:spPr>
      </p:pic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12AE1578-DEB3-9DBD-B7C0-F3000365C1F1}"/>
              </a:ext>
            </a:extLst>
          </p:cNvPr>
          <p:cNvCxnSpPr>
            <a:cxnSpLocks/>
          </p:cNvCxnSpPr>
          <p:nvPr/>
        </p:nvCxnSpPr>
        <p:spPr>
          <a:xfrm flipH="1">
            <a:off x="6339468" y="3721556"/>
            <a:ext cx="2804532" cy="1421945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1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3" r:id="rId2"/>
    <p:sldLayoutId id="2147484121" r:id="rId3"/>
    <p:sldLayoutId id="2147484122" r:id="rId4"/>
    <p:sldLayoutId id="2147484059" r:id="rId5"/>
    <p:sldLayoutId id="2147484056" r:id="rId6"/>
    <p:sldLayoutId id="2147484032" r:id="rId7"/>
    <p:sldLayoutId id="2147484034" r:id="rId8"/>
    <p:sldLayoutId id="2147484023" r:id="rId9"/>
    <p:sldLayoutId id="2147484036" r:id="rId10"/>
    <p:sldLayoutId id="2147484057" r:id="rId11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C3D4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C3D43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C3D43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C3D43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C3D43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C3D4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42ED87-65A6-CFC9-8C79-F27B58208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2298" y="4697226"/>
            <a:ext cx="4475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BEE90F85-D79D-9B53-C6A5-826889CEF6A6}"/>
              </a:ext>
            </a:extLst>
          </p:cNvPr>
          <p:cNvCxnSpPr>
            <a:cxnSpLocks/>
          </p:cNvCxnSpPr>
          <p:nvPr userDrawn="1"/>
        </p:nvCxnSpPr>
        <p:spPr>
          <a:xfrm>
            <a:off x="0" y="4553887"/>
            <a:ext cx="9144000" cy="589613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6250820B-D998-5277-9988-F4D3DFB0F0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86229" y="4308171"/>
            <a:ext cx="665629" cy="665629"/>
          </a:xfrm>
          <a:prstGeom prst="rect">
            <a:avLst/>
          </a:prstGeom>
        </p:spPr>
      </p:pic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12AE1578-DEB3-9DBD-B7C0-F3000365C1F1}"/>
              </a:ext>
            </a:extLst>
          </p:cNvPr>
          <p:cNvCxnSpPr>
            <a:cxnSpLocks/>
          </p:cNvCxnSpPr>
          <p:nvPr userDrawn="1"/>
        </p:nvCxnSpPr>
        <p:spPr>
          <a:xfrm flipH="1">
            <a:off x="6339468" y="3721555"/>
            <a:ext cx="2804532" cy="1421945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3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4125" r:id="rId2"/>
    <p:sldLayoutId id="21474841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C3D4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3D4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3D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C3D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D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D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ltak.no/b-endre-transportmiddelfordeling/b-5-mobilitetsplanlegging-og-kampanjer/b-5-6/?highlight=hjerteson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hyperlink" Target="https://i0.wp.com/www.tiltak.no/wp-content/uploads/2011/06/image002-1.jpg?ssl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hyperlink" Target="https://i0.wp.com/www.tiltak.no/wp-content/uploads/2011/06/image003-5.png?ssl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hyperlink" Target="https://i0.wp.com/www.tiltak.no/wp-content/uploads/2011/06/image004-4.png?ssl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hjertesone.no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player.vimeo.com/video/590984310?h=6fbe32e09e&amp;app_id=12296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0AD2F1-F9A2-4DD2-846E-39FBF09CD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r="6806" b="2"/>
          <a:stretch/>
        </p:blipFill>
        <p:spPr bwMode="auto">
          <a:xfrm>
            <a:off x="20" y="18427"/>
            <a:ext cx="9143980" cy="515196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 wrap="square" anchor="ctr">
            <a:normAutofit/>
          </a:bodyPr>
          <a:lstStyle/>
          <a:p>
            <a:r>
              <a:rPr lang="nb-NO" sz="3000" dirty="0"/>
              <a:t>Trafikksikkerhet og Hjertesone</a:t>
            </a:r>
          </a:p>
        </p:txBody>
      </p:sp>
    </p:spTree>
    <p:extLst>
      <p:ext uri="{BB962C8B-B14F-4D97-AF65-F5344CB8AC3E}">
        <p14:creationId xmlns:p14="http://schemas.microsoft.com/office/powerpoint/2010/main" val="6349074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9BECC4E-475F-29C3-7A67-686DCBA3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hlinkClick r:id="rId3" tooltip="https://www.tiltak.no/b-endre-transportmiddelfordeling/b-5-mobilitetsplanlegging-og-kampanjer/b-5-6/?highlight=hjertesone"/>
              </a:rPr>
              <a:t>Hjertesone rundt skoler - Tiltakskatalog for transport og miljø 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Helhetlig oversikt over hvordan man bør jobbe med hjertesone. 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0D72AB5-F08C-AD1F-9FE1-2664932B0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144" y="0"/>
            <a:ext cx="4865199" cy="1545827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Viktig når man går i gang!</a:t>
            </a:r>
          </a:p>
        </p:txBody>
      </p:sp>
      <p:pic>
        <p:nvPicPr>
          <p:cNvPr id="6" name="Plassholder for bilde 5" descr="Et bilde som inneholder himmel, utendørs, vann, scenebilde&#10;&#10;Automatisk generert beskrivelse">
            <a:extLst>
              <a:ext uri="{FF2B5EF4-FFF2-40B4-BE49-F238E27FC236}">
                <a16:creationId xmlns:a16="http://schemas.microsoft.com/office/drawing/2014/main" id="{9B4D4AFB-D6E7-66B5-5D13-54F315CC5A3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198" b="1198"/>
          <a:stretch>
            <a:fillRect/>
          </a:stretch>
        </p:blipFill>
        <p:spPr/>
      </p:pic>
      <p:pic>
        <p:nvPicPr>
          <p:cNvPr id="14" name="Bilde 13" descr="Et bilde som inneholder logo&#10;&#10;Automatisk generert beskrivelse">
            <a:extLst>
              <a:ext uri="{FF2B5EF4-FFF2-40B4-BE49-F238E27FC236}">
                <a16:creationId xmlns:a16="http://schemas.microsoft.com/office/drawing/2014/main" id="{6055329D-A91E-FEEB-1BE0-53C1C7FA2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379" y="145959"/>
            <a:ext cx="1618470" cy="14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9BECC4E-475F-29C3-7A67-686DCBA3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/>
              <a:t>De ulike sektorene i kommunen må samarbeide.</a:t>
            </a:r>
          </a:p>
          <a:p>
            <a:r>
              <a:rPr lang="nb-NO" sz="2000" dirty="0"/>
              <a:t>Barn og foreldre må involveres.</a:t>
            </a:r>
            <a:br>
              <a:rPr lang="nb-NO" sz="2000" dirty="0"/>
            </a:br>
            <a:br>
              <a:rPr lang="nb-NO" sz="2000" dirty="0"/>
            </a:b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0D72AB5-F08C-AD1F-9FE1-2664932B0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144" y="0"/>
            <a:ext cx="4865199" cy="1545827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Viktig når man går i gang!</a:t>
            </a:r>
          </a:p>
        </p:txBody>
      </p:sp>
      <p:pic>
        <p:nvPicPr>
          <p:cNvPr id="6" name="Plassholder for bilde 5" descr="Et bilde som inneholder himmel, utendørs, vann, scenebilde&#10;&#10;Automatisk generert beskrivelse">
            <a:extLst>
              <a:ext uri="{FF2B5EF4-FFF2-40B4-BE49-F238E27FC236}">
                <a16:creationId xmlns:a16="http://schemas.microsoft.com/office/drawing/2014/main" id="{9B4D4AFB-D6E7-66B5-5D13-54F315CC5A3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198" b="1198"/>
          <a:stretch>
            <a:fillRect/>
          </a:stretch>
        </p:blipFill>
        <p:spPr/>
      </p:pic>
      <p:pic>
        <p:nvPicPr>
          <p:cNvPr id="14" name="Bilde 13" descr="Et bilde som inneholder logo&#10;&#10;Automatisk generert beskrivelse">
            <a:extLst>
              <a:ext uri="{FF2B5EF4-FFF2-40B4-BE49-F238E27FC236}">
                <a16:creationId xmlns:a16="http://schemas.microsoft.com/office/drawing/2014/main" id="{6055329D-A91E-FEEB-1BE0-53C1C7FA2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379" y="145959"/>
            <a:ext cx="1618470" cy="14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84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9BECC4E-475F-29C3-7A67-686DCBA3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MÅ ha tiltak innen de to første hovedgruppene: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Holdningspåvirkende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Opplærings- og informasjonstiltak</a:t>
            </a:r>
            <a:br>
              <a:rPr lang="nb-NO" dirty="0"/>
            </a:br>
            <a:endParaRPr lang="nb-NO" dirty="0"/>
          </a:p>
          <a:p>
            <a:r>
              <a:rPr lang="nb-NO" dirty="0"/>
              <a:t>KAN ha tiltak i den siste hovedgruppen: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Fysiske og trafikkregulerende tiltak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0D72AB5-F08C-AD1F-9FE1-2664932B0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751" y="0"/>
            <a:ext cx="4865199" cy="1545827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Hva skal til for at vi anser det som en hjertesone?</a:t>
            </a:r>
          </a:p>
        </p:txBody>
      </p:sp>
      <p:pic>
        <p:nvPicPr>
          <p:cNvPr id="14" name="Bilde 13" descr="Et bilde som inneholder logo&#10;&#10;Automatisk generert beskrivelse">
            <a:extLst>
              <a:ext uri="{FF2B5EF4-FFF2-40B4-BE49-F238E27FC236}">
                <a16:creationId xmlns:a16="http://schemas.microsoft.com/office/drawing/2014/main" id="{6055329D-A91E-FEEB-1BE0-53C1C7FA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79" y="145959"/>
            <a:ext cx="1618470" cy="1450939"/>
          </a:xfrm>
          <a:prstGeom prst="rect">
            <a:avLst/>
          </a:prstGeom>
        </p:spPr>
      </p:pic>
      <p:pic>
        <p:nvPicPr>
          <p:cNvPr id="6" name="Plassholder for bilde 5" descr="Et bilde som inneholder person, gress, himmel, utendørs&#10;&#10;Automatisk generert beskrivelse">
            <a:extLst>
              <a:ext uri="{FF2B5EF4-FFF2-40B4-BE49-F238E27FC236}">
                <a16:creationId xmlns:a16="http://schemas.microsoft.com/office/drawing/2014/main" id="{1BD58BBB-0B8D-9AC6-29A4-96937352132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7335" r="17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552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0D72AB5-F08C-AD1F-9FE1-2664932B0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751" y="0"/>
            <a:ext cx="4865199" cy="1545827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Eksempler: Holdningspåvirkende tiltak</a:t>
            </a:r>
          </a:p>
        </p:txBody>
      </p:sp>
      <p:pic>
        <p:nvPicPr>
          <p:cNvPr id="14" name="Bilde 13" descr="Et bilde som inneholder logo&#10;&#10;Automatisk generert beskrivelse">
            <a:extLst>
              <a:ext uri="{FF2B5EF4-FFF2-40B4-BE49-F238E27FC236}">
                <a16:creationId xmlns:a16="http://schemas.microsoft.com/office/drawing/2014/main" id="{6055329D-A91E-FEEB-1BE0-53C1C7FA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79" y="145959"/>
            <a:ext cx="1618470" cy="1450939"/>
          </a:xfrm>
          <a:prstGeom prst="rect">
            <a:avLst/>
          </a:prstGeom>
        </p:spPr>
      </p:pic>
      <p:pic>
        <p:nvPicPr>
          <p:cNvPr id="1026" name="Picture 2" descr="foto av en gruppe barn utenfor en skole">
            <a:hlinkClick r:id="rId4"/>
            <a:extLst>
              <a:ext uri="{FF2B5EF4-FFF2-40B4-BE49-F238E27FC236}">
                <a16:creationId xmlns:a16="http://schemas.microsoft.com/office/drawing/2014/main" id="{A5B9CAE8-E6C5-0112-A699-209F94C8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3" y="1928953"/>
            <a:ext cx="3371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ssholder for tekst 1">
            <a:extLst>
              <a:ext uri="{FF2B5EF4-FFF2-40B4-BE49-F238E27FC236}">
                <a16:creationId xmlns:a16="http://schemas.microsoft.com/office/drawing/2014/main" id="{8B065D0D-E7F6-DC57-F9AD-38FCB18D0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5006" y="1928952"/>
            <a:ext cx="4434016" cy="2474377"/>
          </a:xfrm>
        </p:spPr>
        <p:txBody>
          <a:bodyPr/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Gågrupper</a:t>
            </a: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/Gåbuss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Synlige trafikkvakter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Synlig politi/ politikontroller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Refleksaksjon/Refleksdag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Gå- og sykkelkonkurranser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Felles markering av åpning av Hjertesonen</a:t>
            </a:r>
          </a:p>
        </p:txBody>
      </p:sp>
    </p:spTree>
    <p:extLst>
      <p:ext uri="{BB962C8B-B14F-4D97-AF65-F5344CB8AC3E}">
        <p14:creationId xmlns:p14="http://schemas.microsoft.com/office/powerpoint/2010/main" val="369403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0D72AB5-F08C-AD1F-9FE1-2664932B0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751" y="0"/>
            <a:ext cx="4865199" cy="1545827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Eksempler: Opplærings- og informasjonstiltak</a:t>
            </a:r>
          </a:p>
        </p:txBody>
      </p:sp>
      <p:pic>
        <p:nvPicPr>
          <p:cNvPr id="14" name="Bilde 13" descr="Et bilde som inneholder logo&#10;&#10;Automatisk generert beskrivelse">
            <a:extLst>
              <a:ext uri="{FF2B5EF4-FFF2-40B4-BE49-F238E27FC236}">
                <a16:creationId xmlns:a16="http://schemas.microsoft.com/office/drawing/2014/main" id="{6055329D-A91E-FEEB-1BE0-53C1C7FA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79" y="145959"/>
            <a:ext cx="1618470" cy="1450939"/>
          </a:xfrm>
          <a:prstGeom prst="rect">
            <a:avLst/>
          </a:prstGeom>
        </p:spPr>
      </p:pic>
      <p:pic>
        <p:nvPicPr>
          <p:cNvPr id="1029" name="Picture 5" descr="Fotoet viser barn som leker på et teppe med vei-motiv">
            <a:hlinkClick r:id="rId4"/>
            <a:extLst>
              <a:ext uri="{FF2B5EF4-FFF2-40B4-BE49-F238E27FC236}">
                <a16:creationId xmlns:a16="http://schemas.microsoft.com/office/drawing/2014/main" id="{6A8213B4-DD8F-73E1-D8BF-DE7A1C9D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5134"/>
            <a:ext cx="2610596" cy="34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99EB479-37FD-1065-11C9-4B6A02EFB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1350" y="2055700"/>
            <a:ext cx="4434016" cy="2474377"/>
          </a:xfrm>
        </p:spPr>
        <p:txBody>
          <a:bodyPr/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 Trafikkopplæring og Hjertesone inn i årsplanen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 Klassebamser og dagbok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 Sykkelopplæring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 Foreldreinformasjon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 Kunstneriske aktiviteter</a:t>
            </a:r>
          </a:p>
        </p:txBody>
      </p:sp>
    </p:spTree>
    <p:extLst>
      <p:ext uri="{BB962C8B-B14F-4D97-AF65-F5344CB8AC3E}">
        <p14:creationId xmlns:p14="http://schemas.microsoft.com/office/powerpoint/2010/main" val="262870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0D72AB5-F08C-AD1F-9FE1-2664932B0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750" y="0"/>
            <a:ext cx="5348017" cy="1545827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Eksempler: </a:t>
            </a:r>
            <a:br>
              <a:rPr lang="nb-NO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nb-NO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Fysiske og trafikkregulerende tiltak</a:t>
            </a:r>
          </a:p>
        </p:txBody>
      </p:sp>
      <p:pic>
        <p:nvPicPr>
          <p:cNvPr id="14" name="Bilde 13" descr="Et bilde som inneholder logo&#10;&#10;Automatisk generert beskrivelse">
            <a:extLst>
              <a:ext uri="{FF2B5EF4-FFF2-40B4-BE49-F238E27FC236}">
                <a16:creationId xmlns:a16="http://schemas.microsoft.com/office/drawing/2014/main" id="{6055329D-A91E-FEEB-1BE0-53C1C7FA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79" y="145959"/>
            <a:ext cx="1618470" cy="1450939"/>
          </a:xfrm>
          <a:prstGeom prst="rect">
            <a:avLst/>
          </a:prstGeom>
        </p:spPr>
      </p:pic>
      <p:pic>
        <p:nvPicPr>
          <p:cNvPr id="1032" name="Picture 8" descr="Foto av grønne hjerter på et gjerde rundt en skole.">
            <a:hlinkClick r:id="rId4"/>
            <a:extLst>
              <a:ext uri="{FF2B5EF4-FFF2-40B4-BE49-F238E27FC236}">
                <a16:creationId xmlns:a16="http://schemas.microsoft.com/office/drawing/2014/main" id="{36B242D4-B1F9-A2BB-C1BA-A8FA2EF0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7" y="2399890"/>
            <a:ext cx="29146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9CC9EB0-A791-5DCC-019E-3F442CE69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1350" y="2055700"/>
            <a:ext cx="4434016" cy="2474377"/>
          </a:xfrm>
        </p:spPr>
        <p:txBody>
          <a:bodyPr>
            <a:normAutofit lnSpcReduction="10000"/>
          </a:bodyPr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Skilting av hjertesonen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Offentlige skilt som begrenser kjøring i og rundt hjertesonen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Bom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Omdisponering av parkeringsplasser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Droppsone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Redusert fartsgrense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Fysiske fartsdempende tiltak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Andre fysiske tiltak</a:t>
            </a:r>
          </a:p>
        </p:txBody>
      </p:sp>
    </p:spTree>
    <p:extLst>
      <p:ext uri="{BB962C8B-B14F-4D97-AF65-F5344CB8AC3E}">
        <p14:creationId xmlns:p14="http://schemas.microsoft.com/office/powerpoint/2010/main" val="416054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AE8EADB-D46A-4521-92B5-A05ED17DA12D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3" r="29330" b="-2"/>
          <a:stretch/>
        </p:blipFill>
        <p:spPr bwMode="auto">
          <a:xfrm>
            <a:off x="-349855" y="-1288160"/>
            <a:ext cx="3832527" cy="64316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67C941-2C83-4D3B-AC90-99AD51755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Hvor går og sykler barna?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Hvor synes de det er fint å gå/sykle?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Hvor synes de ikke det er fint?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synes de er utrygt? (Manglende lys? Skummel overgang? Hull i veien?)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kan gjøres noe med?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FB16453-B423-4D2E-B938-20175229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nb-NO" dirty="0"/>
              <a:t>Tenk helhetlig!</a:t>
            </a:r>
          </a:p>
        </p:txBody>
      </p:sp>
    </p:spTree>
    <p:extLst>
      <p:ext uri="{BB962C8B-B14F-4D97-AF65-F5344CB8AC3E}">
        <p14:creationId xmlns:p14="http://schemas.microsoft.com/office/powerpoint/2010/main" val="4672634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t bilde som inneholder utendørs, bilvei, person, ridning&#10;&#10;Automatisk generert beskrivelse">
            <a:extLst>
              <a:ext uri="{FF2B5EF4-FFF2-40B4-BE49-F238E27FC236}">
                <a16:creationId xmlns:a16="http://schemas.microsoft.com/office/drawing/2014/main" id="{581E049C-F656-4C3E-A603-C9A4824E26E7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 b="9210"/>
          <a:stretch/>
        </p:blipFill>
        <p:spPr bwMode="auto"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050B9F2-8134-4179-BE5E-2A4BA0930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Størst</a:t>
            </a:r>
            <a:r>
              <a:rPr lang="en-US" dirty="0"/>
              <a:t> fare for </a:t>
            </a:r>
            <a:r>
              <a:rPr lang="en-US" dirty="0" err="1"/>
              <a:t>påkjørsel</a:t>
            </a:r>
            <a:r>
              <a:rPr lang="en-US" dirty="0"/>
              <a:t>: </a:t>
            </a:r>
            <a:r>
              <a:rPr lang="en-US" dirty="0" err="1"/>
              <a:t>Parkeringsplassen</a:t>
            </a:r>
            <a:r>
              <a:rPr lang="en-US" dirty="0"/>
              <a:t>!</a:t>
            </a:r>
          </a:p>
          <a:p>
            <a:r>
              <a:rPr lang="en-US" dirty="0" err="1"/>
              <a:t>Størst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for </a:t>
            </a:r>
            <a:r>
              <a:rPr lang="en-US" dirty="0" err="1"/>
              <a:t>skade</a:t>
            </a:r>
            <a:r>
              <a:rPr lang="en-US" dirty="0"/>
              <a:t> (</a:t>
            </a:r>
            <a:r>
              <a:rPr lang="en-US" dirty="0" err="1"/>
              <a:t>blant</a:t>
            </a:r>
            <a:r>
              <a:rPr lang="en-US" dirty="0"/>
              <a:t> barn): </a:t>
            </a:r>
            <a:r>
              <a:rPr lang="en-US" dirty="0" err="1"/>
              <a:t>Eneulykke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sykkel</a:t>
            </a:r>
            <a:r>
              <a:rPr lang="en-US" dirty="0"/>
              <a:t>.</a:t>
            </a:r>
          </a:p>
        </p:txBody>
      </p:sp>
      <p:sp>
        <p:nvSpPr>
          <p:cNvPr id="73" name="Title 3">
            <a:extLst>
              <a:ext uri="{FF2B5EF4-FFF2-40B4-BE49-F238E27FC236}">
                <a16:creationId xmlns:a16="http://schemas.microsoft.com/office/drawing/2014/main" id="{C7A3C2AE-2B01-41C5-838A-5B65CD55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Reell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1564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B2228E7-A032-4E87-9259-A63F59843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r="1" b="2262"/>
          <a:stretch/>
        </p:blipFill>
        <p:spPr bwMode="auto">
          <a:xfrm>
            <a:off x="2" y="1"/>
            <a:ext cx="3064933" cy="51435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A426E7DF-EF9F-49E9-B258-E118820C9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Sykkelopplæring</a:t>
            </a:r>
            <a:endParaRPr lang="en-US" dirty="0"/>
          </a:p>
          <a:p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å </a:t>
            </a:r>
            <a:r>
              <a:rPr lang="en-US" dirty="0" err="1"/>
              <a:t>ferdes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trafikken</a:t>
            </a:r>
            <a:endParaRPr lang="en-US" dirty="0"/>
          </a:p>
          <a:p>
            <a:r>
              <a:rPr lang="en-US" dirty="0"/>
              <a:t>(Sykkeldyktig.no </a:t>
            </a:r>
            <a:r>
              <a:rPr lang="en-US" dirty="0" err="1"/>
              <a:t>og</a:t>
            </a:r>
            <a:r>
              <a:rPr lang="en-US" dirty="0"/>
              <a:t> barnastrafikklubb.no)</a:t>
            </a:r>
          </a:p>
          <a:p>
            <a:endParaRPr lang="en-US" dirty="0"/>
          </a:p>
        </p:txBody>
      </p:sp>
      <p:sp>
        <p:nvSpPr>
          <p:cNvPr id="73" name="Title 3">
            <a:extLst>
              <a:ext uri="{FF2B5EF4-FFF2-40B4-BE49-F238E27FC236}">
                <a16:creationId xmlns:a16="http://schemas.microsoft.com/office/drawing/2014/main" id="{543EF409-92CE-4F0E-9805-C95DABAE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Kunnskap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øving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52026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jertesone hovedbilde.jpg">
            <a:extLst>
              <a:ext uri="{FF2B5EF4-FFF2-40B4-BE49-F238E27FC236}">
                <a16:creationId xmlns:a16="http://schemas.microsoft.com/office/drawing/2014/main" id="{4ABBEC51-659B-46D0-AF19-AFC7890DC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67" y="169595"/>
            <a:ext cx="3430363" cy="2409548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691244" y="758375"/>
            <a:ext cx="7353300" cy="563705"/>
          </a:xfrm>
        </p:spPr>
        <p:txBody>
          <a:bodyPr/>
          <a:lstStyle/>
          <a:p>
            <a:r>
              <a:rPr lang="en-GB" sz="2400" dirty="0"/>
              <a:t>Ingen “one size fits all”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561" y="169595"/>
            <a:ext cx="879666" cy="746528"/>
          </a:xfrm>
          <a:prstGeom prst="rect">
            <a:avLst/>
          </a:prstGeom>
        </p:spPr>
      </p:pic>
      <p:sp>
        <p:nvSpPr>
          <p:cNvPr id="14" name="Plassholder for innhold 8">
            <a:extLst>
              <a:ext uri="{FF2B5EF4-FFF2-40B4-BE49-F238E27FC236}">
                <a16:creationId xmlns:a16="http://schemas.microsoft.com/office/drawing/2014/main" id="{6D052D30-E676-4DB5-9C62-F7731C82DDFD}"/>
              </a:ext>
            </a:extLst>
          </p:cNvPr>
          <p:cNvSpPr txBox="1">
            <a:spLocks/>
          </p:cNvSpPr>
          <p:nvPr/>
        </p:nvSpPr>
        <p:spPr bwMode="auto">
          <a:xfrm>
            <a:off x="4231411" y="1752409"/>
            <a:ext cx="4805795" cy="249205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000" kern="1200">
                <a:solidFill>
                  <a:srgbClr val="595959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defRPr>
            </a:lvl1pPr>
            <a:lvl2pPr marL="6286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2pPr>
            <a:lvl3pPr marL="10858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3pPr>
            <a:lvl4pPr marL="15430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2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2C2C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b-NO" sz="1400" dirty="0"/>
              <a:t>Ulike skoler = ulike løsninger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b-NO" sz="1400" dirty="0"/>
              <a:t>Hva er behovet og mulighetene for hver enkelt skole?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b-NO" sz="1400" dirty="0"/>
              <a:t>Mange små og store tiltak.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b-NO" sz="1400" dirty="0"/>
              <a:t>Involvere alle!</a:t>
            </a:r>
            <a:endParaRPr lang="nb-NO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nb-NO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739DA-7560-4347-BFD0-A3877F9BFB10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/>
              <a:t>Kri</a:t>
            </a:r>
            <a:endParaRPr lang="en-US" sz="2400" dirty="0"/>
          </a:p>
        </p:txBody>
      </p:sp>
      <p:pic>
        <p:nvPicPr>
          <p:cNvPr id="7" name="Picture 6" descr="hjertesone hovedbild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473" y="656942"/>
            <a:ext cx="5143500" cy="359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694" y="138094"/>
            <a:ext cx="879666" cy="746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315" y="2072217"/>
            <a:ext cx="2851352" cy="828250"/>
          </a:xfrm>
          <a:prstGeom prst="rect">
            <a:avLst/>
          </a:prstGeom>
        </p:spPr>
      </p:pic>
      <p:pic>
        <p:nvPicPr>
          <p:cNvPr id="2" name="Picture 5" descr="hjertesone hovedbilde.jpg">
            <a:extLst>
              <a:ext uri="{FF2B5EF4-FFF2-40B4-BE49-F238E27FC236}">
                <a16:creationId xmlns:a16="http://schemas.microsoft.com/office/drawing/2014/main" id="{7B92DC26-12F1-A759-845A-977B7F3BBB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0" b="95060" l="1261" r="96744">
                        <a14:foregroundMark x1="55518" y1="89970" x2="59769" y2="91916"/>
                        <a14:foregroundMark x1="53873" y1="89217" x2="55199" y2="89824"/>
                        <a14:foregroundMark x1="48297" y1="86665" x2="52368" y2="88529"/>
                        <a14:foregroundMark x1="45378" y1="85329" x2="48227" y2="86633"/>
                        <a14:foregroundMark x1="59769" y1="91916" x2="67122" y2="92365"/>
                        <a14:foregroundMark x1="67122" y1="92365" x2="89601" y2="84880"/>
                        <a14:foregroundMark x1="58184" y1="89992" x2="68067" y2="93263"/>
                        <a14:foregroundMark x1="56767" y1="89523" x2="57697" y2="89831"/>
                        <a14:foregroundMark x1="48315" y1="86726" x2="51624" y2="87821"/>
                        <a14:foregroundMark x1="45903" y1="85928" x2="48248" y2="86704"/>
                        <a14:foregroundMark x1="68067" y1="93263" x2="82353" y2="88922"/>
                        <a14:foregroundMark x1="82353" y1="88922" x2="89076" y2="84431"/>
                        <a14:foregroundMark x1="81197" y1="88024" x2="81197" y2="88024"/>
                        <a14:foregroundMark x1="98529" y1="76796" x2="91492" y2="79790"/>
                        <a14:foregroundMark x1="91492" y1="79790" x2="97899" y2="78743"/>
                        <a14:foregroundMark x1="97899" y1="78743" x2="91176" y2="78443"/>
                        <a14:foregroundMark x1="91176" y1="78443" x2="98319" y2="77545"/>
                        <a14:foregroundMark x1="98319" y1="77545" x2="92227" y2="80240"/>
                        <a14:foregroundMark x1="92227" y1="80240" x2="93908" y2="79641"/>
                        <a14:foregroundMark x1="31092" y1="10180" x2="29412" y2="8832"/>
                        <a14:foregroundMark x1="39706" y1="27844" x2="34769" y2="11527"/>
                        <a14:foregroundMark x1="34769" y1="11527" x2="29517" y2="5539"/>
                        <a14:foregroundMark x1="29517" y1="5539" x2="23214" y2="7784"/>
                        <a14:foregroundMark x1="23214" y1="7784" x2="21429" y2="9281"/>
                        <a14:foregroundMark x1="21218" y1="9581" x2="21744" y2="10180"/>
                        <a14:foregroundMark x1="44958" y1="85030" x2="39286" y2="90419"/>
                        <a14:foregroundMark x1="30576" y1="93177" x2="25105" y2="94910"/>
                        <a14:foregroundMark x1="36874" y1="91182" x2="30630" y2="93160"/>
                        <a14:foregroundMark x1="37845" y1="90875" x2="37146" y2="91096"/>
                        <a14:foregroundMark x1="39286" y1="90419" x2="39007" y2="90507"/>
                        <a14:foregroundMark x1="25105" y1="94910" x2="11765" y2="89371"/>
                        <a14:foregroundMark x1="11765" y1="89371" x2="1261" y2="77994"/>
                        <a14:foregroundMark x1="1891" y1="77994" x2="12710" y2="89371"/>
                        <a14:foregroundMark x1="12710" y1="89371" x2="18382" y2="93114"/>
                        <a14:foregroundMark x1="18382" y1="93114" x2="25840" y2="95060"/>
                        <a14:foregroundMark x1="25840" y1="95060" x2="30252" y2="94760"/>
                        <a14:foregroundMark x1="22164" y1="95060" x2="20588" y2="94910"/>
                        <a14:foregroundMark x1="41282" y1="80240" x2="36501" y2="77068"/>
                        <a14:foregroundMark x1="39046" y1="80347" x2="39920" y2="81286"/>
                        <a14:foregroundMark x1="49895" y1="79641" x2="63761" y2="56737"/>
                        <a14:foregroundMark x1="63761" y1="56737" x2="66702" y2="48653"/>
                        <a14:foregroundMark x1="66702" y1="48653" x2="67437" y2="39671"/>
                        <a14:foregroundMark x1="67437" y1="39671" x2="66282" y2="30988"/>
                        <a14:foregroundMark x1="66282" y1="30988" x2="62605" y2="22006"/>
                        <a14:foregroundMark x1="62605" y1="22006" x2="57773" y2="16467"/>
                        <a14:foregroundMark x1="57773" y1="16467" x2="50525" y2="15269"/>
                        <a14:foregroundMark x1="50525" y1="15269" x2="43487" y2="23054"/>
                        <a14:foregroundMark x1="40126" y1="27695" x2="45168" y2="20210"/>
                        <a14:foregroundMark x1="45168" y1="20210" x2="51471" y2="15569"/>
                        <a14:foregroundMark x1="51471" y1="15569" x2="57983" y2="16916"/>
                        <a14:foregroundMark x1="50840" y1="14820" x2="45273" y2="19611"/>
                        <a14:foregroundMark x1="45273" y1="19611" x2="38130" y2="31138"/>
                        <a14:foregroundMark x1="51366" y1="78144" x2="61870" y2="63024"/>
                        <a14:foregroundMark x1="61870" y1="63024" x2="64916" y2="53144"/>
                        <a14:foregroundMark x1="64916" y1="53144" x2="55777" y2="69910"/>
                        <a14:foregroundMark x1="55777" y1="69910" x2="63971" y2="54940"/>
                        <a14:foregroundMark x1="63971" y1="54940" x2="56513" y2="71257"/>
                        <a14:foregroundMark x1="56513" y1="71257" x2="53782" y2="73353"/>
                        <a14:foregroundMark x1="39811" y1="28293" x2="38025" y2="18413"/>
                        <a14:foregroundMark x1="38025" y1="18413" x2="34034" y2="10479"/>
                        <a14:foregroundMark x1="34034" y1="10479" x2="27836" y2="5689"/>
                        <a14:foregroundMark x1="27836" y1="5689" x2="21849" y2="8683"/>
                        <a14:foregroundMark x1="21849" y1="8683" x2="17752" y2="15269"/>
                        <a14:foregroundMark x1="17752" y1="15269" x2="13866" y2="35479"/>
                        <a14:foregroundMark x1="13866" y1="35479" x2="14496" y2="44611"/>
                        <a14:foregroundMark x1="14496" y1="44611" x2="17017" y2="52545"/>
                        <a14:foregroundMark x1="17017" y1="52545" x2="19095" y2="55237"/>
                        <a14:foregroundMark x1="17643" y1="54315" x2="18080" y2="54893"/>
                        <a14:foregroundMark x1="17437" y1="54042" x2="17626" y2="54291"/>
                        <a14:foregroundMark x1="36253" y1="76749" x2="39181" y2="80240"/>
                        <a14:foregroundMark x1="17122" y1="17216" x2="13866" y2="26048"/>
                        <a14:foregroundMark x1="13866" y1="26048" x2="15021" y2="45060"/>
                        <a14:foregroundMark x1="96639" y1="79491" x2="96744" y2="78443"/>
                        <a14:foregroundMark x1="51786" y1="89371" x2="54832" y2="90569"/>
                        <a14:foregroundMark x1="37185" y1="92216" x2="39811" y2="90120"/>
                        <a14:foregroundMark x1="18592" y1="54940" x2="28571" y2="69162"/>
                        <a14:foregroundMark x1="28571" y1="69162" x2="37710" y2="77695"/>
                        <a14:foregroundMark x1="51786" y1="15120" x2="58613" y2="17365"/>
                        <a14:foregroundMark x1="58613" y1="17365" x2="59244" y2="17964"/>
                        <a14:foregroundMark x1="55567" y1="15269" x2="50840" y2="15120"/>
                        <a14:foregroundMark x1="50840" y1="15719" x2="50420" y2="15120"/>
                        <a14:foregroundMark x1="56092" y1="16018" x2="50210" y2="15269"/>
                        <a14:foregroundMark x1="38761" y1="79491" x2="32878" y2="73802"/>
                        <a14:foregroundMark x1="32878" y1="73802" x2="39076" y2="78593"/>
                        <a14:foregroundMark x1="39076" y1="78593" x2="36450" y2="78892"/>
                        <a14:foregroundMark x1="17857" y1="54641" x2="26786" y2="65868"/>
                        <a14:foregroundMark x1="27731" y1="5689" x2="27206" y2="6737"/>
                        <a14:foregroundMark x1="24160" y1="5689" x2="29097" y2="4940"/>
                        <a14:foregroundMark x1="31828" y1="6886" x2="36555" y2="14671"/>
                        <a14:foregroundMark x1="36555" y1="14671" x2="30147" y2="7335"/>
                        <a14:foregroundMark x1="30147" y1="7335" x2="35084" y2="13323"/>
                        <a14:foregroundMark x1="35084" y1="13323" x2="35504" y2="13174"/>
                        <a14:backgroundMark x1="34443" y1="77816" x2="39811" y2="84731"/>
                        <a14:backgroundMark x1="39811" y1="84731" x2="29727" y2="90868"/>
                        <a14:backgroundMark x1="29727" y1="90868" x2="9034" y2="80539"/>
                        <a14:backgroundMark x1="9034" y1="80539" x2="10609" y2="66617"/>
                        <a14:backgroundMark x1="10609" y1="66617" x2="16912" y2="56737"/>
                        <a14:backgroundMark x1="37500" y1="88473" x2="39286" y2="83683"/>
                        <a14:backgroundMark x1="39601" y1="82335" x2="37080" y2="90419"/>
                        <a14:backgroundMark x1="37080" y1="90419" x2="40126" y2="83084"/>
                        <a14:backgroundMark x1="51261" y1="81587" x2="57668" y2="88323"/>
                        <a14:backgroundMark x1="57668" y1="88323" x2="51996" y2="81587"/>
                        <a14:backgroundMark x1="51996" y1="81587" x2="50000" y2="81886"/>
                        <a14:backgroundMark x1="39391" y1="81886" x2="40336" y2="82784"/>
                        <a14:backgroundMark x1="49475" y1="82784" x2="54832" y2="87874"/>
                        <a14:backgroundMark x1="54832" y1="87874" x2="49475" y2="82934"/>
                        <a14:backgroundMark x1="49475" y1="82934" x2="48950" y2="83084"/>
                        <a14:backgroundMark x1="47899" y1="85329" x2="47794" y2="85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0302" y="733361"/>
            <a:ext cx="5806800" cy="40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jertesone hovedbild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627" y="392093"/>
            <a:ext cx="5806800" cy="407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694" y="138093"/>
            <a:ext cx="879666" cy="746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953" y="2754131"/>
            <a:ext cx="2851352" cy="828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953" y="1431734"/>
            <a:ext cx="266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600" i="1" dirty="0"/>
            </a:br>
            <a:r>
              <a:rPr lang="en-US" sz="1600" i="1" dirty="0">
                <a:hlinkClick r:id="rId6"/>
              </a:rPr>
              <a:t>www.hjertesone.no</a:t>
            </a:r>
            <a:br>
              <a:rPr lang="en-US" sz="1600" i="1" dirty="0"/>
            </a:br>
            <a:r>
              <a:rPr lang="en-US" sz="1600" i="1" dirty="0" err="1"/>
              <a:t>Takk</a:t>
            </a:r>
            <a:r>
              <a:rPr lang="en-US" sz="1600" i="1" dirty="0"/>
              <a:t> for </a:t>
            </a:r>
            <a:r>
              <a:rPr lang="en-US" sz="1600" i="1" dirty="0" err="1"/>
              <a:t>oppmerksomheten</a:t>
            </a:r>
            <a:endParaRPr lang="en-US" sz="1400" dirty="0">
              <a:solidFill>
                <a:schemeClr val="tx1">
                  <a:alpha val="5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691244" y="758375"/>
            <a:ext cx="7353300" cy="563705"/>
          </a:xfrm>
        </p:spPr>
        <p:txBody>
          <a:bodyPr/>
          <a:lstStyle/>
          <a:p>
            <a:r>
              <a:rPr lang="en-GB" sz="2400" dirty="0" err="1"/>
              <a:t>Hva</a:t>
            </a:r>
            <a:r>
              <a:rPr lang="en-GB" sz="2400" dirty="0"/>
              <a:t> er </a:t>
            </a:r>
            <a:r>
              <a:rPr lang="en-GB" sz="2400" dirty="0" err="1"/>
              <a:t>hjertesone</a:t>
            </a:r>
            <a:r>
              <a:rPr lang="en-GB" sz="24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561" y="169595"/>
            <a:ext cx="879666" cy="746528"/>
          </a:xfrm>
          <a:prstGeom prst="rect">
            <a:avLst/>
          </a:prstGeom>
        </p:spPr>
      </p:pic>
      <p:pic>
        <p:nvPicPr>
          <p:cNvPr id="2" name="Media på Internett 8" title="Hjertesone">
            <a:hlinkClick r:id="" action="ppaction://media"/>
            <a:extLst>
              <a:ext uri="{FF2B5EF4-FFF2-40B4-BE49-F238E27FC236}">
                <a16:creationId xmlns:a16="http://schemas.microsoft.com/office/drawing/2014/main" id="{BED38836-E83E-8375-FBC2-C96A2F3E22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72180" y="1322080"/>
            <a:ext cx="6162404" cy="3466352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0B0866B6-F102-9D7F-AB43-5B5BEBBEDA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4420"/>
          <a:stretch/>
        </p:blipFill>
        <p:spPr>
          <a:xfrm>
            <a:off x="-609876" y="-416459"/>
            <a:ext cx="4394508" cy="27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5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8">
            <a:extLst>
              <a:ext uri="{FF2B5EF4-FFF2-40B4-BE49-F238E27FC236}">
                <a16:creationId xmlns:a16="http://schemas.microsoft.com/office/drawing/2014/main" id="{6D052D30-E676-4DB5-9C62-F7731C82DDFD}"/>
              </a:ext>
            </a:extLst>
          </p:cNvPr>
          <p:cNvSpPr txBox="1">
            <a:spLocks/>
          </p:cNvSpPr>
          <p:nvPr/>
        </p:nvSpPr>
        <p:spPr bwMode="auto">
          <a:xfrm>
            <a:off x="2898502" y="2078334"/>
            <a:ext cx="6094831" cy="249205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000" kern="1200">
                <a:solidFill>
                  <a:srgbClr val="595959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defRPr>
            </a:lvl1pPr>
            <a:lvl2pPr marL="6286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2pPr>
            <a:lvl3pPr marL="10858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3pPr>
            <a:lvl4pPr marL="15430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2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2C2C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400" dirty="0"/>
              <a:t>Bidra til at barn har trygge og sikre skoleveier, gjennom: </a:t>
            </a:r>
            <a:br>
              <a:rPr lang="nb-NO" sz="1400" dirty="0"/>
            </a:br>
            <a:r>
              <a:rPr lang="nb-NO" sz="1400" dirty="0"/>
              <a:t>• risikovurderinger </a:t>
            </a:r>
            <a:br>
              <a:rPr lang="nb-NO" sz="1400" dirty="0"/>
            </a:br>
            <a:r>
              <a:rPr lang="nb-NO" sz="1400" dirty="0"/>
              <a:t>• helhetlige planer </a:t>
            </a:r>
            <a:br>
              <a:rPr lang="nb-NO" sz="1400" dirty="0"/>
            </a:br>
            <a:r>
              <a:rPr lang="nb-NO" sz="1400" dirty="0"/>
              <a:t>• Få skoler til å innføre hjertesoner</a:t>
            </a:r>
            <a:br>
              <a:rPr lang="nb-NO" sz="1400" dirty="0"/>
            </a:br>
            <a:r>
              <a:rPr lang="nb-NO" sz="1400" dirty="0"/>
              <a:t>• Stimuler skoler til lokale tiltak og erfaringsutveksling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nb-NO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Picture 5" descr="hjertesone hovedbilde.jpg">
            <a:extLst>
              <a:ext uri="{FF2B5EF4-FFF2-40B4-BE49-F238E27FC236}">
                <a16:creationId xmlns:a16="http://schemas.microsoft.com/office/drawing/2014/main" id="{4ABBEC51-659B-46D0-AF19-AFC7890DC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67" y="169595"/>
            <a:ext cx="3430363" cy="2409548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691244" y="758375"/>
            <a:ext cx="7353300" cy="563705"/>
          </a:xfrm>
        </p:spPr>
        <p:txBody>
          <a:bodyPr/>
          <a:lstStyle/>
          <a:p>
            <a:r>
              <a:rPr lang="en-GB" sz="2400" dirty="0" err="1"/>
              <a:t>Hva</a:t>
            </a:r>
            <a:r>
              <a:rPr lang="en-GB" sz="2400" dirty="0"/>
              <a:t> </a:t>
            </a:r>
            <a:r>
              <a:rPr lang="en-GB" sz="2400" dirty="0" err="1"/>
              <a:t>kan</a:t>
            </a:r>
            <a:r>
              <a:rPr lang="en-GB" sz="2400" dirty="0"/>
              <a:t> </a:t>
            </a:r>
            <a:r>
              <a:rPr lang="en-GB" sz="2400" dirty="0" err="1"/>
              <a:t>kommunen</a:t>
            </a:r>
            <a:r>
              <a:rPr lang="en-GB" sz="2400" dirty="0"/>
              <a:t> </a:t>
            </a:r>
            <a:r>
              <a:rPr lang="en-GB" sz="2400" dirty="0" err="1"/>
              <a:t>gjøre</a:t>
            </a:r>
            <a:r>
              <a:rPr lang="en-GB" sz="24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561" y="169595"/>
            <a:ext cx="879666" cy="7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8">
            <a:extLst>
              <a:ext uri="{FF2B5EF4-FFF2-40B4-BE49-F238E27FC236}">
                <a16:creationId xmlns:a16="http://schemas.microsoft.com/office/drawing/2014/main" id="{6D052D30-E676-4DB5-9C62-F7731C82DDFD}"/>
              </a:ext>
            </a:extLst>
          </p:cNvPr>
          <p:cNvSpPr txBox="1">
            <a:spLocks/>
          </p:cNvSpPr>
          <p:nvPr/>
        </p:nvSpPr>
        <p:spPr bwMode="auto">
          <a:xfrm>
            <a:off x="3491345" y="1783582"/>
            <a:ext cx="5582230" cy="249205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000" kern="1200">
                <a:solidFill>
                  <a:srgbClr val="595959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defRPr>
            </a:lvl1pPr>
            <a:lvl2pPr marL="6286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2pPr>
            <a:lvl3pPr marL="10858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3pPr>
            <a:lvl4pPr marL="15430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2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2C2C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algn="l">
              <a:buFont typeface="Arial" panose="020B0604020202020204" pitchFamily="34" charset="0"/>
              <a:buChar char="•"/>
            </a:pPr>
            <a:r>
              <a:rPr lang="nb-NO" sz="1400" dirty="0"/>
              <a:t>Bli en hjertesoneskole</a:t>
            </a:r>
          </a:p>
          <a:p>
            <a:pPr marL="342892" indent="-342892" algn="l">
              <a:buFont typeface="Arial" panose="020B0604020202020204" pitchFamily="34" charset="0"/>
              <a:buChar char="•"/>
            </a:pPr>
            <a:r>
              <a:rPr lang="nb-NO" sz="1400" dirty="0"/>
              <a:t>Engasjere FAU og foreldremøter</a:t>
            </a:r>
          </a:p>
          <a:p>
            <a:pPr marL="342892" indent="-342892" algn="l">
              <a:buFont typeface="Arial" panose="020B0604020202020204" pitchFamily="34" charset="0"/>
              <a:buChar char="•"/>
            </a:pPr>
            <a:r>
              <a:rPr lang="nb-NO" sz="1400" dirty="0"/>
              <a:t>Kartlegg</a:t>
            </a:r>
          </a:p>
          <a:p>
            <a:pPr marL="342892" indent="-342892" algn="l">
              <a:buFont typeface="Arial" panose="020B0604020202020204" pitchFamily="34" charset="0"/>
              <a:buChar char="•"/>
            </a:pPr>
            <a:r>
              <a:rPr lang="nb-NO" sz="1400" dirty="0"/>
              <a:t>Snakk med elevene</a:t>
            </a:r>
          </a:p>
          <a:p>
            <a:pPr marL="342892" indent="-342892" algn="l">
              <a:buFont typeface="Arial" panose="020B0604020202020204" pitchFamily="34" charset="0"/>
              <a:buChar char="•"/>
            </a:pPr>
            <a:r>
              <a:rPr lang="nb-NO" sz="1400" dirty="0"/>
              <a:t>Del gode ideer</a:t>
            </a:r>
          </a:p>
          <a:p>
            <a:pPr marL="342892" indent="-342892" algn="l">
              <a:buFont typeface="Arial" panose="020B0604020202020204" pitchFamily="34" charset="0"/>
              <a:buChar char="•"/>
            </a:pPr>
            <a:r>
              <a:rPr lang="nb-NO" sz="1400" dirty="0"/>
              <a:t>Samarbeid med kommunen</a:t>
            </a:r>
          </a:p>
        </p:txBody>
      </p:sp>
      <p:pic>
        <p:nvPicPr>
          <p:cNvPr id="13" name="Picture 5" descr="hjertesone hovedbilde.jpg">
            <a:extLst>
              <a:ext uri="{FF2B5EF4-FFF2-40B4-BE49-F238E27FC236}">
                <a16:creationId xmlns:a16="http://schemas.microsoft.com/office/drawing/2014/main" id="{4ABBEC51-659B-46D0-AF19-AFC7890DC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67" y="169595"/>
            <a:ext cx="3430363" cy="2409548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691244" y="758375"/>
            <a:ext cx="7353300" cy="563705"/>
          </a:xfrm>
        </p:spPr>
        <p:txBody>
          <a:bodyPr/>
          <a:lstStyle/>
          <a:p>
            <a:r>
              <a:rPr lang="en-GB" sz="2400" dirty="0" err="1"/>
              <a:t>Hva</a:t>
            </a:r>
            <a:r>
              <a:rPr lang="en-GB" sz="2400" dirty="0"/>
              <a:t> </a:t>
            </a:r>
            <a:r>
              <a:rPr lang="en-GB" sz="2400" dirty="0" err="1"/>
              <a:t>kan</a:t>
            </a:r>
            <a:r>
              <a:rPr lang="en-GB" sz="2400" dirty="0"/>
              <a:t> </a:t>
            </a:r>
            <a:r>
              <a:rPr lang="en-GB" sz="2400" dirty="0" err="1"/>
              <a:t>skoleledelsen</a:t>
            </a:r>
            <a:r>
              <a:rPr lang="en-GB" sz="2400" dirty="0"/>
              <a:t> </a:t>
            </a:r>
            <a:r>
              <a:rPr lang="en-GB" sz="2400" dirty="0" err="1"/>
              <a:t>gjøre</a:t>
            </a:r>
            <a:r>
              <a:rPr lang="en-GB" sz="24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561" y="169595"/>
            <a:ext cx="879666" cy="7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8">
            <a:extLst>
              <a:ext uri="{FF2B5EF4-FFF2-40B4-BE49-F238E27FC236}">
                <a16:creationId xmlns:a16="http://schemas.microsoft.com/office/drawing/2014/main" id="{6D052D30-E676-4DB5-9C62-F7731C82DDFD}"/>
              </a:ext>
            </a:extLst>
          </p:cNvPr>
          <p:cNvSpPr txBox="1">
            <a:spLocks/>
          </p:cNvSpPr>
          <p:nvPr/>
        </p:nvSpPr>
        <p:spPr bwMode="auto">
          <a:xfrm>
            <a:off x="2898502" y="2078334"/>
            <a:ext cx="6094831" cy="249205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000" kern="1200">
                <a:solidFill>
                  <a:srgbClr val="595959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defRPr>
            </a:lvl1pPr>
            <a:lvl2pPr marL="6286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2pPr>
            <a:lvl3pPr marL="10858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3pPr>
            <a:lvl4pPr marL="15430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2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2C2C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algn="l">
              <a:buFont typeface="Arial" panose="020B0604020202020204" pitchFamily="34" charset="0"/>
              <a:buChar char="•"/>
            </a:pPr>
            <a:r>
              <a:rPr lang="nb-NO" sz="1600" dirty="0"/>
              <a:t>Undersøk - er det realistisk å få: </a:t>
            </a:r>
          </a:p>
          <a:p>
            <a:pPr marL="971542" lvl="1" indent="-342892">
              <a:buFont typeface="Arial" panose="020B0604020202020204" pitchFamily="34" charset="0"/>
              <a:buChar char="•"/>
            </a:pPr>
            <a:r>
              <a:rPr lang="nb-NO" sz="1800" dirty="0"/>
              <a:t>stengt enkelte strekninger </a:t>
            </a:r>
          </a:p>
          <a:p>
            <a:pPr marL="971542" lvl="1" indent="-342892">
              <a:buFont typeface="Arial" panose="020B0604020202020204" pitchFamily="34" charset="0"/>
              <a:buChar char="•"/>
            </a:pPr>
            <a:r>
              <a:rPr lang="nb-NO" sz="1800" dirty="0"/>
              <a:t>satt ned fartsgrensen </a:t>
            </a:r>
          </a:p>
          <a:p>
            <a:pPr marL="971542" lvl="1" indent="-342892">
              <a:buFont typeface="Arial" panose="020B0604020202020204" pitchFamily="34" charset="0"/>
              <a:buChar char="•"/>
            </a:pPr>
            <a:r>
              <a:rPr lang="nb-NO" sz="1800" dirty="0"/>
              <a:t>andre reguleringer som bedrer forholdene for gående og syklende</a:t>
            </a:r>
          </a:p>
          <a:p>
            <a:pPr marL="971542" lvl="1" indent="-342892">
              <a:buFont typeface="Arial" panose="020B0604020202020204" pitchFamily="34" charset="0"/>
              <a:buChar char="•"/>
            </a:pPr>
            <a:r>
              <a:rPr lang="nb-NO" sz="1800" dirty="0"/>
              <a:t>flyttet eller endret skolens parkeringsområde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nb-NO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691244" y="758375"/>
            <a:ext cx="7353300" cy="563705"/>
          </a:xfrm>
        </p:spPr>
        <p:txBody>
          <a:bodyPr/>
          <a:lstStyle/>
          <a:p>
            <a:r>
              <a:rPr lang="en-GB" sz="2400" dirty="0" err="1"/>
              <a:t>Hva</a:t>
            </a:r>
            <a:r>
              <a:rPr lang="en-GB" sz="2400" dirty="0"/>
              <a:t> </a:t>
            </a:r>
            <a:r>
              <a:rPr lang="en-GB" sz="2400" dirty="0" err="1"/>
              <a:t>kan</a:t>
            </a:r>
            <a:r>
              <a:rPr lang="en-GB" sz="2400" dirty="0"/>
              <a:t> </a:t>
            </a:r>
            <a:r>
              <a:rPr lang="en-GB" sz="2400" dirty="0" err="1"/>
              <a:t>skoleledelsen</a:t>
            </a:r>
            <a:r>
              <a:rPr lang="en-GB" sz="2400" dirty="0"/>
              <a:t> </a:t>
            </a:r>
            <a:r>
              <a:rPr lang="en-GB" sz="2400" dirty="0" err="1"/>
              <a:t>gjøre</a:t>
            </a:r>
            <a:r>
              <a:rPr lang="en-GB" sz="24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561" y="169595"/>
            <a:ext cx="879666" cy="74652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222624F0-BEBC-9DE2-36A0-98C78B7C24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420"/>
          <a:stretch/>
        </p:blipFill>
        <p:spPr>
          <a:xfrm>
            <a:off x="-609876" y="-416459"/>
            <a:ext cx="4539080" cy="28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8">
            <a:extLst>
              <a:ext uri="{FF2B5EF4-FFF2-40B4-BE49-F238E27FC236}">
                <a16:creationId xmlns:a16="http://schemas.microsoft.com/office/drawing/2014/main" id="{6D052D30-E676-4DB5-9C62-F7731C82DDFD}"/>
              </a:ext>
            </a:extLst>
          </p:cNvPr>
          <p:cNvSpPr txBox="1">
            <a:spLocks/>
          </p:cNvSpPr>
          <p:nvPr/>
        </p:nvSpPr>
        <p:spPr bwMode="auto">
          <a:xfrm>
            <a:off x="3576779" y="1752409"/>
            <a:ext cx="5582230" cy="249205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000" kern="1200">
                <a:solidFill>
                  <a:srgbClr val="595959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defRPr>
            </a:lvl1pPr>
            <a:lvl2pPr marL="6286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2pPr>
            <a:lvl3pPr marL="10858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3pPr>
            <a:lvl4pPr marL="1543050" indent="-17145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200" kern="120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2C2C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400" dirty="0"/>
              <a:t>• </a:t>
            </a:r>
            <a:r>
              <a:rPr lang="nb-NO" sz="1400" b="1" dirty="0"/>
              <a:t>Bli enige </a:t>
            </a:r>
            <a:r>
              <a:rPr lang="nb-NO" sz="1400" dirty="0"/>
              <a:t>om hvor hjertesonen på deres skole bør være. </a:t>
            </a:r>
            <a:br>
              <a:rPr lang="nb-NO" sz="1400" dirty="0"/>
            </a:br>
            <a:r>
              <a:rPr lang="nb-NO" sz="1400" dirty="0"/>
              <a:t>• Samarbeid gjennom </a:t>
            </a:r>
            <a:r>
              <a:rPr lang="nb-NO" sz="1400" b="1" dirty="0"/>
              <a:t>FAU</a:t>
            </a:r>
            <a:r>
              <a:rPr lang="nb-NO" sz="1400" dirty="0"/>
              <a:t> og bli enige om felles regler. </a:t>
            </a:r>
            <a:br>
              <a:rPr lang="nb-NO" sz="1400" dirty="0"/>
            </a:br>
            <a:r>
              <a:rPr lang="nb-NO" sz="1400" dirty="0"/>
              <a:t>• Finn egnede steder, såkalte </a:t>
            </a:r>
            <a:r>
              <a:rPr lang="nb-NO" sz="1400" b="1" dirty="0"/>
              <a:t>droppsoner, </a:t>
            </a:r>
            <a:r>
              <a:rPr lang="nb-NO" sz="1400" dirty="0"/>
              <a:t>der barn som blir kjørt kan bli sluppet av. Disse stedene bør lokaliseres slik at resten av skoleveien blir trafikksikker. </a:t>
            </a:r>
            <a:br>
              <a:rPr lang="nb-NO" sz="1400" dirty="0"/>
            </a:br>
            <a:r>
              <a:rPr lang="nb-NO" sz="1400" dirty="0"/>
              <a:t>• Tenk gjennom </a:t>
            </a:r>
            <a:r>
              <a:rPr lang="nb-NO" sz="1400" b="1" dirty="0"/>
              <a:t>egne vaner </a:t>
            </a:r>
            <a:r>
              <a:rPr lang="nb-NO" sz="1400" dirty="0"/>
              <a:t>– må barna kjøres til skolen? </a:t>
            </a:r>
            <a:br>
              <a:rPr lang="nb-NO" sz="1400" dirty="0"/>
            </a:br>
            <a:r>
              <a:rPr lang="nb-NO" sz="1400" dirty="0"/>
              <a:t>• Lag</a:t>
            </a:r>
            <a:r>
              <a:rPr lang="nb-NO" sz="1400" b="1" dirty="0"/>
              <a:t> følgegrupper </a:t>
            </a:r>
            <a:r>
              <a:rPr lang="nb-NO" sz="1400" dirty="0"/>
              <a:t>for å hjelpe hverandre. </a:t>
            </a:r>
            <a:br>
              <a:rPr lang="nb-NO" sz="1400" dirty="0"/>
            </a:br>
            <a:r>
              <a:rPr lang="nb-NO" sz="1400" dirty="0"/>
              <a:t>• Den korteste veien er ikke alltid den </a:t>
            </a:r>
            <a:r>
              <a:rPr lang="nb-NO" sz="1400" b="1" dirty="0"/>
              <a:t>tryggeste</a:t>
            </a:r>
            <a:r>
              <a:rPr lang="nb-NO" sz="1400" dirty="0"/>
              <a:t>. Vis barna hvor det er best å gå og sykle, og bidra til en trygg og sikker skolevei for alle. </a:t>
            </a:r>
            <a:endParaRPr lang="nb-NO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Picture 5" descr="hjertesone hovedbilde.jpg">
            <a:extLst>
              <a:ext uri="{FF2B5EF4-FFF2-40B4-BE49-F238E27FC236}">
                <a16:creationId xmlns:a16="http://schemas.microsoft.com/office/drawing/2014/main" id="{4ABBEC51-659B-46D0-AF19-AFC7890DC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67" y="169595"/>
            <a:ext cx="3430363" cy="2409548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691244" y="758375"/>
            <a:ext cx="7353300" cy="563705"/>
          </a:xfrm>
        </p:spPr>
        <p:txBody>
          <a:bodyPr/>
          <a:lstStyle/>
          <a:p>
            <a:r>
              <a:rPr lang="en-GB" sz="2400" dirty="0" err="1"/>
              <a:t>Hva</a:t>
            </a:r>
            <a:r>
              <a:rPr lang="en-GB" sz="2400" dirty="0"/>
              <a:t> </a:t>
            </a:r>
            <a:r>
              <a:rPr lang="en-GB" sz="2400" dirty="0" err="1"/>
              <a:t>kan</a:t>
            </a:r>
            <a:r>
              <a:rPr lang="en-GB" sz="2400" dirty="0"/>
              <a:t> </a:t>
            </a:r>
            <a:r>
              <a:rPr lang="en-GB" sz="2400" dirty="0" err="1"/>
              <a:t>foreldre</a:t>
            </a:r>
            <a:r>
              <a:rPr lang="en-GB" sz="2400" dirty="0"/>
              <a:t> </a:t>
            </a:r>
            <a:r>
              <a:rPr lang="en-GB" sz="2400" dirty="0" err="1"/>
              <a:t>gjøre</a:t>
            </a:r>
            <a:r>
              <a:rPr lang="en-GB" sz="24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561" y="169595"/>
            <a:ext cx="879666" cy="7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62D106-32EC-4E93-818D-CC85F2EA6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9451" b="2"/>
          <a:stretch/>
        </p:blipFill>
        <p:spPr bwMode="auto">
          <a:xfrm>
            <a:off x="20" y="-8467"/>
            <a:ext cx="9143980" cy="515196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6B52B25-A6E6-41BF-93B6-EE16DB3371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21180" y="2896130"/>
            <a:ext cx="4622800" cy="871538"/>
          </a:xfrm>
        </p:spPr>
        <p:txBody>
          <a:bodyPr/>
          <a:lstStyle/>
          <a:p>
            <a:r>
              <a:rPr lang="en-US" dirty="0" err="1"/>
              <a:t>Trivelig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trygg</a:t>
            </a:r>
            <a:r>
              <a:rPr lang="en-US" dirty="0"/>
              <a:t>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8878C2-A8D9-4DE7-BDEE-98EAF0BEF9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fld id="{288739DA-7560-4347-BFD0-A3877F9BFB10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2458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694" y="138094"/>
            <a:ext cx="879666" cy="746528"/>
          </a:xfrm>
          <a:prstGeom prst="rect">
            <a:avLst/>
          </a:prstGeom>
        </p:spPr>
      </p:pic>
      <p:pic>
        <p:nvPicPr>
          <p:cNvPr id="3" name="Bilde 4" descr="Et bilde som inneholder utendørs, bilvei, bakke, gate&#10;&#10;Automatisk generert beskrivelse">
            <a:extLst>
              <a:ext uri="{FF2B5EF4-FFF2-40B4-BE49-F238E27FC236}">
                <a16:creationId xmlns:a16="http://schemas.microsoft.com/office/drawing/2014/main" id="{8E774FB6-B16B-4795-1074-32721AAD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6" y="2931"/>
            <a:ext cx="3871546" cy="5166946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F03A6ED6-C052-FD49-75CD-15DE82BC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460" y="165118"/>
            <a:ext cx="7353300" cy="857250"/>
          </a:xfrm>
        </p:spPr>
        <p:txBody>
          <a:bodyPr/>
          <a:lstStyle>
            <a:defPPr>
              <a:defRPr lang="nb-N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ea typeface="ＭＳ Ｐゴシック"/>
              </a:rPr>
              <a:t>Hjertesone i Mosjøen</a:t>
            </a:r>
            <a:endParaRPr lang="nb-NO" dirty="0"/>
          </a:p>
        </p:txBody>
      </p:sp>
      <p:pic>
        <p:nvPicPr>
          <p:cNvPr id="9" name="Bilde 9" descr="Et bilde som inneholder tekst, utendørs, person, poserer&#10;&#10;Automatisk generert beskrivelse">
            <a:extLst>
              <a:ext uri="{FF2B5EF4-FFF2-40B4-BE49-F238E27FC236}">
                <a16:creationId xmlns:a16="http://schemas.microsoft.com/office/drawing/2014/main" id="{66AED0D4-6A6E-8E15-DB07-4322080DB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0000">
            <a:off x="4514430" y="1422317"/>
            <a:ext cx="3497872" cy="29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3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ygg Trafikkk tema">
  <a:themeElements>
    <a:clrScheme name="Trygg Trafikk profil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DF1"/>
      </a:accent1>
      <a:accent2>
        <a:srgbClr val="CCD436"/>
      </a:accent2>
      <a:accent3>
        <a:srgbClr val="59A888"/>
      </a:accent3>
      <a:accent4>
        <a:srgbClr val="37A1DF"/>
      </a:accent4>
      <a:accent5>
        <a:srgbClr val="755298"/>
      </a:accent5>
      <a:accent6>
        <a:srgbClr val="C83575"/>
      </a:accent6>
      <a:hlink>
        <a:srgbClr val="7A879A"/>
      </a:hlink>
      <a:folHlink>
        <a:srgbClr val="954F72"/>
      </a:folHlink>
    </a:clrScheme>
    <a:fontScheme name="Trygg Trafikk skrif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3D43">
            <a:alpha val="6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rygg Trafikkk tema" id="{BC14F53A-8641-47B1-BDEE-60CD4D85F84B}" vid="{4EE02073-8976-4F9F-B04B-A5E8AA337CB2}"/>
    </a:ext>
  </a:extLst>
</a:theme>
</file>

<file path=ppt/theme/theme2.xml><?xml version="1.0" encoding="utf-8"?>
<a:theme xmlns:a="http://schemas.openxmlformats.org/drawingml/2006/main" name="Office-tema">
  <a:themeElements>
    <a:clrScheme name="Trygg Trafikk profil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DF1"/>
      </a:accent1>
      <a:accent2>
        <a:srgbClr val="CCD436"/>
      </a:accent2>
      <a:accent3>
        <a:srgbClr val="59A888"/>
      </a:accent3>
      <a:accent4>
        <a:srgbClr val="37A1DF"/>
      </a:accent4>
      <a:accent5>
        <a:srgbClr val="755298"/>
      </a:accent5>
      <a:accent6>
        <a:srgbClr val="C83575"/>
      </a:accent6>
      <a:hlink>
        <a:srgbClr val="7A879A"/>
      </a:hlink>
      <a:folHlink>
        <a:srgbClr val="954F72"/>
      </a:folHlink>
    </a:clrScheme>
    <a:fontScheme name="Trygg Trafikk skrif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ultimate" id="{BFEE181F-A45D-441A-9691-9D0CA3F747E7}" vid="{AB08595F-D837-43F1-8B89-F35D75A0AE2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ygg Trafikk profilfarge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4CDF1"/>
    </a:accent1>
    <a:accent2>
      <a:srgbClr val="CCD436"/>
    </a:accent2>
    <a:accent3>
      <a:srgbClr val="59A888"/>
    </a:accent3>
    <a:accent4>
      <a:srgbClr val="37A1DF"/>
    </a:accent4>
    <a:accent5>
      <a:srgbClr val="755298"/>
    </a:accent5>
    <a:accent6>
      <a:srgbClr val="C83575"/>
    </a:accent6>
    <a:hlink>
      <a:srgbClr val="7A879A"/>
    </a:hlink>
    <a:folHlink>
      <a:srgbClr val="954F72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15AC7DD-91FB-4D1A-B288-3CFB39E3C33F}">
  <we:reference id="wa104380621" version="1.2.0.0" store="nb-NO" storeType="OMEX"/>
  <we:alternateReferences>
    <we:reference id="WA104380621" version="1.2.0.0" store="WA1043806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04522E9A8E79448457709021BD8B53" ma:contentTypeVersion="26" ma:contentTypeDescription="Opprett et nytt dokument." ma:contentTypeScope="" ma:versionID="5cfe1ca9c0dc68fb70b7e7bab211ec1d">
  <xsd:schema xmlns:xsd="http://www.w3.org/2001/XMLSchema" xmlns:xs="http://www.w3.org/2001/XMLSchema" xmlns:p="http://schemas.microsoft.com/office/2006/metadata/properties" xmlns:ns2="517af9e6-e4f3-4e39-a4b7-e5d25c117202" xmlns:ns3="38b88a23-5394-4599-ab65-08411623df25" targetNamespace="http://schemas.microsoft.com/office/2006/metadata/properties" ma:root="true" ma:fieldsID="edff2e46f99b7a7d09a3e559659f78ef" ns2:_="" ns3:_="">
    <xsd:import namespace="517af9e6-e4f3-4e39-a4b7-e5d25c117202"/>
    <xsd:import namespace="38b88a23-5394-4599-ab65-08411623df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i4d20636661f43e8bdb0e279c915f1f2" minOccurs="0"/>
                <xsd:element ref="ns3:TaxCatchAll" minOccurs="0"/>
                <xsd:element ref="ns2:Handlingsplan_x002d_periode" minOccurs="0"/>
                <xsd:element ref="ns2:Kryss_x0020_for_x0020_ferdig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Godkjenning_x002f_regodkjenning" minOccurs="0"/>
                <xsd:element ref="ns2:Kommune" minOccurs="0"/>
                <xsd:element ref="ns2:Dato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af9e6-e4f3-4e39-a4b7-e5d25c117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4d20636661f43e8bdb0e279c915f1f2" ma:index="15" nillable="true" ma:taxonomy="true" ma:internalName="i4d20636661f43e8bdb0e279c915f1f2" ma:taxonomyFieldName="Region" ma:displayName="Avdeling" ma:default="" ma:fieldId="{24d20636-661f-43e8-bdb0-e279c915f1f2}" ma:sspId="5ca80099-bb5d-4fbd-94e0-65e3f179054a" ma:termSetId="45a750b6-c04e-4a8d-a6ab-27bf0f87c42d" ma:anchorId="5415b014-7884-4f50-95de-c2e5ebe2eeaf" ma:open="false" ma:isKeyword="false">
      <xsd:complexType>
        <xsd:sequence>
          <xsd:element ref="pc:Terms" minOccurs="0" maxOccurs="1"/>
        </xsd:sequence>
      </xsd:complexType>
    </xsd:element>
    <xsd:element name="Handlingsplan_x002d_periode" ma:index="17" nillable="true" ma:displayName="Handlingsplan-periode" ma:format="RadioButtons" ma:internalName="Handlingsplan_x002d_periode">
      <xsd:simpleType>
        <xsd:restriction base="dms:Choice">
          <xsd:enumeration value="2022-23"/>
          <xsd:enumeration value="2024-25"/>
          <xsd:enumeration value="2026-27"/>
          <xsd:enumeration value="2028-29"/>
        </xsd:restriction>
      </xsd:simpleType>
    </xsd:element>
    <xsd:element name="Kryss_x0020_for_x0020_ferdig" ma:index="18" nillable="true" ma:displayName="Kryss for ferdig" ma:default="0" ma:internalName="Kryss_x0020_for_x0020_ferdig">
      <xsd:simpleType>
        <xsd:restriction base="dms:Boolea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Bildemerkelapper" ma:readOnly="false" ma:fieldId="{5cf76f15-5ced-4ddc-b409-7134ff3c332f}" ma:taxonomyMulti="true" ma:sspId="5ca80099-bb5d-4fbd-94e0-65e3f1790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Godkjenning_x002f_regodkjenning" ma:index="27" nillable="true" ma:displayName="Godkjenning / regodkjenning" ma:format="Dropdown" ma:internalName="Godkjenning_x002f_regodkjenning">
      <xsd:simpleType>
        <xsd:restriction base="dms:Text">
          <xsd:maxLength value="255"/>
        </xsd:restriction>
      </xsd:simpleType>
    </xsd:element>
    <xsd:element name="Kommune" ma:index="28" nillable="true" ma:displayName="Fylke" ma:internalName="Kommu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der"/>
                    <xsd:enumeration value="Akershus"/>
                    <xsd:enumeration value="Buskerud"/>
                    <xsd:enumeration value="Finnmark"/>
                    <xsd:enumeration value="Innlandet"/>
                    <xsd:enumeration value="Møre og Romsdal"/>
                    <xsd:enumeration value="Nordland"/>
                    <xsd:enumeration value="Oslo"/>
                    <xsd:enumeration value="Rogaland"/>
                    <xsd:enumeration value="Telemark"/>
                    <xsd:enumeration value="Troms"/>
                    <xsd:enumeration value="Trøndelag"/>
                    <xsd:enumeration value="Vestfold"/>
                    <xsd:enumeration value="Vestland"/>
                    <xsd:enumeration value="Østfold"/>
                  </xsd:restriction>
                </xsd:simpleType>
              </xsd:element>
            </xsd:sequence>
          </xsd:extension>
        </xsd:complexContent>
      </xsd:complexType>
    </xsd:element>
    <xsd:element name="Dato" ma:index="29" nillable="true" ma:displayName="Dato " ma:format="DateOnly" ma:internalName="Dato">
      <xsd:simpleType>
        <xsd:restriction base="dms:DateTim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88a23-5394-4599-ab65-08411623df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0d01cd6-d00c-40ba-8176-6076b0e376f4}" ma:internalName="TaxCatchAll" ma:showField="CatchAllData" ma:web="38b88a23-5394-4599-ab65-08411623d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b88a23-5394-4599-ab65-08411623df25" xsi:nil="true"/>
    <lcf76f155ced4ddcb4097134ff3c332f xmlns="517af9e6-e4f3-4e39-a4b7-e5d25c117202">
      <Terms xmlns="http://schemas.microsoft.com/office/infopath/2007/PartnerControls"/>
    </lcf76f155ced4ddcb4097134ff3c332f>
    <Handlingsplan_x002d_periode xmlns="517af9e6-e4f3-4e39-a4b7-e5d25c117202" xsi:nil="true"/>
    <Kryss_x0020_for_x0020_ferdig xmlns="517af9e6-e4f3-4e39-a4b7-e5d25c117202">false</Kryss_x0020_for_x0020_ferdig>
    <Godkjenning_x002f_regodkjenning xmlns="517af9e6-e4f3-4e39-a4b7-e5d25c117202" xsi:nil="true"/>
    <Kommune xmlns="517af9e6-e4f3-4e39-a4b7-e5d25c117202" xsi:nil="true"/>
    <i4d20636661f43e8bdb0e279c915f1f2 xmlns="517af9e6-e4f3-4e39-a4b7-e5d25c117202">
      <Terms xmlns="http://schemas.microsoft.com/office/infopath/2007/PartnerControls"/>
    </i4d20636661f43e8bdb0e279c915f1f2>
    <Dato xmlns="517af9e6-e4f3-4e39-a4b7-e5d25c117202" xsi:nil="true"/>
  </documentManagement>
</p:properties>
</file>

<file path=customXml/itemProps1.xml><?xml version="1.0" encoding="utf-8"?>
<ds:datastoreItem xmlns:ds="http://schemas.openxmlformats.org/officeDocument/2006/customXml" ds:itemID="{BC67D2A1-1290-4879-88F4-BC85F20EC0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9C5A3-3E12-4956-9820-F884D60A5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7af9e6-e4f3-4e39-a4b7-e5d25c117202"/>
    <ds:schemaRef ds:uri="38b88a23-5394-4599-ab65-08411623d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85C6EE-9343-49EA-9D7F-D0CD2986120F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517af9e6-e4f3-4e39-a4b7-e5d25c117202"/>
    <ds:schemaRef ds:uri="http://www.w3.org/XML/1998/namespace"/>
    <ds:schemaRef ds:uri="38b88a23-5394-4599-ab65-08411623df2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Microsoft Office PowerPoint</Application>
  <PresentationFormat>Skjermfremvisning (16:9)</PresentationFormat>
  <Paragraphs>114</Paragraphs>
  <Slides>20</Slides>
  <Notes>15</Notes>
  <HiddenSlides>0</HiddenSlides>
  <MMClips>1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Calibri</vt:lpstr>
      <vt:lpstr>Open Sans</vt:lpstr>
      <vt:lpstr>Segoe UI</vt:lpstr>
      <vt:lpstr>Wingdings</vt:lpstr>
      <vt:lpstr>Trygg Trafikkk tema</vt:lpstr>
      <vt:lpstr>Office-tema</vt:lpstr>
      <vt:lpstr>PowerPoint-presentasjon</vt:lpstr>
      <vt:lpstr>PowerPoint-presentasjon</vt:lpstr>
      <vt:lpstr>Hva er hjertesone?</vt:lpstr>
      <vt:lpstr>Hva kan kommunen gjøre?</vt:lpstr>
      <vt:lpstr>Hva kan skoleledelsen gjøre?</vt:lpstr>
      <vt:lpstr>Hva kan skoleledelsen gjøre?</vt:lpstr>
      <vt:lpstr>Hva kan foreldre gjøre?</vt:lpstr>
      <vt:lpstr>PowerPoint-presentasjon</vt:lpstr>
      <vt:lpstr>Hjertesone i Mosjøen</vt:lpstr>
      <vt:lpstr>Viktig når man går i gang!</vt:lpstr>
      <vt:lpstr>Viktig når man går i gang!</vt:lpstr>
      <vt:lpstr>Hva skal til for at vi anser det som en hjertesone?</vt:lpstr>
      <vt:lpstr>Eksempler: Holdningspåvirkende tiltak</vt:lpstr>
      <vt:lpstr>Eksempler: Opplærings- og informasjonstiltak</vt:lpstr>
      <vt:lpstr>Eksempler:  Fysiske og trafikkregulerende tiltak</vt:lpstr>
      <vt:lpstr>Tenk helhetlig!</vt:lpstr>
      <vt:lpstr>Reell risiko </vt:lpstr>
      <vt:lpstr>Kunnskap og øving!</vt:lpstr>
      <vt:lpstr>Ingen “one size fits all”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8</cp:revision>
  <dcterms:created xsi:type="dcterms:W3CDTF">2020-11-17T11:29:32Z</dcterms:created>
  <dcterms:modified xsi:type="dcterms:W3CDTF">2024-09-11T07:18:11Z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0x0101003904522E9A8E79448457709021BD8B53</vt:lpwstr>
  </property>
  <property fmtid="{D5CDD505-2E9C-101B-9397-08002B2CF9AE}" pid="3" name="MediaServiceImageTags">
    <vt:lpwstr/>
  </property>
  <property fmtid="{D5CDD505-2E9C-101B-9397-08002B2CF9AE}" pid="4" name="Region">
    <vt:lpwstr/>
  </property>
</Properties>
</file>