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57" r:id="rId5"/>
    <p:sldId id="365" r:id="rId6"/>
    <p:sldId id="407" r:id="rId7"/>
    <p:sldId id="418" r:id="rId8"/>
    <p:sldId id="385" r:id="rId9"/>
    <p:sldId id="401" r:id="rId10"/>
    <p:sldId id="404" r:id="rId11"/>
    <p:sldId id="402" r:id="rId12"/>
    <p:sldId id="403" r:id="rId13"/>
    <p:sldId id="405" r:id="rId14"/>
    <p:sldId id="410" r:id="rId15"/>
    <p:sldId id="408" r:id="rId16"/>
    <p:sldId id="411" r:id="rId17"/>
    <p:sldId id="412" r:id="rId18"/>
    <p:sldId id="413" r:id="rId19"/>
    <p:sldId id="415" r:id="rId20"/>
    <p:sldId id="416" r:id="rId21"/>
    <p:sldId id="414" r:id="rId22"/>
    <p:sldId id="417" r:id="rId23"/>
    <p:sldId id="397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C98"/>
    <a:srgbClr val="A4CDF1"/>
    <a:srgbClr val="D4D0CA"/>
    <a:srgbClr val="3C3D43"/>
    <a:srgbClr val="7A879A"/>
    <a:srgbClr val="C83575"/>
    <a:srgbClr val="CCD436"/>
    <a:srgbClr val="C4241A"/>
    <a:srgbClr val="755298"/>
    <a:srgbClr val="37A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>
      <p:cViewPr varScale="1">
        <p:scale>
          <a:sx n="102" d="100"/>
          <a:sy n="102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638E1-8183-4D63-BEA4-CDC9510608CA}" type="datetimeFigureOut">
              <a:t>20.09.2024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609E5-2610-43B8-80A6-1EE4C4CD9318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800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210961E-11F4-ABB0-4BD5-D676F28D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4" name="Bilde 3" descr="Et bilde som inneholder bil, utendørs, trafikk, kjører&#10;&#10;Automatisk generert beskrivelse">
            <a:extLst>
              <a:ext uri="{FF2B5EF4-FFF2-40B4-BE49-F238E27FC236}">
                <a16:creationId xmlns:a16="http://schemas.microsoft.com/office/drawing/2014/main" id="{72340A6B-BC7D-EA85-615D-F2F0EE604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30" y="0"/>
            <a:ext cx="12210882" cy="6857999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F7C9AC8B-F973-0B85-4340-7B4F77F4246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43389" y="332860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colourbox.com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D1787AC4-297F-4C9B-ADCC-709A6A18A96C}"/>
              </a:ext>
            </a:extLst>
          </p:cNvPr>
          <p:cNvGrpSpPr/>
          <p:nvPr userDrawn="1"/>
        </p:nvGrpSpPr>
        <p:grpSpPr>
          <a:xfrm>
            <a:off x="0" y="4962073"/>
            <a:ext cx="12200352" cy="1895927"/>
            <a:chOff x="0" y="4962073"/>
            <a:chExt cx="12200352" cy="1895927"/>
          </a:xfrm>
        </p:grpSpPr>
        <p:sp>
          <p:nvSpPr>
            <p:cNvPr id="7" name="Rettvinklet trekant 6">
              <a:extLst>
                <a:ext uri="{FF2B5EF4-FFF2-40B4-BE49-F238E27FC236}">
                  <a16:creationId xmlns:a16="http://schemas.microsoft.com/office/drawing/2014/main" id="{F55C1CE0-D727-FC74-90B6-930293103CFD}"/>
                </a:ext>
              </a:extLst>
            </p:cNvPr>
            <p:cNvSpPr/>
            <p:nvPr userDrawn="1"/>
          </p:nvSpPr>
          <p:spPr>
            <a:xfrm>
              <a:off x="8352" y="607184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365CF146-57C3-B383-EA22-6679920F1875}"/>
                </a:ext>
              </a:extLst>
            </p:cNvPr>
            <p:cNvGrpSpPr/>
            <p:nvPr userDrawn="1"/>
          </p:nvGrpSpPr>
          <p:grpSpPr>
            <a:xfrm>
              <a:off x="0" y="4962073"/>
              <a:ext cx="12192000" cy="1895927"/>
              <a:chOff x="0" y="4962073"/>
              <a:chExt cx="12192000" cy="1895927"/>
            </a:xfrm>
          </p:grpSpPr>
          <p:cxnSp>
            <p:nvCxnSpPr>
              <p:cNvPr id="9" name="Rett linje 8">
                <a:extLst>
                  <a:ext uri="{FF2B5EF4-FFF2-40B4-BE49-F238E27FC236}">
                    <a16:creationId xmlns:a16="http://schemas.microsoft.com/office/drawing/2014/main" id="{4BECA057-1576-A2A5-E08B-8E392A1C6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71849"/>
                <a:ext cx="12192000" cy="786151"/>
              </a:xfrm>
              <a:prstGeom prst="line">
                <a:avLst/>
              </a:prstGeom>
              <a:ln w="15875">
                <a:solidFill>
                  <a:srgbClr val="A4CD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ett linje 9">
                <a:extLst>
                  <a:ext uri="{FF2B5EF4-FFF2-40B4-BE49-F238E27FC236}">
                    <a16:creationId xmlns:a16="http://schemas.microsoft.com/office/drawing/2014/main" id="{13584039-7006-5E64-DA59-6DF1261B24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2624" y="496207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EA9DB99C-5744-5EB9-C8A3-2744E00C4C1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56466" y="4801088"/>
            <a:ext cx="4365821" cy="1108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Sted  |  dato</a:t>
            </a:r>
          </a:p>
          <a:p>
            <a:pPr lvl="0"/>
            <a:r>
              <a:rPr lang="nb-NO"/>
              <a:t>Navn, stillingstittel Trygg Trafikk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F90522-DCB3-12E2-B862-05BF5F9F4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962" y="509984"/>
            <a:ext cx="892872" cy="8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1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039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20.09.2024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00" y="6203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664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365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128" y="50953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897" y="5526322"/>
            <a:ext cx="976327" cy="976327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78F9157C-8B87-1133-0150-FB215B8894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51046A4-8EC0-3175-71F3-DDB2F4D3A1E5}"/>
              </a:ext>
            </a:extLst>
          </p:cNvPr>
          <p:cNvSpPr txBox="1"/>
          <p:nvPr userDrawn="1"/>
        </p:nvSpPr>
        <p:spPr>
          <a:xfrm>
            <a:off x="821572" y="1208439"/>
            <a:ext cx="133996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0" b="1" spc="-300">
                <a:solidFill>
                  <a:srgbClr val="A4CDF1"/>
                </a:solidFill>
              </a:rPr>
              <a:t>’’</a:t>
            </a:r>
          </a:p>
        </p:txBody>
      </p:sp>
      <p:sp>
        <p:nvSpPr>
          <p:cNvPr id="24" name="Rettvinklet trekant 23">
            <a:extLst>
              <a:ext uri="{FF2B5EF4-FFF2-40B4-BE49-F238E27FC236}">
                <a16:creationId xmlns:a16="http://schemas.microsoft.com/office/drawing/2014/main" id="{5B3FFD8C-79E1-B28F-488E-644D1F848808}"/>
              </a:ext>
            </a:extLst>
          </p:cNvPr>
          <p:cNvSpPr/>
          <p:nvPr userDrawn="1"/>
        </p:nvSpPr>
        <p:spPr>
          <a:xfrm>
            <a:off x="8352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9008F5A1-18A2-E1CE-B265-DDA8E6B1FBEA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ABAECA0E-110E-2C8C-6F89-1A18B4D4DA59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Undertittel 2">
            <a:extLst>
              <a:ext uri="{FF2B5EF4-FFF2-40B4-BE49-F238E27FC236}">
                <a16:creationId xmlns:a16="http://schemas.microsoft.com/office/drawing/2014/main" id="{F0E48DF3-09AB-AD6A-BDCA-5A336631E8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906" y="1865262"/>
            <a:ext cx="8368006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sitat</a:t>
            </a:r>
          </a:p>
        </p:txBody>
      </p:sp>
    </p:spTree>
    <p:extLst>
      <p:ext uri="{BB962C8B-B14F-4D97-AF65-F5344CB8AC3E}">
        <p14:creationId xmlns:p14="http://schemas.microsoft.com/office/powerpoint/2010/main" val="258853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BB4DD935-9B0F-701C-B6F5-4B10702D41D6}"/>
              </a:ext>
            </a:extLst>
          </p:cNvPr>
          <p:cNvSpPr txBox="1">
            <a:spLocks/>
          </p:cNvSpPr>
          <p:nvPr userDrawn="1"/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8226D-2250-E14E-80AC-6447961AFC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23CD6F9-182B-145A-13B8-B541865E6692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B40D7C94-7C83-2536-ADD2-8E6B4D625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9343" y="2492907"/>
            <a:ext cx="6792685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2FFE290C-13C1-07AA-EA19-C26B8BE266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3833E44-B5CE-9DBB-7ADF-DCD9FC980538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A09B937A-6B08-FC9A-A715-62FA39F00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92906"/>
            <a:ext cx="4004847" cy="29320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183358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– plass til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 hidden="1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20.09.2024</a:t>
            </a:fld>
            <a:endParaRPr lang="nb-NO"/>
          </a:p>
        </p:txBody>
      </p:sp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 hidden="1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 hidden="1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 hidden="1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 hidden="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tvinklet trekant 20">
            <a:extLst>
              <a:ext uri="{FF2B5EF4-FFF2-40B4-BE49-F238E27FC236}">
                <a16:creationId xmlns:a16="http://schemas.microsoft.com/office/drawing/2014/main" id="{6B60EA30-44EB-0D8A-56AC-44BD542A013E}"/>
              </a:ext>
            </a:extLst>
          </p:cNvPr>
          <p:cNvSpPr/>
          <p:nvPr userDrawn="1"/>
        </p:nvSpPr>
        <p:spPr>
          <a:xfrm>
            <a:off x="-21060" y="6071849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C6E679E1-871D-480E-99B9-D7BC5D3356A4}"/>
              </a:ext>
            </a:extLst>
          </p:cNvPr>
          <p:cNvGrpSpPr/>
          <p:nvPr userDrawn="1"/>
        </p:nvGrpSpPr>
        <p:grpSpPr>
          <a:xfrm>
            <a:off x="-21060" y="4962073"/>
            <a:ext cx="12192000" cy="1895927"/>
            <a:chOff x="0" y="4962073"/>
            <a:chExt cx="12192000" cy="1895927"/>
          </a:xfrm>
        </p:grpSpPr>
        <p:cxnSp>
          <p:nvCxnSpPr>
            <p:cNvPr id="23" name="Rett linje 22">
              <a:extLst>
                <a:ext uri="{FF2B5EF4-FFF2-40B4-BE49-F238E27FC236}">
                  <a16:creationId xmlns:a16="http://schemas.microsoft.com/office/drawing/2014/main" id="{0D5F8D2D-9250-83D2-1D09-4114F090E23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>
              <a:extLst>
                <a:ext uri="{FF2B5EF4-FFF2-40B4-BE49-F238E27FC236}">
                  <a16:creationId xmlns:a16="http://schemas.microsoft.com/office/drawing/2014/main" id="{6A7160D8-3CC8-CD9E-D5D2-6200E07F94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tel 1">
            <a:extLst>
              <a:ext uri="{FF2B5EF4-FFF2-40B4-BE49-F238E27FC236}">
                <a16:creationId xmlns:a16="http://schemas.microsoft.com/office/drawing/2014/main" id="{A9B17AD1-9079-3856-7F0D-9C0209474E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225479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9" name="Rektangel 8" hidden="1">
            <a:extLst>
              <a:ext uri="{FF2B5EF4-FFF2-40B4-BE49-F238E27FC236}">
                <a16:creationId xmlns:a16="http://schemas.microsoft.com/office/drawing/2014/main" id="{2BF5309E-B054-29DE-45EE-983E4046DDA8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E34F7D47-A36B-4591-BEA0-9FD4991DA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8824049" cy="3394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49063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på grå bakgrun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E3786F25-3487-CFA7-152F-9D22D4E1F9DA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91C7F3A-CC1B-24B6-50AE-24E1FB562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BA4D89D-78D1-03C3-0B56-A9D864DE867E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2F17636E-AB31-3FDC-3A51-411329799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2" y="2492906"/>
            <a:ext cx="10143836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33600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AA5A4C-8872-D678-BF32-E263F53D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E90D4AE6-718A-6921-AD6B-71B678668B06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D876FBAA-5802-F446-BD3B-17B299B611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9F97460F-10FA-96A7-B93C-95C6BC8A92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Undertittel 2">
            <a:extLst>
              <a:ext uri="{FF2B5EF4-FFF2-40B4-BE49-F238E27FC236}">
                <a16:creationId xmlns:a16="http://schemas.microsoft.com/office/drawing/2014/main" id="{5E439D2F-269F-2A39-9297-9749008B8EA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53920" y="502193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900">
                <a:solidFill>
                  <a:schemeClr val="bg1"/>
                </a:solidFill>
                <a:latin typeface="+mj-lt"/>
              </a:rPr>
              <a:t>colourbox.com</a:t>
            </a:r>
          </a:p>
        </p:txBody>
      </p:sp>
      <p:sp>
        <p:nvSpPr>
          <p:cNvPr id="6" name="Plassholder for bilde 12">
            <a:extLst>
              <a:ext uri="{FF2B5EF4-FFF2-40B4-BE49-F238E27FC236}">
                <a16:creationId xmlns:a16="http://schemas.microsoft.com/office/drawing/2014/main" id="{1E232580-4E78-8D3C-4B8A-967FA5DBDC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2178" y="665038"/>
            <a:ext cx="5114580" cy="3257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10" name="Plassholder for bilde 12">
            <a:extLst>
              <a:ext uri="{FF2B5EF4-FFF2-40B4-BE49-F238E27FC236}">
                <a16:creationId xmlns:a16="http://schemas.microsoft.com/office/drawing/2014/main" id="{81BDA5C5-7CD8-6C0D-47B2-F773DD5773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86009" y="665037"/>
            <a:ext cx="5114580" cy="3257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7CF6F0D4-01A7-F3A4-15BB-467B2C32CB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2178" y="4135008"/>
            <a:ext cx="5114580" cy="1043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bildetekst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D2BEBB41-C4B8-31AC-E772-BB006551B64D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386009" y="4139602"/>
            <a:ext cx="5114580" cy="1043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bildetekst</a:t>
            </a:r>
          </a:p>
        </p:txBody>
      </p:sp>
    </p:spTree>
    <p:extLst>
      <p:ext uri="{BB962C8B-B14F-4D97-AF65-F5344CB8AC3E}">
        <p14:creationId xmlns:p14="http://schemas.microsoft.com/office/powerpoint/2010/main" val="1210917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9DB8699B-60E2-B810-145F-3523C31551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48192" y="3033655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829C59F3-B97D-051D-A212-5B94756B487A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240B6AAE-23F4-29AE-BE65-DDC5BE3AD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531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68A089B-FBE9-A657-D945-485AA17E1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535222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E033E3BC-272D-2A3F-4FC9-79AA39FB41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003" y="2255510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63C63988-FC42-4A0F-5652-E424542F2C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4949" y="1423882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387594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 viktig po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F1561882-B59F-516D-EE6C-F3371FA59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470" y="-11757"/>
            <a:ext cx="1846386" cy="1937898"/>
          </a:xfrm>
          <a:prstGeom prst="rect">
            <a:avLst/>
          </a:prstGeom>
        </p:spPr>
      </p:pic>
      <p:sp>
        <p:nvSpPr>
          <p:cNvPr id="2" name="Undertittel 2">
            <a:extLst>
              <a:ext uri="{FF2B5EF4-FFF2-40B4-BE49-F238E27FC236}">
                <a16:creationId xmlns:a16="http://schemas.microsoft.com/office/drawing/2014/main" id="{4717FC45-E4A4-A60D-5080-C85FED8E64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9777" y="2612056"/>
            <a:ext cx="8368006" cy="23198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0">
                <a:solidFill>
                  <a:srgbClr val="A4CDF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X</a:t>
            </a:r>
            <a:r>
              <a:rPr lang="nb-NO"/>
              <a:t> %</a:t>
            </a:r>
          </a:p>
        </p:txBody>
      </p:sp>
    </p:spTree>
    <p:extLst>
      <p:ext uri="{BB962C8B-B14F-4D97-AF65-F5344CB8AC3E}">
        <p14:creationId xmlns:p14="http://schemas.microsoft.com/office/powerpoint/2010/main" val="3683269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83F57BF4-DA86-51CB-9824-BB93B096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4405754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73D72D8-5F64-D4DB-C238-6096FA128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5675746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2F29827F-A8E8-F821-08CD-F1A5A1E032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78">
            <a:off x="889435" y="5454834"/>
            <a:ext cx="780685" cy="73552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09FFF4A1-8648-4C62-85BA-862F66DD1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638">
            <a:off x="8161839" y="5847132"/>
            <a:ext cx="1994530" cy="9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0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83F57BF4-DA86-51CB-9824-BB93B096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422999"/>
            <a:ext cx="6309451" cy="35451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CCCCF7B-31E9-EC12-026D-CF45D317B0F6}"/>
              </a:ext>
            </a:extLst>
          </p:cNvPr>
          <p:cNvSpPr/>
          <p:nvPr userDrawn="1"/>
        </p:nvSpPr>
        <p:spPr>
          <a:xfrm>
            <a:off x="0" y="0"/>
            <a:ext cx="12191999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73D72D8-5F64-D4DB-C238-6096FA128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B648FF1D-4EE0-4DCF-4630-81B562D9C0F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970066" y="2422999"/>
            <a:ext cx="3710836" cy="2517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9224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07FCAF-5011-CF6F-6E90-DD8083E31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ttvinklet trekant 4">
            <a:extLst>
              <a:ext uri="{FF2B5EF4-FFF2-40B4-BE49-F238E27FC236}">
                <a16:creationId xmlns:a16="http://schemas.microsoft.com/office/drawing/2014/main" id="{AE99BF29-5570-06BB-6C65-0278C0EE92BE}"/>
              </a:ext>
            </a:extLst>
          </p:cNvPr>
          <p:cNvSpPr/>
          <p:nvPr userDrawn="1"/>
        </p:nvSpPr>
        <p:spPr>
          <a:xfrm>
            <a:off x="-10530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539E7DEE-9831-30BA-532C-BA4FA1687ED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56606B9D-91A0-1D06-C604-7DCD1C09F182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2ADE4A9-CB17-3036-30D8-3ACF36DC91DD}"/>
              </a:ext>
            </a:extLst>
          </p:cNvPr>
          <p:cNvCxnSpPr>
            <a:cxnSpLocks/>
          </p:cNvCxnSpPr>
          <p:nvPr userDrawn="1"/>
        </p:nvCxnSpPr>
        <p:spPr>
          <a:xfrm>
            <a:off x="0" y="6071848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191591AB-E9FE-D904-F1BD-1D23ED70C4F4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2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E54D09CD-93B9-2EF4-6037-70CB9F0737D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021977" y="2975992"/>
            <a:ext cx="6189844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42B0365-58BE-58F4-4336-EF0CDF0027C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021977" y="4444221"/>
            <a:ext cx="6189844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C79D576-0171-3296-BFFA-DAAF52E9837A}"/>
              </a:ext>
            </a:extLst>
          </p:cNvPr>
          <p:cNvSpPr/>
          <p:nvPr userDrawn="1"/>
        </p:nvSpPr>
        <p:spPr>
          <a:xfrm>
            <a:off x="981420" y="1277855"/>
            <a:ext cx="2767953" cy="148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55DD8AD6-D53C-1D7F-E101-479D62FC9C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21976" y="1507762"/>
            <a:ext cx="6189845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23622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6D23425-13DE-EFA9-B6CB-86D999510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7713" y="0"/>
            <a:ext cx="6858000" cy="6858000"/>
          </a:xfrm>
          <a:prstGeom prst="rect">
            <a:avLst/>
          </a:prstGeom>
        </p:spPr>
      </p:pic>
      <p:sp>
        <p:nvSpPr>
          <p:cNvPr id="4" name="Undertittel 2">
            <a:extLst>
              <a:ext uri="{FF2B5EF4-FFF2-40B4-BE49-F238E27FC236}">
                <a16:creationId xmlns:a16="http://schemas.microsoft.com/office/drawing/2014/main" id="{F14D5F30-0618-FC00-BF5A-4C5A53497BE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419625" y="5426564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bg1">
                    <a:lumMod val="65000"/>
                  </a:schemeClr>
                </a:solidFill>
                <a:latin typeface="+mj-lt"/>
              </a:rPr>
              <a:t>colourbox.com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87DA87D-5E0D-5084-A017-95F223551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id="{850418C2-5ABC-1B70-EBB0-B5DB73A4B9E1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3A51DDC1-95C4-AF9D-09AB-3DFE1C0868C0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D2419B8E-9FE5-61FE-2759-79D29540ED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7EE436E5-D454-7312-9486-DD19BB296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ktangel 5">
            <a:extLst>
              <a:ext uri="{FF2B5EF4-FFF2-40B4-BE49-F238E27FC236}">
                <a16:creationId xmlns:a16="http://schemas.microsoft.com/office/drawing/2014/main" id="{7AFC2F27-DFBE-6FF3-ED45-5D7FD6B12AC1}"/>
              </a:ext>
            </a:extLst>
          </p:cNvPr>
          <p:cNvSpPr/>
          <p:nvPr userDrawn="1"/>
        </p:nvSpPr>
        <p:spPr>
          <a:xfrm>
            <a:off x="1081504" y="1264862"/>
            <a:ext cx="2767953" cy="168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EDE2551-C8DA-3FCD-8564-4969FFC383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5675746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5B30E379-E8FF-C1BD-E01C-E44765F22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2" y="2359572"/>
            <a:ext cx="5645916" cy="3127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86190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46C5646-90F2-1E2D-D835-B10B5814C1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450" y="919410"/>
            <a:ext cx="1750671" cy="175067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18516A4-2E9D-5AA1-72CA-B309650999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837" y="857556"/>
            <a:ext cx="1010447" cy="1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72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4EE5D5C-F971-7E00-E5D1-9862F9647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8787" y="5526157"/>
            <a:ext cx="1549818" cy="130047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0AC69E0-259C-47C6-35DE-56F043EA9E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7" y="4706979"/>
            <a:ext cx="994446" cy="14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2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13EEC2-1D95-9296-AA77-01CFAE2572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2724" y="4790660"/>
            <a:ext cx="2750865" cy="20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11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929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630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6393" y="5095352"/>
            <a:ext cx="901700" cy="11557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1C10BEB4-B382-5806-439F-AC27EED47269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74C0F5-F75E-09A2-7A5C-28497FC8FB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469908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D2832B2-D83C-B3F9-006E-EAB222B1342B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668BC54-900F-4369-0297-4A5C5D68778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468746" cy="343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CEE47F57-70E3-93C8-D78A-5B570C5EC18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8548" y="1518557"/>
            <a:ext cx="4572002" cy="4022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653912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2B6AB2-01D2-5A3C-1042-9C5B8D6C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EE880D84-AC51-B8B0-9E3A-0B0BAF4E91DF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ktangel 8">
            <a:extLst>
              <a:ext uri="{FF2B5EF4-FFF2-40B4-BE49-F238E27FC236}">
                <a16:creationId xmlns:a16="http://schemas.microsoft.com/office/drawing/2014/main" id="{AC6BA901-9E6E-70B1-F850-D9B1CFEB677D}"/>
              </a:ext>
            </a:extLst>
          </p:cNvPr>
          <p:cNvSpPr/>
          <p:nvPr userDrawn="1"/>
        </p:nvSpPr>
        <p:spPr>
          <a:xfrm>
            <a:off x="8887245" y="0"/>
            <a:ext cx="3304755" cy="6857999"/>
          </a:xfrm>
          <a:custGeom>
            <a:avLst/>
            <a:gdLst>
              <a:gd name="connsiteX0" fmla="*/ 0 w 3290688"/>
              <a:gd name="connsiteY0" fmla="*/ 0 h 6857999"/>
              <a:gd name="connsiteX1" fmla="*/ 3290688 w 3290688"/>
              <a:gd name="connsiteY1" fmla="*/ 0 h 6857999"/>
              <a:gd name="connsiteX2" fmla="*/ 3290688 w 3290688"/>
              <a:gd name="connsiteY2" fmla="*/ 6857999 h 6857999"/>
              <a:gd name="connsiteX3" fmla="*/ 0 w 3290688"/>
              <a:gd name="connsiteY3" fmla="*/ 6857999 h 6857999"/>
              <a:gd name="connsiteX4" fmla="*/ 0 w 3290688"/>
              <a:gd name="connsiteY4" fmla="*/ 0 h 6857999"/>
              <a:gd name="connsiteX0" fmla="*/ 14067 w 3304755"/>
              <a:gd name="connsiteY0" fmla="*/ 0 h 6857999"/>
              <a:gd name="connsiteX1" fmla="*/ 3304755 w 3304755"/>
              <a:gd name="connsiteY1" fmla="*/ 0 h 6857999"/>
              <a:gd name="connsiteX2" fmla="*/ 3304755 w 3304755"/>
              <a:gd name="connsiteY2" fmla="*/ 6857999 h 6857999"/>
              <a:gd name="connsiteX3" fmla="*/ 0 w 3304755"/>
              <a:gd name="connsiteY3" fmla="*/ 6646984 h 6857999"/>
              <a:gd name="connsiteX4" fmla="*/ 14067 w 3304755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755" h="6857999">
                <a:moveTo>
                  <a:pt x="14067" y="0"/>
                </a:moveTo>
                <a:lnTo>
                  <a:pt x="3304755" y="0"/>
                </a:lnTo>
                <a:lnTo>
                  <a:pt x="3304755" y="6857999"/>
                </a:lnTo>
                <a:lnTo>
                  <a:pt x="0" y="6646984"/>
                </a:lnTo>
                <a:lnTo>
                  <a:pt x="14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75D10FD4-79DC-2BBE-8C0E-DC5C77D030B1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2F58A0B8-F5AB-5101-A4C3-49F23208BCDE}"/>
              </a:ext>
            </a:extLst>
          </p:cNvPr>
          <p:cNvGrpSpPr/>
          <p:nvPr userDrawn="1"/>
        </p:nvGrpSpPr>
        <p:grpSpPr>
          <a:xfrm>
            <a:off x="8452624" y="4958433"/>
            <a:ext cx="3739376" cy="1895927"/>
            <a:chOff x="8452624" y="4958433"/>
            <a:chExt cx="3739376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B3400F94-57B5-EB68-FB40-B015D12DC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5843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5936A9CB-5182-7D57-F347-0CE1551DE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4971" y="5740587"/>
              <a:ext cx="887505" cy="887505"/>
            </a:xfrm>
            <a:prstGeom prst="rect">
              <a:avLst/>
            </a:prstGeom>
          </p:spPr>
        </p:pic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A8B084A5-8A14-A603-A946-7028721CBBBC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877893B4-C43E-04C2-2423-301069A0C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384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8" name="Tittel 1">
            <a:extLst>
              <a:ext uri="{FF2B5EF4-FFF2-40B4-BE49-F238E27FC236}">
                <a16:creationId xmlns:a16="http://schemas.microsoft.com/office/drawing/2014/main" id="{C89C507C-9DD2-A6AD-C389-D89703E52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388765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C7430FCA-BA87-F765-FDEB-3D8895C2CAD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80744" y="2359572"/>
            <a:ext cx="4877979" cy="276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15486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streker og logo fo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0FE409C-BE22-085B-0704-53DA7763B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20D3AE63-3818-3D1D-6D77-0340FB9AE0ED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7E4B58D7-33B9-713E-55D8-6EEA2C8845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2656DF3F-E14E-1894-B7F2-67D9109E37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84FBCBFD-CAA6-9935-E787-00D99C5BD3B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8C51402-44B7-2542-F68E-0998696FBEDC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152400" y="5114473"/>
            <a:chExt cx="12192000" cy="1895927"/>
          </a:xfrm>
        </p:grpSpPr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F75F5E64-FA66-A97B-3F50-C64445E18C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" y="62242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F426AE65-1649-4559-357B-80C94AD3FF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7371" y="5896627"/>
              <a:ext cx="887505" cy="887505"/>
            </a:xfrm>
            <a:prstGeom prst="rect">
              <a:avLst/>
            </a:prstGeom>
          </p:spPr>
        </p:pic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4E605AD2-0810-6C5B-7F3D-8ACF9127B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605024" y="51144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199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med streker og logo foran mør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9DAD780-3EE2-D6BC-3AA8-99860238E7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17" name="Rettvinklet trekant 16">
              <a:extLst>
                <a:ext uri="{FF2B5EF4-FFF2-40B4-BE49-F238E27FC236}">
                  <a16:creationId xmlns:a16="http://schemas.microsoft.com/office/drawing/2014/main" id="{5B48C7A4-894B-FAE6-640C-9F3E27003D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30B4FCB5-26A8-D82E-2F0E-C029E82977C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48C0720-078B-449F-59E5-3156FF9E791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46543E2-F599-F0D5-1988-2A75149EC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33051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e bilder med streker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9DAD780-3EE2-D6BC-3AA8-99860238E7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17" name="Rettvinklet trekant 16">
              <a:extLst>
                <a:ext uri="{FF2B5EF4-FFF2-40B4-BE49-F238E27FC236}">
                  <a16:creationId xmlns:a16="http://schemas.microsoft.com/office/drawing/2014/main" id="{5B48C7A4-894B-FAE6-640C-9F3E27003D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30B4FCB5-26A8-D82E-2F0E-C029E82977C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48C0720-078B-449F-59E5-3156FF9E791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46543E2-F599-F0D5-1988-2A75149EC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0819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20.09.2024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69011" y="-2478069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738255"/>
            <a:ext cx="1041959" cy="156064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34312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20.09.2024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2E0C3032-C474-46C8-9F5F-5518296A0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932" y="4903534"/>
            <a:ext cx="2069893" cy="18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20.09.2024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9" name="Bilde 8" descr="Et bilde som inneholder tekst, bygning&#10;&#10;Automatisk generert beskrivelse">
            <a:extLst>
              <a:ext uri="{FF2B5EF4-FFF2-40B4-BE49-F238E27FC236}">
                <a16:creationId xmlns:a16="http://schemas.microsoft.com/office/drawing/2014/main" id="{026A25DF-67C5-823C-76E1-E37A569D4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8220" y="-106735"/>
            <a:ext cx="1247738" cy="136690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D143A72-6EC3-3FBE-19F4-643E4AAFF6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222" y="1491718"/>
            <a:ext cx="731640" cy="15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mørkt bilde bak logo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C696A14B-A8B5-24DD-5E34-CEBE82E447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-9525" y="0"/>
            <a:ext cx="122015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27F72D-5945-A6EA-B870-0508CAEF81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6DA9D7EF-22D4-98EA-BBD1-8D2012DA21F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9331" y="4962073"/>
            <a:ext cx="12200352" cy="1895927"/>
            <a:chOff x="0" y="4962073"/>
            <a:chExt cx="12200352" cy="1895927"/>
          </a:xfrm>
        </p:grpSpPr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B5ECC55B-9D33-3028-7970-067A3281B95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962073"/>
              <a:ext cx="12200352" cy="1895927"/>
              <a:chOff x="0" y="4962073"/>
              <a:chExt cx="12200352" cy="1895927"/>
            </a:xfrm>
          </p:grpSpPr>
          <p:sp>
            <p:nvSpPr>
              <p:cNvPr id="6" name="Rettvinklet trekant 5">
                <a:extLst>
                  <a:ext uri="{FF2B5EF4-FFF2-40B4-BE49-F238E27FC236}">
                    <a16:creationId xmlns:a16="http://schemas.microsoft.com/office/drawing/2014/main" id="{2318C55F-2CE5-DA00-9FF7-F2253430DA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8352" y="6071849"/>
                <a:ext cx="12192000" cy="786151"/>
              </a:xfrm>
              <a:prstGeom prst="rtTriangle">
                <a:avLst/>
              </a:prstGeom>
              <a:solidFill>
                <a:srgbClr val="3C3D43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" name="Gruppe 10">
                <a:extLst>
                  <a:ext uri="{FF2B5EF4-FFF2-40B4-BE49-F238E27FC236}">
                    <a16:creationId xmlns:a16="http://schemas.microsoft.com/office/drawing/2014/main" id="{086A9B47-A6B9-D462-1BE6-197204CED750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0" y="4962073"/>
                <a:ext cx="12192000" cy="1895927"/>
                <a:chOff x="0" y="4962073"/>
                <a:chExt cx="12192000" cy="1895927"/>
              </a:xfrm>
            </p:grpSpPr>
            <p:cxnSp>
              <p:nvCxnSpPr>
                <p:cNvPr id="14" name="Rett linje 13">
                  <a:extLst>
                    <a:ext uri="{FF2B5EF4-FFF2-40B4-BE49-F238E27FC236}">
                      <a16:creationId xmlns:a16="http://schemas.microsoft.com/office/drawing/2014/main" id="{144BF472-06B6-17AB-6FC7-F46EFB3C8115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>
                  <a:off x="0" y="6071849"/>
                  <a:ext cx="12192000" cy="786151"/>
                </a:xfrm>
                <a:prstGeom prst="line">
                  <a:avLst/>
                </a:prstGeom>
                <a:ln w="15875">
                  <a:solidFill>
                    <a:srgbClr val="A4CD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Rett linje 14">
                  <a:extLst>
                    <a:ext uri="{FF2B5EF4-FFF2-40B4-BE49-F238E27FC236}">
                      <a16:creationId xmlns:a16="http://schemas.microsoft.com/office/drawing/2014/main" id="{186CBDC2-8AAF-61A2-4A56-F8E2A246F7B9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8452624" y="4962073"/>
                  <a:ext cx="3739376" cy="1895927"/>
                </a:xfrm>
                <a:prstGeom prst="line">
                  <a:avLst/>
                </a:prstGeom>
                <a:ln w="15875">
                  <a:solidFill>
                    <a:srgbClr val="CCD43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E325E583-1C21-20D1-1CF3-2849072CD43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7484" y="5716740"/>
              <a:ext cx="942477" cy="942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48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lyst bilde ba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9F8CF1-39F8-4290-678F-4E2E0D9C677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31" y="0"/>
            <a:ext cx="122015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3349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4A219B-A55E-151D-A1B5-F247415A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9178A3A-588C-3A7D-6812-6F67CEA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834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45A8CB-6B6E-F3A1-FA3A-8541A76F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64" y="3280854"/>
            <a:ext cx="9073411" cy="77356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32C79BA-714F-A469-F7C0-6B4193A74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514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742ED87-65A6-CFC9-8C79-F27B58208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BEE90F85-D79D-9B53-C6A5-826889CEF6A6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6250820B-D998-5277-9988-F4D3DFB0F07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4971" y="5744227"/>
            <a:ext cx="887505" cy="887505"/>
          </a:xfrm>
          <a:prstGeom prst="rect">
            <a:avLst/>
          </a:prstGeom>
        </p:spPr>
      </p:pic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12AE1578-DEB3-9DBD-B7C0-F3000365C1F1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37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16" r:id="rId2"/>
    <p:sldLayoutId id="2147483674" r:id="rId3"/>
    <p:sldLayoutId id="2147483718" r:id="rId4"/>
    <p:sldLayoutId id="2147483719" r:id="rId5"/>
    <p:sldLayoutId id="2147483661" r:id="rId6"/>
    <p:sldLayoutId id="2147483717" r:id="rId7"/>
    <p:sldLayoutId id="2147483723" r:id="rId8"/>
    <p:sldLayoutId id="2147483724" r:id="rId9"/>
    <p:sldLayoutId id="2147483650" r:id="rId10"/>
    <p:sldLayoutId id="214748365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710" r:id="rId17"/>
    <p:sldLayoutId id="2147483713" r:id="rId18"/>
    <p:sldLayoutId id="2147483677" r:id="rId19"/>
    <p:sldLayoutId id="2147483720" r:id="rId20"/>
    <p:sldLayoutId id="2147483721" r:id="rId21"/>
    <p:sldLayoutId id="2147483722" r:id="rId22"/>
    <p:sldLayoutId id="2147483676" r:id="rId23"/>
    <p:sldLayoutId id="2147483649" r:id="rId24"/>
    <p:sldLayoutId id="2147483725" r:id="rId25"/>
    <p:sldLayoutId id="2147483726" r:id="rId26"/>
    <p:sldLayoutId id="214748372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C3D4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C3D4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C3D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C3D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D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D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barnastrafikklubb.no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nastrafikklubb.no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barnastrafikklubb.no/refleksdagen-for-skole/?_ga=2.114646727.1996703561.1725967380-306239701.1709736249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youtu.be/DyGI4eorxWU?si=RWkbO75KbhFJSE2z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yggtrafikk.no/om-oss/nyhetsbrev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ilstolvelgeren.no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ryggtrafikk.no/fakta-og-rad/bil/barn-i-bil/materiell-til-helsestasjonene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hyperlink" Target="https://www.tryggtrafikk.no/fakta-og-rad/bil/barn-i-bil/forenklet-kurs-om-barn-i-bi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A759ED77-4449-CF0A-F380-445BA2C2E39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CF4E56-7B6F-710F-CF30-93E7A4FB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27330"/>
            <a:ext cx="6632275" cy="734743"/>
          </a:xfrm>
          <a:solidFill>
            <a:srgbClr val="294C98"/>
          </a:solidFill>
        </p:spPr>
        <p:txBody>
          <a:bodyPr/>
          <a:lstStyle/>
          <a:p>
            <a:pPr algn="ctr"/>
            <a:r>
              <a:rPr lang="nb-NO" dirty="0">
                <a:solidFill>
                  <a:schemeClr val="bg2"/>
                </a:solidFill>
              </a:rPr>
              <a:t>Nytt fra Trygg Trafikk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3D806F8-F582-4E36-7A94-13E2862D16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F958CD8D-BD50-63E4-56EA-C765A2CC0AE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827F96D6-4C9F-6E1B-02C9-D9DB46308B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B50863B2-F43E-DDBC-00C3-8BB7203877C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6368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6C9BD5-9216-36B7-65EE-396D659E5C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Ny kampanje om barn i bil kommer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20D156-273E-B8FD-8D5C-8D1338F5C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3454" y="2492906"/>
            <a:ext cx="4358573" cy="2625382"/>
          </a:xfrm>
        </p:spPr>
        <p:txBody>
          <a:bodyPr/>
          <a:lstStyle/>
          <a:p>
            <a:r>
              <a:rPr lang="nb-NO" dirty="0"/>
              <a:t>I løpet av 2025 kommer en ny, spennende kampanje!</a:t>
            </a:r>
          </a:p>
          <a:p>
            <a:endParaRPr lang="nb-NO" dirty="0"/>
          </a:p>
          <a:p>
            <a:r>
              <a:rPr lang="nb-NO" dirty="0"/>
              <a:t>… som jeg ikke får lov å si noe om…</a:t>
            </a:r>
          </a:p>
        </p:txBody>
      </p:sp>
      <p:pic>
        <p:nvPicPr>
          <p:cNvPr id="5" name="Bilde 4" descr="Smilende ansikter til tre barn med hodene side ved side, hodet i midten vises opp-ned">
            <a:extLst>
              <a:ext uri="{FF2B5EF4-FFF2-40B4-BE49-F238E27FC236}">
                <a16:creationId xmlns:a16="http://schemas.microsoft.com/office/drawing/2014/main" id="{44B860E2-5FCB-8882-D136-E81524AF62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4437"/>
            <a:ext cx="6920347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0B6937-D139-C7F2-1149-7239763E4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2758" y="14478"/>
            <a:ext cx="6469908" cy="2061102"/>
          </a:xfrm>
        </p:spPr>
        <p:txBody>
          <a:bodyPr/>
          <a:lstStyle/>
          <a:p>
            <a:r>
              <a:rPr lang="nb-NO" dirty="0"/>
              <a:t>Barnas trafikklubb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58F2C38-07BF-87B1-0C19-CA4F73769D3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432648" y="2373594"/>
            <a:ext cx="4262065" cy="3439377"/>
          </a:xfrm>
        </p:spPr>
        <p:txBody>
          <a:bodyPr>
            <a:normAutofit lnSpcReduction="10000"/>
          </a:bodyPr>
          <a:lstStyle/>
          <a:p>
            <a:r>
              <a:rPr lang="nb-NO" dirty="0"/>
              <a:t>Barnas trafikklubb blir mer analog!</a:t>
            </a:r>
          </a:p>
          <a:p>
            <a:r>
              <a:rPr lang="nb-NO" dirty="0"/>
              <a:t>Mange nye produkter til skoler, SFO og barnehager</a:t>
            </a:r>
          </a:p>
          <a:p>
            <a:r>
              <a:rPr lang="nb-NO" dirty="0"/>
              <a:t>Utvikles stadig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Lyset </a:t>
            </a:r>
            <a:r>
              <a:rPr lang="nb-NO" dirty="0" err="1"/>
              <a:t>hånddukke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Aktivitetsmatter (stor og liten)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Trafikkspillet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Bøker og aktivitetsbøker</a:t>
            </a:r>
          </a:p>
        </p:txBody>
      </p:sp>
      <p:pic>
        <p:nvPicPr>
          <p:cNvPr id="8" name="Bilde 7" descr="Et bilde som inneholder klær, person, Barnekunst, innendørs&#10;&#10;Automatisk generert beskrivelse">
            <a:extLst>
              <a:ext uri="{FF2B5EF4-FFF2-40B4-BE49-F238E27FC236}">
                <a16:creationId xmlns:a16="http://schemas.microsoft.com/office/drawing/2014/main" id="{A2FCC530-C978-B329-0A67-C03754F231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714" y="1421696"/>
            <a:ext cx="5020890" cy="4014608"/>
          </a:xfrm>
          <a:prstGeom prst="rect">
            <a:avLst/>
          </a:prstGeom>
        </p:spPr>
      </p:pic>
      <p:pic>
        <p:nvPicPr>
          <p:cNvPr id="10" name="Bilde 9" descr="Et bilde som inneholder tegnefilm, Barnekunst, tegning, kunst&#10;&#10;Automatisk generert beskrivelse">
            <a:extLst>
              <a:ext uri="{FF2B5EF4-FFF2-40B4-BE49-F238E27FC236}">
                <a16:creationId xmlns:a16="http://schemas.microsoft.com/office/drawing/2014/main" id="{995D03C5-24AB-FC13-9B4B-9431676FCE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9177" y="950139"/>
            <a:ext cx="3418806" cy="5148804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A46A3CC-5550-A1FF-6600-F781034A0984}"/>
              </a:ext>
            </a:extLst>
          </p:cNvPr>
          <p:cNvSpPr txBox="1"/>
          <p:nvPr/>
        </p:nvSpPr>
        <p:spPr>
          <a:xfrm>
            <a:off x="6694713" y="5401959"/>
            <a:ext cx="267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4"/>
              </a:rPr>
              <a:t>www.barnastrafikklubb.no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82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BADBD49-77FF-D81D-A1CA-BEC6F8BB4B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0017E4DE-B41F-DC9C-CDD2-9649CCE1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10077"/>
            <a:ext cx="6632275" cy="734743"/>
          </a:xfrm>
          <a:solidFill>
            <a:srgbClr val="294C98"/>
          </a:solidFill>
        </p:spPr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chemeClr val="bg2"/>
                </a:solidFill>
              </a:rPr>
              <a:t>Unge</a:t>
            </a:r>
          </a:p>
        </p:txBody>
      </p:sp>
    </p:spTree>
    <p:extLst>
      <p:ext uri="{BB962C8B-B14F-4D97-AF65-F5344CB8AC3E}">
        <p14:creationId xmlns:p14="http://schemas.microsoft.com/office/powerpoint/2010/main" val="211771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D7DF5E-F126-DF32-9B0C-9659A1DA6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7286" y="513675"/>
            <a:ext cx="4919311" cy="1608423"/>
          </a:xfrm>
        </p:spPr>
        <p:txBody>
          <a:bodyPr/>
          <a:lstStyle/>
          <a:p>
            <a:r>
              <a:rPr lang="nb-NO" dirty="0"/>
              <a:t>UNG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D15304-D878-46C5-9671-9E0AB887813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230149" y="2676188"/>
            <a:ext cx="5468746" cy="34393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Alt samlet på ett 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Både ungdomsskole og videregående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NYTT: Ungdomsråd!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CA6B74-F767-6D14-017E-D4097BD1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921"/>
            <a:ext cx="6841844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0E8B983-F752-33BD-73EA-2A4B1FD2B4BD}"/>
              </a:ext>
            </a:extLst>
          </p:cNvPr>
          <p:cNvSpPr txBox="1"/>
          <p:nvPr/>
        </p:nvSpPr>
        <p:spPr>
          <a:xfrm>
            <a:off x="7481258" y="6115565"/>
            <a:ext cx="635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https://www.tryggtrafikk.no/ung/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1502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3A2EB3-3AE3-E09E-E9FA-752238C30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Generasjon Z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9F3C7B2-6631-D6C0-F200-8BB549060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Ny kampanje – opplæringsopplegg</a:t>
            </a:r>
          </a:p>
          <a:p>
            <a:r>
              <a:rPr lang="nb-NO" dirty="0"/>
              <a:t>Kommer i 2025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858C290-0401-E99A-32EE-8395A83CC224}"/>
              </a:ext>
            </a:extLst>
          </p:cNvPr>
          <p:cNvSpPr txBox="1"/>
          <p:nvPr/>
        </p:nvSpPr>
        <p:spPr>
          <a:xfrm>
            <a:off x="7528266" y="205040"/>
            <a:ext cx="227658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13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917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BADBD49-77FF-D81D-A1CA-BEC6F8BB4B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0017E4DE-B41F-DC9C-CDD2-9649CCE1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10077"/>
            <a:ext cx="6632275" cy="734743"/>
          </a:xfrm>
          <a:solidFill>
            <a:srgbClr val="294C98"/>
          </a:solidFill>
        </p:spPr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chemeClr val="bg2"/>
                </a:solidFill>
              </a:rPr>
              <a:t>Kampanjer for kommunene</a:t>
            </a:r>
          </a:p>
        </p:txBody>
      </p:sp>
    </p:spTree>
    <p:extLst>
      <p:ext uri="{BB962C8B-B14F-4D97-AF65-F5344CB8AC3E}">
        <p14:creationId xmlns:p14="http://schemas.microsoft.com/office/powerpoint/2010/main" val="4063326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2875D0-28E6-4F21-21BE-AACA29F1E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468" y="0"/>
            <a:ext cx="5431560" cy="2061102"/>
          </a:xfrm>
        </p:spPr>
        <p:txBody>
          <a:bodyPr/>
          <a:lstStyle/>
          <a:p>
            <a:r>
              <a:rPr lang="nb-NO" dirty="0"/>
              <a:t>Refleksdagen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F3FED63-5799-2A55-FD4B-E7ADF81B8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0467" y="2492906"/>
            <a:ext cx="5431560" cy="2625382"/>
          </a:xfrm>
        </p:spPr>
        <p:txBody>
          <a:bodyPr/>
          <a:lstStyle/>
          <a:p>
            <a:r>
              <a:rPr lang="nb-NO" dirty="0"/>
              <a:t>Alltid tredje torsdag i oktober: I år 17. oktober.</a:t>
            </a:r>
            <a:br>
              <a:rPr lang="nb-NO" dirty="0"/>
            </a:br>
            <a:endParaRPr lang="nb-NO" dirty="0"/>
          </a:p>
          <a:p>
            <a:r>
              <a:rPr lang="nb-NO" dirty="0"/>
              <a:t>Tips: Refleksaktiviteter i skoler og barnehager: </a:t>
            </a:r>
            <a:br>
              <a:rPr lang="nb-NO" dirty="0"/>
            </a:br>
            <a:r>
              <a:rPr lang="nb-NO" dirty="0">
                <a:hlinkClick r:id="rId2"/>
              </a:rPr>
              <a:t>https://www.barnastrafikklubb.no/refleksdagen-for-skole/?_ga=2.114646727.1996703561.1725967380-306239701.1709736249</a:t>
            </a:r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7E40DDBF-B624-D2BF-3AFD-DF6540675B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82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16D01C-BE02-7195-E0A3-CB4C09DDC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1" y="0"/>
            <a:ext cx="5687061" cy="2061102"/>
          </a:xfrm>
        </p:spPr>
        <p:txBody>
          <a:bodyPr/>
          <a:lstStyle/>
          <a:p>
            <a:r>
              <a:rPr lang="nb-NO" dirty="0"/>
              <a:t>Verdens minnedag for trafikkofre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C0ECD69-968C-B8D2-9A70-CFB43CD5D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2" y="2492906"/>
            <a:ext cx="5687061" cy="2625382"/>
          </a:xfrm>
        </p:spPr>
        <p:txBody>
          <a:bodyPr/>
          <a:lstStyle/>
          <a:p>
            <a:r>
              <a:rPr lang="nb-NO" dirty="0"/>
              <a:t>Alltid tredje søndag i november</a:t>
            </a:r>
          </a:p>
          <a:p>
            <a:r>
              <a:rPr lang="nb-NO" dirty="0"/>
              <a:t>I år: 17. november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Film: </a:t>
            </a:r>
            <a:r>
              <a:rPr lang="nb-NO" dirty="0">
                <a:hlinkClick r:id="rId2"/>
              </a:rPr>
              <a:t>https://youtu.be/DyGI4eorxWU?si=RWkbO75KbhFJSE2z</a:t>
            </a:r>
            <a:endParaRPr lang="nb-NO" dirty="0"/>
          </a:p>
          <a:p>
            <a:br>
              <a:rPr lang="nb-NO" dirty="0"/>
            </a:br>
            <a:endParaRPr lang="nb-NO" dirty="0"/>
          </a:p>
        </p:txBody>
      </p:sp>
      <p:pic>
        <p:nvPicPr>
          <p:cNvPr id="5" name="Bilde 4" descr="Et bilde som inneholder transport, snø, skjermbilde, skisport&#10;&#10;Automatisk generert beskrivelse">
            <a:extLst>
              <a:ext uri="{FF2B5EF4-FFF2-40B4-BE49-F238E27FC236}">
                <a16:creationId xmlns:a16="http://schemas.microsoft.com/office/drawing/2014/main" id="{7A1B4F82-2098-D56E-413C-4E2FA9186A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7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2875D0-28E6-4F21-21BE-AACA29F1EC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Rygg inn - kampanje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F3FED63-5799-2A55-FD4B-E7ADF81B8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Kommer tilbake i 2025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40DDBF-B624-D2BF-3AFD-DF6540675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12959" y="1"/>
            <a:ext cx="3678960" cy="3678960"/>
          </a:xfrm>
          <a:prstGeom prst="rect">
            <a:avLst/>
          </a:prstGeom>
        </p:spPr>
      </p:pic>
      <p:pic>
        <p:nvPicPr>
          <p:cNvPr id="7" name="Bilde 6" descr="Et bilde som inneholder tekst, Font, Post-it-lapp&#10;&#10;Automatisk generert beskrivelse">
            <a:extLst>
              <a:ext uri="{FF2B5EF4-FFF2-40B4-BE49-F238E27FC236}">
                <a16:creationId xmlns:a16="http://schemas.microsoft.com/office/drawing/2014/main" id="{58835B6E-6BB1-DCEB-0E12-071CCF19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473" y="2225527"/>
            <a:ext cx="3406486" cy="4632471"/>
          </a:xfrm>
          <a:prstGeom prst="rect">
            <a:avLst/>
          </a:prstGeom>
        </p:spPr>
      </p:pic>
      <p:pic>
        <p:nvPicPr>
          <p:cNvPr id="9" name="Bilde 8" descr="Et bilde som inneholder utendørs, person, kjøretøy, Landkjøretøy&#10;&#10;Automatisk generert beskrivelse">
            <a:extLst>
              <a:ext uri="{FF2B5EF4-FFF2-40B4-BE49-F238E27FC236}">
                <a16:creationId xmlns:a16="http://schemas.microsoft.com/office/drawing/2014/main" id="{2F1545FD-65B3-BF47-6D32-2358A8A53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959" y="3678960"/>
            <a:ext cx="3179041" cy="317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57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A4D836-B6FC-73DA-A3F2-3451D344A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Lærlinger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75C962-6396-EA9D-BA6E-F898BC6EF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Ønsker å lage film med lærling og </a:t>
            </a:r>
            <a:r>
              <a:rPr lang="nb-NO" dirty="0" err="1"/>
              <a:t>lærlingbedrift</a:t>
            </a:r>
            <a:r>
              <a:rPr lang="nb-NO" dirty="0"/>
              <a:t> </a:t>
            </a:r>
          </a:p>
          <a:p>
            <a:r>
              <a:rPr lang="nb-NO" dirty="0"/>
              <a:t>Fokus på HMS i trafikken</a:t>
            </a:r>
          </a:p>
        </p:txBody>
      </p:sp>
      <p:pic>
        <p:nvPicPr>
          <p:cNvPr id="5" name="Bilde 4" descr="Et bilde som inneholder person, klær, mann, Mekaniker&#10;&#10;Automatisk generert beskrivelse">
            <a:extLst>
              <a:ext uri="{FF2B5EF4-FFF2-40B4-BE49-F238E27FC236}">
                <a16:creationId xmlns:a16="http://schemas.microsoft.com/office/drawing/2014/main" id="{9250565D-87DF-D9E6-111F-747ACFC19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044" y="1687939"/>
            <a:ext cx="457200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1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53A9A0-E919-4AC0-E9B6-7E78EFD2C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2" y="0"/>
            <a:ext cx="6469908" cy="2061102"/>
          </a:xfrm>
        </p:spPr>
        <p:txBody>
          <a:bodyPr anchor="b">
            <a:normAutofit/>
          </a:bodyPr>
          <a:lstStyle/>
          <a:p>
            <a:r>
              <a:rPr lang="nb-NO" dirty="0"/>
              <a:t>Hva er nytt fra Trygg Trafikk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5D688F4-8177-1364-0D6B-27C72B68A6E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468746" cy="343937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Kampanjer for kommunene</a:t>
            </a:r>
          </a:p>
          <a:p>
            <a:endParaRPr lang="nb-NO" dirty="0"/>
          </a:p>
        </p:txBody>
      </p:sp>
      <p:pic>
        <p:nvPicPr>
          <p:cNvPr id="4" name="Bilde 3" descr="Underordnet spiller med dinosaurer">
            <a:extLst>
              <a:ext uri="{FF2B5EF4-FFF2-40B4-BE49-F238E27FC236}">
                <a16:creationId xmlns:a16="http://schemas.microsoft.com/office/drawing/2014/main" id="{4BADBD49-77FF-D81D-A1CA-BEC6F8BB4B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8548" y="1518557"/>
            <a:ext cx="4572002" cy="4022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907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Landkjøretøy, kjøretøy, utendørs, vei&#10;&#10;Automatisk generert beskrivelse">
            <a:extLst>
              <a:ext uri="{FF2B5EF4-FFF2-40B4-BE49-F238E27FC236}">
                <a16:creationId xmlns:a16="http://schemas.microsoft.com/office/drawing/2014/main" id="{A759ED77-4449-CF0A-F380-445BA2C2E39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CF4E56-7B6F-710F-CF30-93E7A4FB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2"/>
                </a:solidFill>
              </a:rPr>
              <a:t>Takk for meg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3D806F8-F582-4E36-7A94-13E2862D16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F958CD8D-BD50-63E4-56EA-C765A2CC0AE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827F96D6-4C9F-6E1B-02C9-D9DB46308B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B50863B2-F43E-DDBC-00C3-8BB7203877C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5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himmel, klær, sko&#10;&#10;Automatisk generert beskrivelse">
            <a:extLst>
              <a:ext uri="{FF2B5EF4-FFF2-40B4-BE49-F238E27FC236}">
                <a16:creationId xmlns:a16="http://schemas.microsoft.com/office/drawing/2014/main" id="{4BADBD49-77FF-D81D-A1CA-BEC6F8BB4B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0017E4DE-B41F-DC9C-CDD2-9649CCE1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10077"/>
            <a:ext cx="6632275" cy="734743"/>
          </a:xfrm>
          <a:solidFill>
            <a:srgbClr val="294C98"/>
          </a:solidFill>
        </p:spPr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chemeClr val="bg2"/>
                </a:solidFill>
              </a:rPr>
              <a:t>Barn</a:t>
            </a:r>
          </a:p>
        </p:txBody>
      </p:sp>
    </p:spTree>
    <p:extLst>
      <p:ext uri="{BB962C8B-B14F-4D97-AF65-F5344CB8AC3E}">
        <p14:creationId xmlns:p14="http://schemas.microsoft.com/office/powerpoint/2010/main" val="13853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2128aeb-509d-45c0-8be2-3a9a6a1db041 (1)">
            <a:hlinkClick r:id="" action="ppaction://media"/>
            <a:extLst>
              <a:ext uri="{FF2B5EF4-FFF2-40B4-BE49-F238E27FC236}">
                <a16:creationId xmlns:a16="http://schemas.microsoft.com/office/drawing/2014/main" id="{E6D1FB54-3FDE-C6FF-F442-0771CFC1A33D}"/>
              </a:ext>
            </a:extLst>
          </p:cNvPr>
          <p:cNvPicPr>
            <a:picLocks noGrp="1" noChangeAspect="1"/>
          </p:cNvPicPr>
          <p:nvPr>
            <p:ph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38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61FB51-5C78-4B80-063C-E9C125E44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8046" y="29497"/>
            <a:ext cx="8287989" cy="2061102"/>
          </a:xfrm>
        </p:spPr>
        <p:txBody>
          <a:bodyPr/>
          <a:lstStyle/>
          <a:p>
            <a:r>
              <a:rPr lang="nb-NO" dirty="0"/>
              <a:t>Alderstilpassede nyhetsbrev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B0CD1FD-1A54-2534-0318-B9A2E67F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046" y="2263655"/>
            <a:ext cx="8115809" cy="459434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5E3A023-EB52-E3DB-A1E7-0CF4CA428F60}"/>
              </a:ext>
            </a:extLst>
          </p:cNvPr>
          <p:cNvSpPr txBox="1"/>
          <p:nvPr/>
        </p:nvSpPr>
        <p:spPr>
          <a:xfrm>
            <a:off x="7177178" y="1721267"/>
            <a:ext cx="6107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https://www.tryggtrafikk.no/om-oss/nyhetsbrev/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568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61FB51-5C78-4B80-063C-E9C125E44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1673" y="29497"/>
            <a:ext cx="7204362" cy="2061102"/>
          </a:xfrm>
        </p:spPr>
        <p:txBody>
          <a:bodyPr/>
          <a:lstStyle/>
          <a:p>
            <a:r>
              <a:rPr lang="nb-NO" dirty="0"/>
              <a:t>Barn i bil på 1-2-3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30D5ABD-96F4-A49E-A4EA-0A42C34EA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61673" y="2403884"/>
            <a:ext cx="6502400" cy="3633122"/>
          </a:xfrm>
        </p:spPr>
        <p:txBody>
          <a:bodyPr>
            <a:normAutofit/>
          </a:bodyPr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nb-NO" sz="2000" dirty="0"/>
              <a:t>Består av en enkel brosjyre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Tilrettelegger for kommunikasjon barnehage og foreldre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Roll-</a:t>
            </a:r>
            <a:r>
              <a:rPr lang="nb-NO" sz="2000" dirty="0" err="1"/>
              <a:t>ups</a:t>
            </a:r>
            <a:r>
              <a:rPr lang="nb-NO" sz="2000" dirty="0"/>
              <a:t> – ferdige maler</a:t>
            </a:r>
            <a:br>
              <a:rPr lang="nb-NO" sz="2000" dirty="0"/>
            </a:br>
            <a:br>
              <a:rPr lang="nb-NO" sz="2000" dirty="0"/>
            </a:br>
            <a:br>
              <a:rPr lang="nb-NO" sz="2000" dirty="0"/>
            </a:br>
            <a:endParaRPr lang="nb-NO" sz="2000" dirty="0"/>
          </a:p>
          <a:p>
            <a:pPr marL="342900" indent="-342900">
              <a:buFontTx/>
              <a:buChar char="-"/>
            </a:pPr>
            <a:endParaRPr lang="nb-NO" sz="2000" dirty="0"/>
          </a:p>
          <a:p>
            <a:pPr marL="342900" indent="-342900">
              <a:buFontTx/>
              <a:buChar char="-"/>
            </a:pPr>
            <a:endParaRPr lang="nb-NO" sz="2000" dirty="0"/>
          </a:p>
          <a:p>
            <a:pPr marL="342900" indent="-342900">
              <a:buFontTx/>
              <a:buChar char="-"/>
            </a:pPr>
            <a:endParaRPr lang="nb-NO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891D560-A85D-7742-5C7F-38E52670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9"/>
            <a:ext cx="2371369" cy="6858000"/>
          </a:xfrm>
          <a:prstGeom prst="rect">
            <a:avLst/>
          </a:prstGeom>
        </p:spPr>
      </p:pic>
      <p:pic>
        <p:nvPicPr>
          <p:cNvPr id="5" name="Bilde 4" descr="Et bilde som inneholder tekst, tegnefilm, klær&#10;&#10;Automatisk generert beskrivelse">
            <a:extLst>
              <a:ext uri="{FF2B5EF4-FFF2-40B4-BE49-F238E27FC236}">
                <a16:creationId xmlns:a16="http://schemas.microsoft.com/office/drawing/2014/main" id="{9A8328C2-8397-2E66-67D5-53D673EE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944" y="-10279"/>
            <a:ext cx="2372056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kst, skjermbilde&#10;&#10;Automatisk generert beskrivelse">
            <a:extLst>
              <a:ext uri="{FF2B5EF4-FFF2-40B4-BE49-F238E27FC236}">
                <a16:creationId xmlns:a16="http://schemas.microsoft.com/office/drawing/2014/main" id="{711FD156-7B4C-93C5-FA89-16A02FA8B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" y="226100"/>
            <a:ext cx="12201525" cy="64057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4DFDFD1-74AB-A97F-6DDA-E78FC0F336B5}"/>
              </a:ext>
            </a:extLst>
          </p:cNvPr>
          <p:cNvSpPr txBox="1"/>
          <p:nvPr/>
        </p:nvSpPr>
        <p:spPr>
          <a:xfrm>
            <a:off x="5928504" y="5327613"/>
            <a:ext cx="6163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https://bilstolvelgeren.no/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6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61FB51-5C78-4B80-063C-E9C125E44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445" y="129702"/>
            <a:ext cx="7204362" cy="2061102"/>
          </a:xfrm>
        </p:spPr>
        <p:txBody>
          <a:bodyPr/>
          <a:lstStyle/>
          <a:p>
            <a:r>
              <a:rPr lang="nb-NO" dirty="0"/>
              <a:t>Flyere til helsestasjonene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8273AF3-D9C2-01FC-5381-A14C4356F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653" y="2240958"/>
            <a:ext cx="2984309" cy="424322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5961D86-9CA3-5AAF-B029-46B1E4DA6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691" y="2309969"/>
            <a:ext cx="3004365" cy="424322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868F5DB-5624-97FB-C26C-DCF9530D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950" y="2309969"/>
            <a:ext cx="2997878" cy="424322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FA2967E9-4ACD-57C2-739A-664A65295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8" y="2309969"/>
            <a:ext cx="3004365" cy="4238804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2474FFA-4B06-488D-6AD2-3E7ED31EAB63}"/>
              </a:ext>
            </a:extLst>
          </p:cNvPr>
          <p:cNvSpPr txBox="1"/>
          <p:nvPr/>
        </p:nvSpPr>
        <p:spPr>
          <a:xfrm>
            <a:off x="6124653" y="1280890"/>
            <a:ext cx="6107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6"/>
              </a:rPr>
              <a:t>https://www.tryggtrafikk.no/fakta-og-rad/bil/barn-i-bil/materiell-til-helsestasjonene/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685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B4B428-248E-A77F-897E-2E53C5741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Digitalt kurs om barn i bil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5794790-6562-F823-9533-49246759F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1" y="3429000"/>
            <a:ext cx="10458864" cy="3111688"/>
          </a:xfrm>
        </p:spPr>
        <p:txBody>
          <a:bodyPr>
            <a:normAutofit/>
          </a:bodyPr>
          <a:lstStyle/>
          <a:p>
            <a:endParaRPr lang="nb-NO" dirty="0">
              <a:hlinkClick r:id="rId4"/>
            </a:endParaRPr>
          </a:p>
          <a:p>
            <a:endParaRPr lang="nb-NO" dirty="0">
              <a:hlinkClick r:id="rId4"/>
            </a:endParaRPr>
          </a:p>
          <a:p>
            <a:endParaRPr lang="nb-NO" dirty="0">
              <a:hlinkClick r:id="rId4"/>
            </a:endParaRPr>
          </a:p>
          <a:p>
            <a:endParaRPr lang="nb-NO" dirty="0">
              <a:hlinkClick r:id="rId4"/>
            </a:endParaRPr>
          </a:p>
          <a:p>
            <a:endParaRPr lang="nb-NO" dirty="0">
              <a:hlinkClick r:id="rId4"/>
            </a:endParaRPr>
          </a:p>
          <a:p>
            <a:endParaRPr lang="nb-NO" dirty="0">
              <a:hlinkClick r:id="rId4"/>
            </a:endParaRPr>
          </a:p>
          <a:p>
            <a:r>
              <a:rPr lang="nb-NO" dirty="0">
                <a:hlinkClick r:id="rId4"/>
              </a:rPr>
              <a:t>https://www.tryggtrafikk.no/fakta-og-rad/bil/barn-i-bil/forenklet-kurs-om-barn-i-bil/</a:t>
            </a:r>
            <a:endParaRPr lang="nb-NO" dirty="0"/>
          </a:p>
          <a:p>
            <a:endParaRPr lang="nb-NO" dirty="0"/>
          </a:p>
        </p:txBody>
      </p:sp>
      <p:pic>
        <p:nvPicPr>
          <p:cNvPr id="6" name="Skjermopptak 2024-09-10 132719">
            <a:hlinkClick r:id="" action="ppaction://media"/>
            <a:extLst>
              <a:ext uri="{FF2B5EF4-FFF2-40B4-BE49-F238E27FC236}">
                <a16:creationId xmlns:a16="http://schemas.microsoft.com/office/drawing/2014/main" id="{FBBC9E46-5223-ABF2-465F-2C9CB474B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6548" y="2226255"/>
            <a:ext cx="6077257" cy="340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Trygg Trafikk profilfarg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CDF1"/>
      </a:accent1>
      <a:accent2>
        <a:srgbClr val="CCD436"/>
      </a:accent2>
      <a:accent3>
        <a:srgbClr val="59A888"/>
      </a:accent3>
      <a:accent4>
        <a:srgbClr val="37A1DF"/>
      </a:accent4>
      <a:accent5>
        <a:srgbClr val="755298"/>
      </a:accent5>
      <a:accent6>
        <a:srgbClr val="C83575"/>
      </a:accent6>
      <a:hlink>
        <a:srgbClr val="7A879A"/>
      </a:hlink>
      <a:folHlink>
        <a:srgbClr val="954F72"/>
      </a:folHlink>
    </a:clrScheme>
    <a:fontScheme name="Trygg Trafikk skrif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ultimate" id="{BFEE181F-A45D-441A-9691-9D0CA3F747E7}" vid="{AB08595F-D837-43F1-8B89-F35D75A0AE25}"/>
    </a:ext>
  </a:extLst>
</a:theme>
</file>

<file path=ppt/theme/theme2.xml><?xml version="1.0" encoding="utf-8"?>
<a:theme xmlns:a="http://schemas.openxmlformats.org/drawingml/2006/main" name="Office-tema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b88a23-5394-4599-ab65-08411623df25" xsi:nil="true"/>
    <lcf76f155ced4ddcb4097134ff3c332f xmlns="517af9e6-e4f3-4e39-a4b7-e5d25c117202">
      <Terms xmlns="http://schemas.microsoft.com/office/infopath/2007/PartnerControls"/>
    </lcf76f155ced4ddcb4097134ff3c332f>
    <SharedWithUsers xmlns="38b88a23-5394-4599-ab65-08411623df25">
      <UserInfo>
        <DisplayName>Cecilie Bryner</DisplayName>
        <AccountId>99</AccountId>
        <AccountType/>
      </UserInfo>
      <UserInfo>
        <DisplayName>Siw P. Didriksen</DisplayName>
        <AccountId>35</AccountId>
        <AccountType/>
      </UserInfo>
      <UserInfo>
        <DisplayName>Kari Vassbotn</DisplayName>
        <AccountId>12</AccountId>
        <AccountType/>
      </UserInfo>
    </SharedWithUsers>
    <Handlingsplan_x002d_periode xmlns="517af9e6-e4f3-4e39-a4b7-e5d25c117202" xsi:nil="true"/>
    <Kryss_x0020_for_x0020_ferdig xmlns="517af9e6-e4f3-4e39-a4b7-e5d25c117202">false</Kryss_x0020_for_x0020_ferdig>
    <Godkjenning_x002f_regodkjenning xmlns="517af9e6-e4f3-4e39-a4b7-e5d25c117202" xsi:nil="true"/>
    <Kommune xmlns="517af9e6-e4f3-4e39-a4b7-e5d25c117202" xsi:nil="true"/>
    <i4d20636661f43e8bdb0e279c915f1f2 xmlns="517af9e6-e4f3-4e39-a4b7-e5d25c117202">
      <Terms xmlns="http://schemas.microsoft.com/office/infopath/2007/PartnerControls"/>
    </i4d20636661f43e8bdb0e279c915f1f2>
    <Dato xmlns="517af9e6-e4f3-4e39-a4b7-e5d25c1172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04522E9A8E79448457709021BD8B53" ma:contentTypeVersion="26" ma:contentTypeDescription="Opprett et nytt dokument." ma:contentTypeScope="" ma:versionID="5cfe1ca9c0dc68fb70b7e7bab211ec1d">
  <xsd:schema xmlns:xsd="http://www.w3.org/2001/XMLSchema" xmlns:xs="http://www.w3.org/2001/XMLSchema" xmlns:p="http://schemas.microsoft.com/office/2006/metadata/properties" xmlns:ns2="517af9e6-e4f3-4e39-a4b7-e5d25c117202" xmlns:ns3="38b88a23-5394-4599-ab65-08411623df25" targetNamespace="http://schemas.microsoft.com/office/2006/metadata/properties" ma:root="true" ma:fieldsID="edff2e46f99b7a7d09a3e559659f78ef" ns2:_="" ns3:_="">
    <xsd:import namespace="517af9e6-e4f3-4e39-a4b7-e5d25c117202"/>
    <xsd:import namespace="38b88a23-5394-4599-ab65-08411623df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i4d20636661f43e8bdb0e279c915f1f2" minOccurs="0"/>
                <xsd:element ref="ns3:TaxCatchAll" minOccurs="0"/>
                <xsd:element ref="ns2:Handlingsplan_x002d_periode" minOccurs="0"/>
                <xsd:element ref="ns2:Kryss_x0020_for_x0020_ferdig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Godkjenning_x002f_regodkjenning" minOccurs="0"/>
                <xsd:element ref="ns2:Kommune" minOccurs="0"/>
                <xsd:element ref="ns2:Dato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af9e6-e4f3-4e39-a4b7-e5d25c117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4d20636661f43e8bdb0e279c915f1f2" ma:index="15" nillable="true" ma:taxonomy="true" ma:internalName="i4d20636661f43e8bdb0e279c915f1f2" ma:taxonomyFieldName="Region" ma:displayName="Avdeling" ma:default="" ma:fieldId="{24d20636-661f-43e8-bdb0-e279c915f1f2}" ma:sspId="5ca80099-bb5d-4fbd-94e0-65e3f179054a" ma:termSetId="45a750b6-c04e-4a8d-a6ab-27bf0f87c42d" ma:anchorId="5415b014-7884-4f50-95de-c2e5ebe2eeaf" ma:open="false" ma:isKeyword="false">
      <xsd:complexType>
        <xsd:sequence>
          <xsd:element ref="pc:Terms" minOccurs="0" maxOccurs="1"/>
        </xsd:sequence>
      </xsd:complexType>
    </xsd:element>
    <xsd:element name="Handlingsplan_x002d_periode" ma:index="17" nillable="true" ma:displayName="Handlingsplan-periode" ma:format="RadioButtons" ma:internalName="Handlingsplan_x002d_periode">
      <xsd:simpleType>
        <xsd:restriction base="dms:Choice">
          <xsd:enumeration value="2022-23"/>
          <xsd:enumeration value="2024-25"/>
          <xsd:enumeration value="2026-27"/>
          <xsd:enumeration value="2028-29"/>
        </xsd:restriction>
      </xsd:simpleType>
    </xsd:element>
    <xsd:element name="Kryss_x0020_for_x0020_ferdig" ma:index="18" nillable="true" ma:displayName="Kryss for ferdig" ma:default="0" ma:internalName="Kryss_x0020_for_x0020_ferdig">
      <xsd:simpleType>
        <xsd:restriction base="dms:Boolea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ildemerkelapper" ma:readOnly="false" ma:fieldId="{5cf76f15-5ced-4ddc-b409-7134ff3c332f}" ma:taxonomyMulti="true" ma:sspId="5ca80099-bb5d-4fbd-94e0-65e3f1790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odkjenning_x002f_regodkjenning" ma:index="27" nillable="true" ma:displayName="Godkjenning / regodkjenning" ma:format="Dropdown" ma:internalName="Godkjenning_x002f_regodkjenning">
      <xsd:simpleType>
        <xsd:restriction base="dms:Text">
          <xsd:maxLength value="255"/>
        </xsd:restriction>
      </xsd:simpleType>
    </xsd:element>
    <xsd:element name="Kommune" ma:index="28" nillable="true" ma:displayName="Fylke" ma:internalName="Kommun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gder"/>
                    <xsd:enumeration value="Akershus"/>
                    <xsd:enumeration value="Buskerud"/>
                    <xsd:enumeration value="Finnmark"/>
                    <xsd:enumeration value="Innlandet"/>
                    <xsd:enumeration value="Møre og Romsdal"/>
                    <xsd:enumeration value="Nordland"/>
                    <xsd:enumeration value="Oslo"/>
                    <xsd:enumeration value="Rogaland"/>
                    <xsd:enumeration value="Telemark"/>
                    <xsd:enumeration value="Troms"/>
                    <xsd:enumeration value="Trøndelag"/>
                    <xsd:enumeration value="Vestfold"/>
                    <xsd:enumeration value="Vestland"/>
                    <xsd:enumeration value="Østfold"/>
                  </xsd:restriction>
                </xsd:simpleType>
              </xsd:element>
            </xsd:sequence>
          </xsd:extension>
        </xsd:complexContent>
      </xsd:complexType>
    </xsd:element>
    <xsd:element name="Dato" ma:index="29" nillable="true" ma:displayName="Dato " ma:format="DateOnly" ma:internalName="Dato">
      <xsd:simpleType>
        <xsd:restriction base="dms:DateTim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3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88a23-5394-4599-ab65-08411623df2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0d01cd6-d00c-40ba-8176-6076b0e376f4}" ma:internalName="TaxCatchAll" ma:showField="CatchAllData" ma:web="38b88a23-5394-4599-ab65-08411623df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7A4489-CE3B-45B2-BA38-FE2FAFCB33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C7DEBB-8791-4358-8C1C-3E79D141812D}">
  <ds:schemaRefs>
    <ds:schemaRef ds:uri="http://purl.org/dc/elements/1.1/"/>
    <ds:schemaRef ds:uri="http://schemas.microsoft.com/office/2006/documentManagement/types"/>
    <ds:schemaRef ds:uri="http://www.w3.org/XML/1998/namespace"/>
    <ds:schemaRef ds:uri="517af9e6-e4f3-4e39-a4b7-e5d25c117202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8b88a23-5394-4599-ab65-08411623df2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44E5938-E3CE-4D9A-9059-1CBFC64AE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7af9e6-e4f3-4e39-a4b7-e5d25c117202"/>
    <ds:schemaRef ds:uri="38b88a23-5394-4599-ab65-08411623df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 ultimate</Template>
  <TotalTime>1843</TotalTime>
  <Words>296</Words>
  <Application>Microsoft Office PowerPoint</Application>
  <PresentationFormat>Widescreen</PresentationFormat>
  <Paragraphs>62</Paragraphs>
  <Slides>20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5" baseType="lpstr">
      <vt:lpstr>Arial</vt:lpstr>
      <vt:lpstr>Calibri</vt:lpstr>
      <vt:lpstr>Segoe UI</vt:lpstr>
      <vt:lpstr>Wingdings</vt:lpstr>
      <vt:lpstr>Office-tema</vt:lpstr>
      <vt:lpstr>Nytt fra Trygg Trafikk</vt:lpstr>
      <vt:lpstr>Hva er nytt fra Trygg Trafikk</vt:lpstr>
      <vt:lpstr>Barn</vt:lpstr>
      <vt:lpstr>PowerPoint-presentasjon</vt:lpstr>
      <vt:lpstr>Alderstilpassede nyhetsbrev</vt:lpstr>
      <vt:lpstr>Barn i bil på 1-2-3</vt:lpstr>
      <vt:lpstr>PowerPoint-presentasjon</vt:lpstr>
      <vt:lpstr>Flyere til helsestasjonene</vt:lpstr>
      <vt:lpstr>Digitalt kurs om barn i bil</vt:lpstr>
      <vt:lpstr>Ny kampanje om barn i bil kommer</vt:lpstr>
      <vt:lpstr>Barnas trafikklubb</vt:lpstr>
      <vt:lpstr>Unge</vt:lpstr>
      <vt:lpstr>UNG</vt:lpstr>
      <vt:lpstr>Generasjon Z</vt:lpstr>
      <vt:lpstr>Kampanjer for kommunene</vt:lpstr>
      <vt:lpstr>Refleksdagen</vt:lpstr>
      <vt:lpstr>Verdens minnedag for trafikkofre</vt:lpstr>
      <vt:lpstr>Rygg inn - kampanje</vt:lpstr>
      <vt:lpstr>Lærlinger</vt:lpstr>
      <vt:lpstr>Takk for meg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 Vassbotn</dc:creator>
  <cp:lastModifiedBy>Marianne Schou Bakos</cp:lastModifiedBy>
  <cp:revision>5</cp:revision>
  <dcterms:created xsi:type="dcterms:W3CDTF">2024-08-27T16:52:23Z</dcterms:created>
  <dcterms:modified xsi:type="dcterms:W3CDTF">2024-09-20T07:01:15Z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0x0101003904522E9A8E79448457709021BD8B53</vt:lpwstr>
  </property>
  <property fmtid="{D5CDD505-2E9C-101B-9397-08002B2CF9AE}" pid="3" name="MediaServiceImageTags">
    <vt:lpwstr/>
  </property>
  <property fmtid="{D5CDD505-2E9C-101B-9397-08002B2CF9AE}" pid="4" name="Region">
    <vt:lpwstr/>
  </property>
</Properties>
</file>