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13" r:id="rId4"/>
  </p:sldMasterIdLst>
  <p:notesMasterIdLst>
    <p:notesMasterId r:id="rId38"/>
  </p:notesMasterIdLst>
  <p:sldIdLst>
    <p:sldId id="361" r:id="rId5"/>
    <p:sldId id="390" r:id="rId6"/>
    <p:sldId id="379" r:id="rId7"/>
    <p:sldId id="380" r:id="rId8"/>
    <p:sldId id="385" r:id="rId9"/>
    <p:sldId id="386" r:id="rId10"/>
    <p:sldId id="387" r:id="rId11"/>
    <p:sldId id="388" r:id="rId12"/>
    <p:sldId id="389" r:id="rId13"/>
    <p:sldId id="411" r:id="rId14"/>
    <p:sldId id="414" r:id="rId15"/>
    <p:sldId id="451" r:id="rId16"/>
    <p:sldId id="452" r:id="rId17"/>
    <p:sldId id="415" r:id="rId18"/>
    <p:sldId id="453" r:id="rId19"/>
    <p:sldId id="409" r:id="rId20"/>
    <p:sldId id="412" r:id="rId21"/>
    <p:sldId id="416" r:id="rId22"/>
    <p:sldId id="417" r:id="rId23"/>
    <p:sldId id="418" r:id="rId24"/>
    <p:sldId id="419" r:id="rId25"/>
    <p:sldId id="436" r:id="rId26"/>
    <p:sldId id="456" r:id="rId27"/>
    <p:sldId id="406" r:id="rId28"/>
    <p:sldId id="455" r:id="rId29"/>
    <p:sldId id="407" r:id="rId30"/>
    <p:sldId id="408" r:id="rId31"/>
    <p:sldId id="457" r:id="rId32"/>
    <p:sldId id="459" r:id="rId33"/>
    <p:sldId id="460" r:id="rId34"/>
    <p:sldId id="425" r:id="rId35"/>
    <p:sldId id="285" r:id="rId36"/>
    <p:sldId id="437" r:id="rId3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A879A"/>
    <a:srgbClr val="3C3D43"/>
    <a:srgbClr val="A4CDF1"/>
    <a:srgbClr val="D4D0CA"/>
    <a:srgbClr val="755298"/>
    <a:srgbClr val="CCD436"/>
    <a:srgbClr val="C83575"/>
    <a:srgbClr val="C4241A"/>
    <a:srgbClr val="294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90563-1267-47E4-8FD2-EA38DF35C45E}" v="458" dt="2024-06-03T15:05:39.668"/>
    <p1510:client id="{D5F69451-CFAA-4535-991B-FF1303E3C796}" v="2" dt="2024-09-11T10:29:42.395"/>
    <p1510:client id="{FC4A5E5A-F609-BA85-D847-C7086EA97972}" v="770" dt="2024-06-03T13:27:27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72155" autoAdjust="0"/>
  </p:normalViewPr>
  <p:slideViewPr>
    <p:cSldViewPr snapToGrid="0">
      <p:cViewPr varScale="1">
        <p:scale>
          <a:sx n="80" d="100"/>
          <a:sy n="80" d="100"/>
        </p:scale>
        <p:origin x="17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D6171-DF6C-414F-B47C-D674454345E9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2284DB-7879-4165-9F75-4587364687F2}">
      <dgm:prSet/>
      <dgm:spPr/>
      <dgm:t>
        <a:bodyPr/>
        <a:lstStyle/>
        <a:p>
          <a:r>
            <a:rPr lang="nb-NO"/>
            <a:t>2: Om barnet har forutsetninger for å ferdes trygt på veien</a:t>
          </a:r>
          <a:endParaRPr lang="en-US"/>
        </a:p>
      </dgm:t>
    </dgm:pt>
    <dgm:pt modelId="{D264081D-072D-4463-8935-7322DB613E61}" type="parTrans" cxnId="{9F9E30E3-605D-4184-BFC2-F74E9F9100E5}">
      <dgm:prSet/>
      <dgm:spPr/>
      <dgm:t>
        <a:bodyPr/>
        <a:lstStyle/>
        <a:p>
          <a:endParaRPr lang="en-US"/>
        </a:p>
      </dgm:t>
    </dgm:pt>
    <dgm:pt modelId="{0BBE839B-44A8-47A1-8878-93A681A42A8A}" type="sibTrans" cxnId="{9F9E30E3-605D-4184-BFC2-F74E9F9100E5}">
      <dgm:prSet/>
      <dgm:spPr/>
      <dgm:t>
        <a:bodyPr/>
        <a:lstStyle/>
        <a:p>
          <a:endParaRPr lang="en-US"/>
        </a:p>
      </dgm:t>
    </dgm:pt>
    <dgm:pt modelId="{3E1BAD88-1F36-4636-87D3-8F8737F07C9B}">
      <dgm:prSet/>
      <dgm:spPr/>
      <dgm:t>
        <a:bodyPr/>
        <a:lstStyle/>
        <a:p>
          <a:r>
            <a:rPr lang="nb-NO"/>
            <a:t>1: Om veien er særlig farlig eller vanskelig</a:t>
          </a:r>
          <a:endParaRPr lang="en-US"/>
        </a:p>
      </dgm:t>
    </dgm:pt>
    <dgm:pt modelId="{ACCBDA76-AC88-4FA3-9CAA-202D06193870}" type="sibTrans" cxnId="{B2B8BE78-98D8-4B2F-9A6B-959B15A51786}">
      <dgm:prSet/>
      <dgm:spPr/>
      <dgm:t>
        <a:bodyPr/>
        <a:lstStyle/>
        <a:p>
          <a:endParaRPr lang="en-US"/>
        </a:p>
      </dgm:t>
    </dgm:pt>
    <dgm:pt modelId="{E429EAC3-BA44-49F5-827D-CB7CD3A435B7}" type="parTrans" cxnId="{B2B8BE78-98D8-4B2F-9A6B-959B15A51786}">
      <dgm:prSet/>
      <dgm:spPr/>
      <dgm:t>
        <a:bodyPr/>
        <a:lstStyle/>
        <a:p>
          <a:endParaRPr lang="en-US"/>
        </a:p>
      </dgm:t>
    </dgm:pt>
    <dgm:pt modelId="{93C68C84-5560-4B66-AD9E-7C05F46E5A84}" type="pres">
      <dgm:prSet presAssocID="{B5CD6171-DF6C-414F-B47C-D674454345E9}" presName="root" presStyleCnt="0">
        <dgm:presLayoutVars>
          <dgm:dir/>
          <dgm:resizeHandles val="exact"/>
        </dgm:presLayoutVars>
      </dgm:prSet>
      <dgm:spPr/>
    </dgm:pt>
    <dgm:pt modelId="{E755ACDA-0D37-486E-9799-C5AC2B476626}" type="pres">
      <dgm:prSet presAssocID="{3E1BAD88-1F36-4636-87D3-8F8737F07C9B}" presName="compNode" presStyleCnt="0"/>
      <dgm:spPr/>
    </dgm:pt>
    <dgm:pt modelId="{6776A9E3-B7B0-4EE6-B301-47D9D7E61E86}" type="pres">
      <dgm:prSet presAssocID="{3E1BAD88-1F36-4636-87D3-8F8737F07C9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arsel"/>
        </a:ext>
      </dgm:extLst>
    </dgm:pt>
    <dgm:pt modelId="{BD4B8677-C96E-4D09-A3C5-0429522D4EC7}" type="pres">
      <dgm:prSet presAssocID="{3E1BAD88-1F36-4636-87D3-8F8737F07C9B}" presName="spaceRect" presStyleCnt="0"/>
      <dgm:spPr/>
    </dgm:pt>
    <dgm:pt modelId="{FD7A0E8D-72BA-4839-84AC-74848551AD40}" type="pres">
      <dgm:prSet presAssocID="{3E1BAD88-1F36-4636-87D3-8F8737F07C9B}" presName="textRect" presStyleLbl="revTx" presStyleIdx="0" presStyleCnt="2">
        <dgm:presLayoutVars>
          <dgm:chMax val="1"/>
          <dgm:chPref val="1"/>
        </dgm:presLayoutVars>
      </dgm:prSet>
      <dgm:spPr/>
    </dgm:pt>
    <dgm:pt modelId="{12CA544D-387A-4C83-B0C9-B27B67A953E7}" type="pres">
      <dgm:prSet presAssocID="{ACCBDA76-AC88-4FA3-9CAA-202D06193870}" presName="sibTrans" presStyleCnt="0"/>
      <dgm:spPr/>
    </dgm:pt>
    <dgm:pt modelId="{D8EEFD60-FAEF-48E7-8B55-222D63300A95}" type="pres">
      <dgm:prSet presAssocID="{7C2284DB-7879-4165-9F75-4587364687F2}" presName="compNode" presStyleCnt="0"/>
      <dgm:spPr/>
    </dgm:pt>
    <dgm:pt modelId="{554438FC-1E0B-4311-8E55-1406FBB4A43A}" type="pres">
      <dgm:prSet presAssocID="{7C2284DB-7879-4165-9F75-4587364687F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117B0BB1-9E9E-4CA4-AAC9-4D14F101983C}" type="pres">
      <dgm:prSet presAssocID="{7C2284DB-7879-4165-9F75-4587364687F2}" presName="spaceRect" presStyleCnt="0"/>
      <dgm:spPr/>
    </dgm:pt>
    <dgm:pt modelId="{2C56B5E5-7548-4F76-9367-AD2120221C96}" type="pres">
      <dgm:prSet presAssocID="{7C2284DB-7879-4165-9F75-4587364687F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8B2B774-ECD5-4E5C-BD58-D08F80754A30}" type="presOf" srcId="{7C2284DB-7879-4165-9F75-4587364687F2}" destId="{2C56B5E5-7548-4F76-9367-AD2120221C96}" srcOrd="0" destOrd="0" presId="urn:microsoft.com/office/officeart/2018/2/layout/IconLabelList"/>
    <dgm:cxn modelId="{B2B8BE78-98D8-4B2F-9A6B-959B15A51786}" srcId="{B5CD6171-DF6C-414F-B47C-D674454345E9}" destId="{3E1BAD88-1F36-4636-87D3-8F8737F07C9B}" srcOrd="0" destOrd="0" parTransId="{E429EAC3-BA44-49F5-827D-CB7CD3A435B7}" sibTransId="{ACCBDA76-AC88-4FA3-9CAA-202D06193870}"/>
    <dgm:cxn modelId="{D30EE498-029A-4CD8-8381-30D8CE38283A}" type="presOf" srcId="{B5CD6171-DF6C-414F-B47C-D674454345E9}" destId="{93C68C84-5560-4B66-AD9E-7C05F46E5A84}" srcOrd="0" destOrd="0" presId="urn:microsoft.com/office/officeart/2018/2/layout/IconLabelList"/>
    <dgm:cxn modelId="{09F49FD8-7616-4660-A139-DEEF0FC95C26}" type="presOf" srcId="{3E1BAD88-1F36-4636-87D3-8F8737F07C9B}" destId="{FD7A0E8D-72BA-4839-84AC-74848551AD40}" srcOrd="0" destOrd="0" presId="urn:microsoft.com/office/officeart/2018/2/layout/IconLabelList"/>
    <dgm:cxn modelId="{9F9E30E3-605D-4184-BFC2-F74E9F9100E5}" srcId="{B5CD6171-DF6C-414F-B47C-D674454345E9}" destId="{7C2284DB-7879-4165-9F75-4587364687F2}" srcOrd="1" destOrd="0" parTransId="{D264081D-072D-4463-8935-7322DB613E61}" sibTransId="{0BBE839B-44A8-47A1-8878-93A681A42A8A}"/>
    <dgm:cxn modelId="{F8B2C3FA-11E8-439B-98DA-8D44DE1185A1}" type="presParOf" srcId="{93C68C84-5560-4B66-AD9E-7C05F46E5A84}" destId="{E755ACDA-0D37-486E-9799-C5AC2B476626}" srcOrd="0" destOrd="0" presId="urn:microsoft.com/office/officeart/2018/2/layout/IconLabelList"/>
    <dgm:cxn modelId="{FB0ED025-4D27-4AE3-BBED-5C18EB3BA2DD}" type="presParOf" srcId="{E755ACDA-0D37-486E-9799-C5AC2B476626}" destId="{6776A9E3-B7B0-4EE6-B301-47D9D7E61E86}" srcOrd="0" destOrd="0" presId="urn:microsoft.com/office/officeart/2018/2/layout/IconLabelList"/>
    <dgm:cxn modelId="{F230B615-C49F-4861-8D43-714A2BC53104}" type="presParOf" srcId="{E755ACDA-0D37-486E-9799-C5AC2B476626}" destId="{BD4B8677-C96E-4D09-A3C5-0429522D4EC7}" srcOrd="1" destOrd="0" presId="urn:microsoft.com/office/officeart/2018/2/layout/IconLabelList"/>
    <dgm:cxn modelId="{67697485-D61C-48DD-953C-5043530CED88}" type="presParOf" srcId="{E755ACDA-0D37-486E-9799-C5AC2B476626}" destId="{FD7A0E8D-72BA-4839-84AC-74848551AD40}" srcOrd="2" destOrd="0" presId="urn:microsoft.com/office/officeart/2018/2/layout/IconLabelList"/>
    <dgm:cxn modelId="{B9BB2CB3-2B6D-4A99-9E38-44934ABFC451}" type="presParOf" srcId="{93C68C84-5560-4B66-AD9E-7C05F46E5A84}" destId="{12CA544D-387A-4C83-B0C9-B27B67A953E7}" srcOrd="1" destOrd="0" presId="urn:microsoft.com/office/officeart/2018/2/layout/IconLabelList"/>
    <dgm:cxn modelId="{12516560-AA0F-4A08-B121-02D9537FF3FB}" type="presParOf" srcId="{93C68C84-5560-4B66-AD9E-7C05F46E5A84}" destId="{D8EEFD60-FAEF-48E7-8B55-222D63300A95}" srcOrd="2" destOrd="0" presId="urn:microsoft.com/office/officeart/2018/2/layout/IconLabelList"/>
    <dgm:cxn modelId="{308FB999-257C-4377-88A0-C9AD767DF5C2}" type="presParOf" srcId="{D8EEFD60-FAEF-48E7-8B55-222D63300A95}" destId="{554438FC-1E0B-4311-8E55-1406FBB4A43A}" srcOrd="0" destOrd="0" presId="urn:microsoft.com/office/officeart/2018/2/layout/IconLabelList"/>
    <dgm:cxn modelId="{02A704FA-CB76-44FC-9A79-3AB670839FD3}" type="presParOf" srcId="{D8EEFD60-FAEF-48E7-8B55-222D63300A95}" destId="{117B0BB1-9E9E-4CA4-AAC9-4D14F101983C}" srcOrd="1" destOrd="0" presId="urn:microsoft.com/office/officeart/2018/2/layout/IconLabelList"/>
    <dgm:cxn modelId="{AE85E248-A442-4644-8B66-BD9205C0AB6A}" type="presParOf" srcId="{D8EEFD60-FAEF-48E7-8B55-222D63300A95}" destId="{2C56B5E5-7548-4F76-9367-AD2120221C9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6A9E3-B7B0-4EE6-B301-47D9D7E61E86}">
      <dsp:nvSpPr>
        <dsp:cNvPr id="0" name=""/>
        <dsp:cNvSpPr/>
      </dsp:nvSpPr>
      <dsp:spPr>
        <a:xfrm>
          <a:off x="1981692" y="19372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A0E8D-72BA-4839-84AC-74848551AD40}">
      <dsp:nvSpPr>
        <dsp:cNvPr id="0" name=""/>
        <dsp:cNvSpPr/>
      </dsp:nvSpPr>
      <dsp:spPr>
        <a:xfrm>
          <a:off x="793691" y="2608238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1: Om veien er særlig farlig eller vanskelig</a:t>
          </a:r>
          <a:endParaRPr lang="en-US" sz="2500" kern="1200"/>
        </a:p>
      </dsp:txBody>
      <dsp:txXfrm>
        <a:off x="793691" y="2608238"/>
        <a:ext cx="4320000" cy="720000"/>
      </dsp:txXfrm>
    </dsp:sp>
    <dsp:sp modelId="{554438FC-1E0B-4311-8E55-1406FBB4A43A}">
      <dsp:nvSpPr>
        <dsp:cNvPr id="0" name=""/>
        <dsp:cNvSpPr/>
      </dsp:nvSpPr>
      <dsp:spPr>
        <a:xfrm>
          <a:off x="7057692" y="19372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6B5E5-7548-4F76-9367-AD2120221C96}">
      <dsp:nvSpPr>
        <dsp:cNvPr id="0" name=""/>
        <dsp:cNvSpPr/>
      </dsp:nvSpPr>
      <dsp:spPr>
        <a:xfrm>
          <a:off x="5869692" y="2608238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2: Om barnet har forutsetninger for å ferdes trygt på veien</a:t>
          </a:r>
          <a:endParaRPr lang="en-US" sz="2500" kern="1200"/>
        </a:p>
      </dsp:txBody>
      <dsp:txXfrm>
        <a:off x="5869692" y="2608238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6T18:09:35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24862 13028 3327 0 0,'0'-8'0'0'0,"-5"-9"32"0"0,-1-6-32 0 0,5 3 0 0 0,2-2 0 0 0,6 4-128 0 0,2 5 128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6T18:09:35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24958 12590 3935 0 0,'-4'-6'672'0'0,"-6"-4"-640"0"0,-6-10 0 0 0,-6-8-32 0 0,2-2 0 0 0,0 4 32 0 0,-1 0-128 0 0,2 12-480 0 0,5 11 32 0 0,4 10-2048 0 0,5 6 2592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638E1-8183-4D63-BEA4-CDC9510608CA}" type="datetimeFigureOut">
              <a:t>11.09.2024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609E5-2610-43B8-80A6-1EE4C4CD931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00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lov/2023-06-09-30/%C2%A74-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469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3C3D43"/>
                </a:solidFill>
              </a:rPr>
              <a:t>Barnets alder og forutsetninger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rgbClr val="3C3D43"/>
                </a:solidFill>
                <a:effectLst/>
              </a:rPr>
              <a:t> Barnets trafikkopplæring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rgbClr val="3C3D43"/>
                </a:solidFill>
                <a:effectLst/>
              </a:rPr>
              <a:t> Er det spesielle forhold ved det enkelte barn, som gjør at det er spesielt vanskelig eller farlig for akkurat dette barnet?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3C3D43"/>
                </a:solidFill>
              </a:rPr>
              <a:t> Barnets modenhetsnivå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rgbClr val="3C3D43"/>
                </a:solidFill>
                <a:effectLst/>
              </a:rPr>
              <a:t> </a:t>
            </a:r>
            <a:r>
              <a:rPr lang="nb-NO" sz="1200" dirty="0">
                <a:solidFill>
                  <a:srgbClr val="3C3D43"/>
                </a:solidFill>
              </a:rPr>
              <a:t>Må barnet vanligvis følges langs veien?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3C3D43"/>
                </a:solidFill>
              </a:rPr>
              <a:t> Barnets særskilte utfordringer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rgbClr val="3C3D43"/>
                </a:solidFill>
                <a:effectLst/>
              </a:rPr>
              <a:t> Hva mener barnet selv?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759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Vei</a:t>
            </a:r>
          </a:p>
          <a:p>
            <a:r>
              <a:rPr lang="nb-NO" dirty="0"/>
              <a:t>Alternativ</a:t>
            </a:r>
          </a:p>
          <a:p>
            <a:r>
              <a:rPr lang="nb-NO" dirty="0"/>
              <a:t>Fart</a:t>
            </a:r>
          </a:p>
          <a:p>
            <a:r>
              <a:rPr lang="nb-NO" dirty="0" err="1"/>
              <a:t>Ådt</a:t>
            </a:r>
            <a:endParaRPr lang="nb-NO" dirty="0"/>
          </a:p>
          <a:p>
            <a:r>
              <a:rPr lang="nb-NO" dirty="0"/>
              <a:t>Tilrettelegging</a:t>
            </a:r>
          </a:p>
          <a:p>
            <a:r>
              <a:rPr lang="nb-NO" dirty="0"/>
              <a:t>Veibredde og veiskulder</a:t>
            </a:r>
          </a:p>
          <a:p>
            <a:r>
              <a:rPr lang="nb-NO" dirty="0"/>
              <a:t>Sikt</a:t>
            </a:r>
          </a:p>
          <a:p>
            <a:r>
              <a:rPr lang="nb-NO" dirty="0"/>
              <a:t>Veikryss</a:t>
            </a:r>
          </a:p>
          <a:p>
            <a:r>
              <a:rPr lang="nb-NO" dirty="0"/>
              <a:t>Inn og ut</a:t>
            </a:r>
          </a:p>
          <a:p>
            <a:r>
              <a:rPr lang="nb-NO" dirty="0"/>
              <a:t>Kryssing av vei</a:t>
            </a:r>
          </a:p>
          <a:p>
            <a:r>
              <a:rPr lang="nb-NO" dirty="0"/>
              <a:t>Gangfelt</a:t>
            </a:r>
          </a:p>
          <a:p>
            <a:r>
              <a:rPr lang="nb-NO" dirty="0"/>
              <a:t>vinteren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8233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en reell skolevei. Hvordan ville du vurdert den?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045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kan </a:t>
            </a:r>
            <a:r>
              <a:rPr lang="nb-NO" dirty="0" err="1"/>
              <a:t>kan</a:t>
            </a:r>
            <a:r>
              <a:rPr lang="nb-NO" dirty="0"/>
              <a:t> forvente av barn?</a:t>
            </a:r>
            <a:br>
              <a:rPr lang="nb-NO" dirty="0"/>
            </a:br>
            <a:r>
              <a:rPr lang="nb-NO" dirty="0"/>
              <a:t>Ulike  - ulike forutsetninger</a:t>
            </a:r>
          </a:p>
          <a:p>
            <a:r>
              <a:rPr lang="nb-NO" dirty="0"/>
              <a:t>Ferdigheter  varierer – erfaring og opplæring</a:t>
            </a:r>
          </a:p>
          <a:p>
            <a:r>
              <a:rPr lang="nb-NO" dirty="0"/>
              <a:t>Fysiologiske og mentale utvikling</a:t>
            </a:r>
          </a:p>
          <a:p>
            <a:r>
              <a:rPr lang="nb-NO" dirty="0"/>
              <a:t>Yngre barn = dårlig til å ta trygge valg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9598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Beskrivelse av veien</a:t>
            </a:r>
          </a:p>
          <a:p>
            <a:r>
              <a:rPr lang="nb-NO" dirty="0"/>
              <a:t>Konkret</a:t>
            </a:r>
            <a:br>
              <a:rPr lang="nb-NO" dirty="0"/>
            </a:br>
            <a:r>
              <a:rPr lang="nb-NO" dirty="0"/>
              <a:t>NY OPPLÆRINGSLOV: Det holder at DELER av veien er «særlig farlig»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810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Beskrivelse av veien</a:t>
            </a:r>
          </a:p>
          <a:p>
            <a:r>
              <a:rPr lang="nb-NO" dirty="0"/>
              <a:t>Konkret</a:t>
            </a:r>
            <a:br>
              <a:rPr lang="nb-NO" dirty="0"/>
            </a:br>
            <a:r>
              <a:rPr lang="nb-NO" dirty="0"/>
              <a:t>NY OPPLÆRINGSLOV: Det holder at DELER av veien er «særlig farlig»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1619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Størr</a:t>
            </a:r>
            <a:r>
              <a:rPr lang="nb-NO" dirty="0"/>
              <a:t> enn det man kan forvente at eleven mestrer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903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189" indent="-457189">
              <a:buFont typeface="Arial" charset="2"/>
              <a:buChar char="•"/>
            </a:pPr>
            <a:r>
              <a:rPr lang="nb-NO" dirty="0"/>
              <a:t>Brosjyre for både byråkrater og foreldre</a:t>
            </a:r>
          </a:p>
          <a:p>
            <a:pPr marL="457189" indent="-457189">
              <a:buFont typeface="Arial" charset="2"/>
              <a:buChar char="•"/>
            </a:pPr>
            <a:r>
              <a:rPr lang="nb-NO" dirty="0"/>
              <a:t>Praktisk gjennomgang av lov og forskrift</a:t>
            </a:r>
          </a:p>
          <a:p>
            <a:pPr marL="457189" indent="-457189">
              <a:buFont typeface="Arial" charset="2"/>
              <a:buChar char="•"/>
            </a:pPr>
            <a:r>
              <a:rPr lang="nb-NO" dirty="0"/>
              <a:t>Oversikt over saksgang</a:t>
            </a:r>
          </a:p>
          <a:p>
            <a:pPr marL="457189" indent="-457189">
              <a:buFont typeface="Arial" charset="2"/>
              <a:buChar char="•"/>
            </a:pPr>
            <a:r>
              <a:rPr lang="nb-NO" dirty="0"/>
              <a:t>Barns forutsetninger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007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73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Departementet foreslår at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reglane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reisefølgje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 tilsyn blir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vidareførte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b-NO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Presisering: plikta til å ha tilsyn med grunnskoleelever i forbindelse med skoleskyss ikke bare er knyttet til ventetid på skoleområdet. Det kan også være aktuelt dersom elevene må bytte transportmiddel og det kan oppstå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særleg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farlege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situasjonar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nb-NO" sz="1800" kern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forbindelse med byttet.</a:t>
            </a:r>
            <a:endParaRPr lang="nb-NO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nb-NO" sz="18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Reglene skal ikke forstås slik at de bare gjelder dersom eleven har behov for drosje. Rett til reisefølge og tilsyn gjelder også på andre transportmiddel.</a:t>
            </a:r>
            <a:endParaRPr lang="nb-NO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547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latin typeface="Oblik Light" panose="02000503000000020004" pitchFamily="50" charset="0"/>
              </a:rPr>
              <a:t>Dokumentasjonen kan leveres etter hvert som den kommer inn til kommunens koordinator – den kan leveres via epost, teams eller andre metoder kommunen foretrekker</a:t>
            </a:r>
          </a:p>
          <a:p>
            <a:endParaRPr lang="nb-NO" sz="1200" dirty="0">
              <a:latin typeface="Oblik Light" panose="02000503000000020004" pitchFamily="50" charset="0"/>
            </a:endParaRPr>
          </a:p>
          <a:p>
            <a:r>
              <a:rPr lang="nb-NO" sz="1200" dirty="0">
                <a:latin typeface="Oblik Light" panose="02000503000000020004" pitchFamily="50" charset="0"/>
              </a:rPr>
              <a:t>Det vil også bli sendt ut en spørreundersøkelse til ansatte om kjennskap til trafikksikkerhetsrutinene i kommunen.</a:t>
            </a: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Elever har bare rett til skyss etter </a:t>
            </a:r>
            <a:r>
              <a:rPr lang="nb-NO" b="0" i="0" u="none" strike="noStrike" dirty="0">
                <a:solidFill>
                  <a:srgbClr val="DB142C"/>
                </a:solidFill>
                <a:effectLst/>
                <a:highlight>
                  <a:srgbClr val="FFFFFF"/>
                </a:highlight>
                <a:latin typeface="Helvetica Neue"/>
                <a:hlinkClick r:id="rId3"/>
              </a:rPr>
              <a:t>§ 4-1</a:t>
            </a:r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 dersom daglig skyss er forsvarlig.</a:t>
            </a: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Elever har bare rett til skyss etter 4-1 (avstandskravet) dersom daglig skyss er forsvarlig. Det skal legges vekt på alder, funksjonsevne og hvor lang og farlig skoleveien er. Er fylkeskommunen i tvil om </a:t>
            </a:r>
            <a:r>
              <a:rPr lang="nb-NO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dagleg</a:t>
            </a:r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 skyss er forsvarlig, avgjør foreldra om eleven likevel skal skysses.</a:t>
            </a: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Elever som ikke har rett til skyss fordi daglig skyss ikke er forsvarlig, har rett til losji. </a:t>
            </a:r>
            <a:r>
              <a:rPr lang="nb-NO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Elevane</a:t>
            </a:r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 har også plikt til å la seg innlosjere om ikke foreldra sørger for skyss og dekker kostnadene.</a:t>
            </a: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Kommunen skal sørge for losji og ha tilsyn med innlosjerte elever.</a:t>
            </a:r>
          </a:p>
          <a:p>
            <a:endParaRPr lang="nb-NO" sz="1200" dirty="0">
              <a:latin typeface="Oblik Light" panose="02000503000000020004" pitchFamily="50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877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Vedtak nr. 1017, 27. mai 2021: Opplæringslova, barnehagelova og FNs </a:t>
            </a:r>
            <a:r>
              <a:rPr lang="nb-NO" dirty="0" err="1"/>
              <a:t>barnekonvensjon:Stortinget</a:t>
            </a:r>
            <a:r>
              <a:rPr lang="nb-NO" dirty="0"/>
              <a:t> ber regjeringa sikre at ny opplæringslov og barnehagelov er i tråd med FNs barnekonvensjon sine </a:t>
            </a:r>
            <a:r>
              <a:rPr lang="nb-NO" dirty="0" err="1"/>
              <a:t>grunnleggjande</a:t>
            </a:r>
            <a:r>
              <a:rPr lang="nb-NO" dirty="0"/>
              <a:t> </a:t>
            </a:r>
            <a:r>
              <a:rPr lang="nb-NO" dirty="0" err="1"/>
              <a:t>rettar</a:t>
            </a:r>
            <a:r>
              <a:rPr lang="nb-NO" dirty="0"/>
              <a:t> for framgangsmåte om barns rett til informasjon, til å </a:t>
            </a:r>
            <a:r>
              <a:rPr lang="nb-NO" dirty="0" err="1"/>
              <a:t>uttala</a:t>
            </a:r>
            <a:r>
              <a:rPr lang="nb-NO" dirty="0"/>
              <a:t> seg fritt, barns rett til privatliv og at alle </a:t>
            </a:r>
            <a:r>
              <a:rPr lang="nb-NO" dirty="0" err="1"/>
              <a:t>handlingar</a:t>
            </a:r>
            <a:r>
              <a:rPr lang="nb-NO" dirty="0"/>
              <a:t> og avgjerder som </a:t>
            </a:r>
            <a:r>
              <a:rPr lang="nb-NO" dirty="0" err="1"/>
              <a:t>omhandlar</a:t>
            </a:r>
            <a:r>
              <a:rPr lang="nb-NO" dirty="0"/>
              <a:t> barn, blir gjorde til </a:t>
            </a:r>
            <a:r>
              <a:rPr lang="nb-NO" dirty="0">
                <a:effectLst/>
                <a:highlight>
                  <a:srgbClr val="FBD036"/>
                </a:highlight>
              </a:rPr>
              <a:t>barnets beste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71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Konklusjonen er enkel: Barn har rett til en skolevei som ikke er for lang eller for farlig. Man hva er «for farlig» – og hvordan går man fram for å avgjøre det?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143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44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471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/>
              <a:t>en forholdsvis høy terske</a:t>
            </a:r>
            <a:r>
              <a:rPr lang="nb-NO" sz="1200" dirty="0"/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Eleven må ut fra </a:t>
            </a:r>
            <a:r>
              <a:rPr lang="nb-NO" sz="1200" b="1" dirty="0"/>
              <a:t>sine forutsetninger </a:t>
            </a:r>
            <a:r>
              <a:rPr lang="nb-NO" sz="1200" dirty="0"/>
              <a:t>utsettes for en fare som er en del større enn det elever </a:t>
            </a:r>
            <a:r>
              <a:rPr lang="nb-NO" sz="1200" b="1" dirty="0"/>
              <a:t>vanligvis utsettes for </a:t>
            </a:r>
            <a:r>
              <a:rPr lang="nb-NO" sz="1200" dirty="0"/>
              <a:t>når de ferdes til og fra skolen.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/>
              <a:t>et bredt perspektiv </a:t>
            </a:r>
            <a:r>
              <a:rPr lang="nb-NO" sz="1200" dirty="0"/>
              <a:t>der det ses hen til alle typer skoleveier i hele landet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hvilken fare finner samfunnet det </a:t>
            </a:r>
            <a:r>
              <a:rPr lang="nb-NO" sz="1200" b="1" dirty="0"/>
              <a:t>akseptabelt </a:t>
            </a:r>
            <a:r>
              <a:rPr lang="nb-NO" sz="1200" dirty="0"/>
              <a:t>at elever utsettes for på skoleveiene.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609E5-2610-43B8-80A6-1EE4C4CD9318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07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210961E-11F4-ABB0-4BD5-D676F28D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4" name="Bilde 3" descr="Et bilde som inneholder bil, utendørs, trafikk, kjører&#10;&#10;Automatisk generert beskrivelse">
            <a:extLst>
              <a:ext uri="{FF2B5EF4-FFF2-40B4-BE49-F238E27FC236}">
                <a16:creationId xmlns:a16="http://schemas.microsoft.com/office/drawing/2014/main" id="{72340A6B-BC7D-EA85-615D-F2F0EE60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" t="16358" r="105" b="1701"/>
          <a:stretch/>
        </p:blipFill>
        <p:spPr>
          <a:xfrm>
            <a:off x="-10530" y="0"/>
            <a:ext cx="12210882" cy="6857999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F7C9AC8B-F973-0B85-4340-7B4F77F42463}"/>
              </a:ext>
            </a:extLst>
          </p:cNvPr>
          <p:cNvSpPr txBox="1">
            <a:spLocks/>
          </p:cNvSpPr>
          <p:nvPr/>
        </p:nvSpPr>
        <p:spPr>
          <a:xfrm rot="16200000">
            <a:off x="-343389" y="332860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colourbox.com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1787AC4-297F-4C9B-ADCC-709A6A18A96C}"/>
              </a:ext>
            </a:extLst>
          </p:cNvPr>
          <p:cNvGrpSpPr/>
          <p:nvPr/>
        </p:nvGrpSpPr>
        <p:grpSpPr>
          <a:xfrm>
            <a:off x="0" y="4962073"/>
            <a:ext cx="12200352" cy="1895927"/>
            <a:chOff x="0" y="4962073"/>
            <a:chExt cx="12200352" cy="1895927"/>
          </a:xfrm>
        </p:grpSpPr>
        <p:sp>
          <p:nvSpPr>
            <p:cNvPr id="7" name="Rettvinklet trekant 6">
              <a:extLst>
                <a:ext uri="{FF2B5EF4-FFF2-40B4-BE49-F238E27FC236}">
                  <a16:creationId xmlns:a16="http://schemas.microsoft.com/office/drawing/2014/main" id="{F55C1CE0-D727-FC74-90B6-930293103CFD}"/>
                </a:ext>
              </a:extLst>
            </p:cNvPr>
            <p:cNvSpPr/>
            <p:nvPr userDrawn="1"/>
          </p:nvSpPr>
          <p:spPr>
            <a:xfrm>
              <a:off x="8352" y="607184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65CF146-57C3-B383-EA22-6679920F1875}"/>
                </a:ext>
              </a:extLst>
            </p:cNvPr>
            <p:cNvGrpSpPr/>
            <p:nvPr userDrawn="1"/>
          </p:nvGrpSpPr>
          <p:grpSpPr>
            <a:xfrm>
              <a:off x="0" y="4962073"/>
              <a:ext cx="12192000" cy="1895927"/>
              <a:chOff x="0" y="4962073"/>
              <a:chExt cx="12192000" cy="1895927"/>
            </a:xfrm>
          </p:grpSpPr>
          <p:cxnSp>
            <p:nvCxnSpPr>
              <p:cNvPr id="9" name="Rett linje 8">
                <a:extLst>
                  <a:ext uri="{FF2B5EF4-FFF2-40B4-BE49-F238E27FC236}">
                    <a16:creationId xmlns:a16="http://schemas.microsoft.com/office/drawing/2014/main" id="{4BECA057-1576-A2A5-E08B-8E392A1C6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71849"/>
                <a:ext cx="12192000" cy="786151"/>
              </a:xfrm>
              <a:prstGeom prst="line">
                <a:avLst/>
              </a:prstGeom>
              <a:ln w="15875">
                <a:solidFill>
                  <a:srgbClr val="A4CD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ett linje 9">
                <a:extLst>
                  <a:ext uri="{FF2B5EF4-FFF2-40B4-BE49-F238E27FC236}">
                    <a16:creationId xmlns:a16="http://schemas.microsoft.com/office/drawing/2014/main" id="{13584039-7006-5E64-DA59-6DF1261B24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2624" y="496207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EA9DB99C-5744-5EB9-C8A3-2744E00C4C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56466" y="4801088"/>
            <a:ext cx="4365821" cy="1108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Sted  |  dato</a:t>
            </a:r>
          </a:p>
          <a:p>
            <a:pPr lvl="0"/>
            <a:r>
              <a:rPr lang="nb-NO"/>
              <a:t>Navn, stillingstittel Trygg Trafikk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F90522-DCB3-12E2-B862-05BF5F9F4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62" y="509984"/>
            <a:ext cx="892872" cy="892872"/>
          </a:xfrm>
          <a:prstGeom prst="rect">
            <a:avLst/>
          </a:prstGeom>
        </p:spPr>
      </p:pic>
      <p:pic>
        <p:nvPicPr>
          <p:cNvPr id="11" name="Bilde 10" descr="Et bilde som inneholder bil, utendørs, trafikk, kjører&#10;&#10;Automatisk generert beskrivelse">
            <a:extLst>
              <a:ext uri="{FF2B5EF4-FFF2-40B4-BE49-F238E27FC236}">
                <a16:creationId xmlns:a16="http://schemas.microsoft.com/office/drawing/2014/main" id="{59E624D9-BEC8-BDD5-C950-563D1584B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" t="16358" r="105" b="1701"/>
          <a:stretch/>
        </p:blipFill>
        <p:spPr>
          <a:xfrm>
            <a:off x="-10530" y="0"/>
            <a:ext cx="12210882" cy="6857999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D670C3B9-397C-9423-584C-EFE963F1981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43389" y="332860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colourbox.com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E75D379-D749-938F-7FCE-735911A0CA63}"/>
              </a:ext>
            </a:extLst>
          </p:cNvPr>
          <p:cNvGrpSpPr/>
          <p:nvPr userDrawn="1"/>
        </p:nvGrpSpPr>
        <p:grpSpPr>
          <a:xfrm>
            <a:off x="0" y="4962073"/>
            <a:ext cx="12200352" cy="1895927"/>
            <a:chOff x="0" y="4962073"/>
            <a:chExt cx="12200352" cy="1895927"/>
          </a:xfrm>
        </p:grpSpPr>
        <p:sp>
          <p:nvSpPr>
            <p:cNvPr id="15" name="Rettvinklet trekant 14">
              <a:extLst>
                <a:ext uri="{FF2B5EF4-FFF2-40B4-BE49-F238E27FC236}">
                  <a16:creationId xmlns:a16="http://schemas.microsoft.com/office/drawing/2014/main" id="{E0EDB343-E2C2-2AD8-AABE-6AD19C709D1C}"/>
                </a:ext>
              </a:extLst>
            </p:cNvPr>
            <p:cNvSpPr/>
            <p:nvPr userDrawn="1"/>
          </p:nvSpPr>
          <p:spPr>
            <a:xfrm>
              <a:off x="8352" y="607184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12EFAB37-0842-5C94-03F0-0413D424E17A}"/>
                </a:ext>
              </a:extLst>
            </p:cNvPr>
            <p:cNvGrpSpPr/>
            <p:nvPr userDrawn="1"/>
          </p:nvGrpSpPr>
          <p:grpSpPr>
            <a:xfrm>
              <a:off x="0" y="4962073"/>
              <a:ext cx="12192000" cy="1895927"/>
              <a:chOff x="0" y="4962073"/>
              <a:chExt cx="12192000" cy="1895927"/>
            </a:xfrm>
          </p:grpSpPr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A1216F03-52D4-A135-A8FA-17B1038F05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71849"/>
                <a:ext cx="12192000" cy="786151"/>
              </a:xfrm>
              <a:prstGeom prst="line">
                <a:avLst/>
              </a:prstGeom>
              <a:ln w="15875">
                <a:solidFill>
                  <a:srgbClr val="A4CD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9015978-E478-1DDA-D2CC-CCB747247C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2624" y="496207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" name="Bilde 18">
            <a:extLst>
              <a:ext uri="{FF2B5EF4-FFF2-40B4-BE49-F238E27FC236}">
                <a16:creationId xmlns:a16="http://schemas.microsoft.com/office/drawing/2014/main" id="{38E41F0C-9A3D-3CA2-990C-263BE2AC67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962" y="509984"/>
            <a:ext cx="892872" cy="8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6453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039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203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664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65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128" y="50953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897" y="5526322"/>
            <a:ext cx="976327" cy="97632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78F9157C-8B87-1133-0150-FB215B8894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51046A4-8EC0-3175-71F3-DDB2F4D3A1E5}"/>
              </a:ext>
            </a:extLst>
          </p:cNvPr>
          <p:cNvSpPr txBox="1"/>
          <p:nvPr/>
        </p:nvSpPr>
        <p:spPr>
          <a:xfrm>
            <a:off x="821572" y="1208439"/>
            <a:ext cx="133996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0" b="1" spc="-300">
                <a:solidFill>
                  <a:srgbClr val="A4CDF1"/>
                </a:solidFill>
              </a:rPr>
              <a:t>’’</a:t>
            </a:r>
          </a:p>
        </p:txBody>
      </p:sp>
      <p:sp>
        <p:nvSpPr>
          <p:cNvPr id="24" name="Rettvinklet trekant 23">
            <a:extLst>
              <a:ext uri="{FF2B5EF4-FFF2-40B4-BE49-F238E27FC236}">
                <a16:creationId xmlns:a16="http://schemas.microsoft.com/office/drawing/2014/main" id="{5B3FFD8C-79E1-B28F-488E-644D1F848808}"/>
              </a:ext>
            </a:extLst>
          </p:cNvPr>
          <p:cNvSpPr/>
          <p:nvPr/>
        </p:nvSpPr>
        <p:spPr>
          <a:xfrm>
            <a:off x="8352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9008F5A1-18A2-E1CE-B265-DDA8E6B1FBEA}"/>
              </a:ext>
            </a:extLst>
          </p:cNvPr>
          <p:cNvCxnSpPr>
            <a:cxnSpLocks/>
          </p:cNvCxnSpPr>
          <p:nvPr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BAECA0E-110E-2C8C-6F89-1A18B4D4DA59}"/>
              </a:ext>
            </a:extLst>
          </p:cNvPr>
          <p:cNvCxnSpPr>
            <a:cxnSpLocks/>
          </p:cNvCxnSpPr>
          <p:nvPr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dertittel 2">
            <a:extLst>
              <a:ext uri="{FF2B5EF4-FFF2-40B4-BE49-F238E27FC236}">
                <a16:creationId xmlns:a16="http://schemas.microsoft.com/office/drawing/2014/main" id="{F0E48DF3-09AB-AD6A-BDCA-5A336631E8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906" y="1865262"/>
            <a:ext cx="836800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sitat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A6AA2AE-6AEA-FEE3-2B4C-52D91371C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365" y="4414572"/>
            <a:ext cx="1156316" cy="173192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FB7D31B-896F-E10C-1B0B-73AF33A17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128" y="5095352"/>
            <a:ext cx="901700" cy="11557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1489FEB-6883-E026-0C02-22A593E4F1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897" y="5526322"/>
            <a:ext cx="976327" cy="97632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07AD81B-A4DF-5F5A-1708-86DF5671D9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1910756-5C33-0D75-CC4C-CA616B519EB2}"/>
              </a:ext>
            </a:extLst>
          </p:cNvPr>
          <p:cNvSpPr txBox="1"/>
          <p:nvPr userDrawn="1"/>
        </p:nvSpPr>
        <p:spPr>
          <a:xfrm>
            <a:off x="821572" y="1208439"/>
            <a:ext cx="133996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0" b="1" spc="-300">
                <a:solidFill>
                  <a:srgbClr val="A4CDF1"/>
                </a:solidFill>
              </a:rPr>
              <a:t>’’</a:t>
            </a:r>
          </a:p>
        </p:txBody>
      </p:sp>
      <p:sp>
        <p:nvSpPr>
          <p:cNvPr id="10" name="Rettvinklet trekant 9">
            <a:extLst>
              <a:ext uri="{FF2B5EF4-FFF2-40B4-BE49-F238E27FC236}">
                <a16:creationId xmlns:a16="http://schemas.microsoft.com/office/drawing/2014/main" id="{E0478110-B879-ADCF-53C6-F7061646A1C8}"/>
              </a:ext>
            </a:extLst>
          </p:cNvPr>
          <p:cNvSpPr/>
          <p:nvPr userDrawn="1"/>
        </p:nvSpPr>
        <p:spPr>
          <a:xfrm>
            <a:off x="8352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662CC26E-DD5C-D0C7-1993-E38782FE99C0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3B0BFDBF-AB8B-1F69-D2A4-C513E8C9A801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8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BB4DD935-9B0F-701C-B6F5-4B10702D41D6}"/>
              </a:ext>
            </a:extLst>
          </p:cNvPr>
          <p:cNvSpPr txBox="1">
            <a:spLocks/>
          </p:cNvSpPr>
          <p:nvPr/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8226D-2250-E14E-80AC-6447961AFC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23CD6F9-182B-145A-13B8-B541865E6692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B40D7C94-7C83-2536-ADD2-8E6B4D625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9343" y="2492907"/>
            <a:ext cx="6792685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2FFE290C-13C1-07AA-EA19-C26B8BE26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3833E44-B5CE-9DBB-7ADF-DCD9FC980538}"/>
              </a:ext>
            </a:extLst>
          </p:cNvPr>
          <p:cNvSpPr/>
          <p:nvPr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A09B937A-6B08-FC9A-A715-62FA39F00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92906"/>
            <a:ext cx="4004847" cy="29320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2" name="Plassholder for lysbildenummer 5">
            <a:extLst>
              <a:ext uri="{FF2B5EF4-FFF2-40B4-BE49-F238E27FC236}">
                <a16:creationId xmlns:a16="http://schemas.microsoft.com/office/drawing/2014/main" id="{EAD13C09-C974-A75D-D75A-1153464A69F8}"/>
              </a:ext>
            </a:extLst>
          </p:cNvPr>
          <p:cNvSpPr txBox="1">
            <a:spLocks/>
          </p:cNvSpPr>
          <p:nvPr userDrawn="1"/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8226D-2250-E14E-80AC-6447961AFC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9855E0F-831A-D697-8B41-CF4DB69C8A11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1A9E98A-70DA-1BE8-5508-3F46DF7083D5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38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 – plass ti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 hidden="1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 hidden="1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 hidden="1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 hidden="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tvinklet trekant 20">
            <a:extLst>
              <a:ext uri="{FF2B5EF4-FFF2-40B4-BE49-F238E27FC236}">
                <a16:creationId xmlns:a16="http://schemas.microsoft.com/office/drawing/2014/main" id="{6B60EA30-44EB-0D8A-56AC-44BD542A013E}"/>
              </a:ext>
            </a:extLst>
          </p:cNvPr>
          <p:cNvSpPr/>
          <p:nvPr/>
        </p:nvSpPr>
        <p:spPr>
          <a:xfrm>
            <a:off x="-21060" y="6071849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C6E679E1-871D-480E-99B9-D7BC5D3356A4}"/>
              </a:ext>
            </a:extLst>
          </p:cNvPr>
          <p:cNvGrpSpPr/>
          <p:nvPr/>
        </p:nvGrpSpPr>
        <p:grpSpPr>
          <a:xfrm>
            <a:off x="-21060" y="4962073"/>
            <a:ext cx="12192000" cy="1895927"/>
            <a:chOff x="0" y="4962073"/>
            <a:chExt cx="12192000" cy="1895927"/>
          </a:xfrm>
        </p:grpSpPr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0D5F8D2D-9250-83D2-1D09-4114F090E23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>
              <a:extLst>
                <a:ext uri="{FF2B5EF4-FFF2-40B4-BE49-F238E27FC236}">
                  <a16:creationId xmlns:a16="http://schemas.microsoft.com/office/drawing/2014/main" id="{6A7160D8-3CC8-CD9E-D5D2-6200E07F94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tel 1">
            <a:extLst>
              <a:ext uri="{FF2B5EF4-FFF2-40B4-BE49-F238E27FC236}">
                <a16:creationId xmlns:a16="http://schemas.microsoft.com/office/drawing/2014/main" id="{A9B17AD1-9079-3856-7F0D-9C0209474E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225479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Rektangel 8" hidden="1">
            <a:extLst>
              <a:ext uri="{FF2B5EF4-FFF2-40B4-BE49-F238E27FC236}">
                <a16:creationId xmlns:a16="http://schemas.microsoft.com/office/drawing/2014/main" id="{2BF5309E-B054-29DE-45EE-983E4046DDA8}"/>
              </a:ext>
            </a:extLst>
          </p:cNvPr>
          <p:cNvSpPr/>
          <p:nvPr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E34F7D47-A36B-4591-BEA0-9FD4991DA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8824049" cy="3394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0202319E-CD78-FAD9-8115-E34837857670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A29CFE1-EAEB-0F5A-C772-AE9C0DCBC9F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78034769-BBA3-3CF9-A18E-27E620591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Bilde 15">
            <a:extLst>
              <a:ext uri="{FF2B5EF4-FFF2-40B4-BE49-F238E27FC236}">
                <a16:creationId xmlns:a16="http://schemas.microsoft.com/office/drawing/2014/main" id="{5E20CA0E-DEC6-68D0-ADD7-A2BF5A531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254B6AB-336E-3880-4677-CEDE09502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8F3E71BD-B9E5-58C0-6402-64A1AA4D2A77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2E80AB9D-4D0A-8569-86B6-A50D1954D55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5EBE440A-02B3-DA34-3360-A432DBB8D4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ttvinklet trekant 26">
            <a:extLst>
              <a:ext uri="{FF2B5EF4-FFF2-40B4-BE49-F238E27FC236}">
                <a16:creationId xmlns:a16="http://schemas.microsoft.com/office/drawing/2014/main" id="{BC1BE5DD-BD41-4917-032E-86F0B3EC606A}"/>
              </a:ext>
            </a:extLst>
          </p:cNvPr>
          <p:cNvSpPr/>
          <p:nvPr userDrawn="1"/>
        </p:nvSpPr>
        <p:spPr>
          <a:xfrm>
            <a:off x="-21060" y="6071849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A772F20D-8176-B641-C019-22426D877AAD}"/>
              </a:ext>
            </a:extLst>
          </p:cNvPr>
          <p:cNvGrpSpPr/>
          <p:nvPr userDrawn="1"/>
        </p:nvGrpSpPr>
        <p:grpSpPr>
          <a:xfrm>
            <a:off x="-21060" y="4962073"/>
            <a:ext cx="12192000" cy="1895927"/>
            <a:chOff x="0" y="4962073"/>
            <a:chExt cx="12192000" cy="1895927"/>
          </a:xfrm>
        </p:grpSpPr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27DD702B-100A-2DB1-8EA3-BB3A663242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627FB20A-D81F-2441-838E-5E36C8035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ktangel 30">
            <a:extLst>
              <a:ext uri="{FF2B5EF4-FFF2-40B4-BE49-F238E27FC236}">
                <a16:creationId xmlns:a16="http://schemas.microsoft.com/office/drawing/2014/main" id="{DADFDEF3-8D49-C702-B6BC-142E40D84A13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5357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på grå bakgrun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E3786F25-3487-CFA7-152F-9D22D4E1F9DA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91C7F3A-CC1B-24B6-50AE-24E1FB562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BA4D89D-78D1-03C3-0B56-A9D864DE867E}"/>
              </a:ext>
            </a:extLst>
          </p:cNvPr>
          <p:cNvSpPr/>
          <p:nvPr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2F17636E-AB31-3FDC-3A51-41132979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10143836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6236ED1-B88C-8437-C85E-95E48FF6A814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89362792-59BD-028B-F4DB-383B327D67D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AD64AEE-C74C-21B4-7EBE-325D3F35D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Bilde 15">
            <a:extLst>
              <a:ext uri="{FF2B5EF4-FFF2-40B4-BE49-F238E27FC236}">
                <a16:creationId xmlns:a16="http://schemas.microsoft.com/office/drawing/2014/main" id="{E8CC6489-2DD2-8F5F-FE6D-1C74BF4C47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D181C4F-0F6D-D328-A081-C8815B1ED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DC3431F6-0D2B-0D1C-249B-4EECB4832885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4CACC450-E8BD-775B-BCD9-18DB008E47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tt linje 21">
              <a:extLst>
                <a:ext uri="{FF2B5EF4-FFF2-40B4-BE49-F238E27FC236}">
                  <a16:creationId xmlns:a16="http://schemas.microsoft.com/office/drawing/2014/main" id="{902DAA3A-86DA-99EF-B480-B775C0565C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ktangel 22">
            <a:extLst>
              <a:ext uri="{FF2B5EF4-FFF2-40B4-BE49-F238E27FC236}">
                <a16:creationId xmlns:a16="http://schemas.microsoft.com/office/drawing/2014/main" id="{4318B74B-E683-44B8-9E6E-61D4A7EF3890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ACDDCEB4-8E3A-7342-D1B6-4E152FCFC0B6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50507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der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AA5A4C-8872-D678-BF32-E263F53D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90D4AE6-718A-6921-AD6B-71B678668B06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D876FBAA-5802-F446-BD3B-17B299B611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9F97460F-10FA-96A7-B93C-95C6BC8A92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Undertittel 2">
            <a:extLst>
              <a:ext uri="{FF2B5EF4-FFF2-40B4-BE49-F238E27FC236}">
                <a16:creationId xmlns:a16="http://schemas.microsoft.com/office/drawing/2014/main" id="{5E439D2F-269F-2A39-9297-9749008B8EAB}"/>
              </a:ext>
            </a:extLst>
          </p:cNvPr>
          <p:cNvSpPr txBox="1">
            <a:spLocks/>
          </p:cNvSpPr>
          <p:nvPr/>
        </p:nvSpPr>
        <p:spPr>
          <a:xfrm rot="16200000">
            <a:off x="-353920" y="502193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900">
                <a:solidFill>
                  <a:schemeClr val="bg1"/>
                </a:solidFill>
                <a:latin typeface="+mj-lt"/>
              </a:rPr>
              <a:t>colourbox.com</a:t>
            </a:r>
          </a:p>
        </p:txBody>
      </p:sp>
      <p:sp>
        <p:nvSpPr>
          <p:cNvPr id="6" name="Plassholder for bilde 12">
            <a:extLst>
              <a:ext uri="{FF2B5EF4-FFF2-40B4-BE49-F238E27FC236}">
                <a16:creationId xmlns:a16="http://schemas.microsoft.com/office/drawing/2014/main" id="{1E232580-4E78-8D3C-4B8A-967FA5DBDC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2178" y="665038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81BDA5C5-7CD8-6C0D-47B2-F773DD5773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86009" y="665037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7CF6F0D4-01A7-F3A4-15BB-467B2C32CB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2178" y="4135008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D2BEBB41-C4B8-31AC-E772-BB006551B64D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386009" y="4139602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7649550B-5FC2-5BF3-BC44-07D316A34E0E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612DD55E-D46D-1633-268A-0DA5B46AB1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24C7C199-ACB1-B5BF-500F-A2B490F6B8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Undertittel 2">
            <a:extLst>
              <a:ext uri="{FF2B5EF4-FFF2-40B4-BE49-F238E27FC236}">
                <a16:creationId xmlns:a16="http://schemas.microsoft.com/office/drawing/2014/main" id="{C7BC2F29-A258-967B-9578-DDF4B537FBC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53920" y="502193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900">
                <a:solidFill>
                  <a:schemeClr val="bg1"/>
                </a:solidFill>
                <a:latin typeface="+mj-lt"/>
              </a:rPr>
              <a:t>colourbox.com</a:t>
            </a:r>
          </a:p>
        </p:txBody>
      </p:sp>
    </p:spTree>
    <p:extLst>
      <p:ext uri="{BB962C8B-B14F-4D97-AF65-F5344CB8AC3E}">
        <p14:creationId xmlns:p14="http://schemas.microsoft.com/office/powerpoint/2010/main" val="202489055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9DB8699B-60E2-B810-145F-3523C31551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48192" y="3033655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829C59F3-B97D-051D-A212-5B94756B487A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240B6AAE-23F4-29AE-BE65-DDC5BE3AD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531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68A089B-FBE9-A657-D945-485AA17E1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535222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E033E3BC-272D-2A3F-4FC9-79AA39FB41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003" y="2255510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63C63988-FC42-4A0F-5652-E424542F2C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4949" y="1423882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DFAE6045-838B-F7AE-E7E1-F1B32098A5DD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14899D8C-047B-8060-AFE7-7C129214E49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219BB56E-2EF3-96C5-D7A9-25F415FF5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7EF212A2-CDFD-000A-6088-858655AAA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79B1DA26-246C-1645-9CB1-BB9F5C835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BCBC3EFA-73A5-020F-4775-E35F628415F5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22" name="Rett linje 21">
              <a:extLst>
                <a:ext uri="{FF2B5EF4-FFF2-40B4-BE49-F238E27FC236}">
                  <a16:creationId xmlns:a16="http://schemas.microsoft.com/office/drawing/2014/main" id="{2042CF96-8E77-0A8F-47B7-3923C43689E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F2E3419A-45B5-77DA-FA7C-9D3901FC02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23A2F05F-3110-C379-EF1F-0D1D848D095F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1586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mheve viktig po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F1561882-B59F-516D-EE6C-F3371FA5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70" y="-11757"/>
            <a:ext cx="1846386" cy="1937898"/>
          </a:xfrm>
          <a:prstGeom prst="rect">
            <a:avLst/>
          </a:prstGeom>
        </p:spPr>
      </p:pic>
      <p:sp>
        <p:nvSpPr>
          <p:cNvPr id="2" name="Undertittel 2">
            <a:extLst>
              <a:ext uri="{FF2B5EF4-FFF2-40B4-BE49-F238E27FC236}">
                <a16:creationId xmlns:a16="http://schemas.microsoft.com/office/drawing/2014/main" id="{4717FC45-E4A4-A60D-5080-C85FED8E64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9777" y="2612056"/>
            <a:ext cx="8368006" cy="23198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0">
                <a:solidFill>
                  <a:srgbClr val="A4CDF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X</a:t>
            </a:r>
            <a:r>
              <a:rPr lang="nb-NO"/>
              <a:t> %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D58BE2B-5D19-9E02-DC6C-7C17A912EC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2BD1B35-B170-CA08-6C48-B027FFB43C16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38F7C9A-24A2-9876-7058-AACD8F17D608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3999C8-9AF4-C852-6E26-31BBF7350ACD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5B4BC3C1-18A1-60A6-C608-1573D50E126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EBF40F56-4EBC-03DA-534B-145A8843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Bilde 16">
            <a:extLst>
              <a:ext uri="{FF2B5EF4-FFF2-40B4-BE49-F238E27FC236}">
                <a16:creationId xmlns:a16="http://schemas.microsoft.com/office/drawing/2014/main" id="{6FC712CB-10A0-CC8E-343B-9203F2670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2470" y="-11757"/>
            <a:ext cx="1846386" cy="19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02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4405754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2F29827F-A8E8-F821-08CD-F1A5A1E0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78">
            <a:off x="889435" y="5454834"/>
            <a:ext cx="780685" cy="73552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9FFF4A1-8648-4C62-85BA-862F66DD1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638">
            <a:off x="8161839" y="5847132"/>
            <a:ext cx="1994530" cy="9159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B7FE96C-161B-3708-B943-5A60613C20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C6846BE-4C0B-EA4D-9F46-DFE8840C13AC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194AF73-1227-136A-A1D2-72E5D19BC2A5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431B14E7-454B-75E2-7B60-6AD85818BBE9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00609294-F435-13D2-A1E4-C2E9EB61A9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0CF8F7F1-3D47-46DC-317E-E68044A0AC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Bilde 18">
            <a:extLst>
              <a:ext uri="{FF2B5EF4-FFF2-40B4-BE49-F238E27FC236}">
                <a16:creationId xmlns:a16="http://schemas.microsoft.com/office/drawing/2014/main" id="{A7E7B4FC-BD66-32E7-4B7A-00D936F7E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878">
            <a:off x="889435" y="5454834"/>
            <a:ext cx="780685" cy="73552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CA104C47-1477-6E6A-2662-5FF6D69B1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25638">
            <a:off x="8161839" y="5847132"/>
            <a:ext cx="1994530" cy="9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39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422999"/>
            <a:ext cx="6309451" cy="3545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CCCCF7B-31E9-EC12-026D-CF45D317B0F6}"/>
              </a:ext>
            </a:extLst>
          </p:cNvPr>
          <p:cNvSpPr/>
          <p:nvPr/>
        </p:nvSpPr>
        <p:spPr>
          <a:xfrm>
            <a:off x="0" y="0"/>
            <a:ext cx="12191999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648FF1D-4EE0-4DCF-4630-81B562D9C0F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70066" y="2422999"/>
            <a:ext cx="3710836" cy="2517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F749B32-F86C-6920-1378-31DC6A3E2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2A23A31-CF2B-9006-27B9-8F32E827F388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1120BAE-4F51-EB26-B279-B4E3A02647E9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0A6F32F6-2A73-B4AA-8CA4-4CC8CCED7CFC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F18531FD-4B7F-2E1A-4518-EEC26CEFEF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3AB8DE2E-E87F-C583-19F3-92F3B6D52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ktangel 18">
            <a:extLst>
              <a:ext uri="{FF2B5EF4-FFF2-40B4-BE49-F238E27FC236}">
                <a16:creationId xmlns:a16="http://schemas.microsoft.com/office/drawing/2014/main" id="{C04CE03D-2D1C-17D9-C730-01D14B38754F}"/>
              </a:ext>
            </a:extLst>
          </p:cNvPr>
          <p:cNvSpPr/>
          <p:nvPr userDrawn="1"/>
        </p:nvSpPr>
        <p:spPr>
          <a:xfrm>
            <a:off x="0" y="0"/>
            <a:ext cx="12191999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35288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07FCAF-5011-CF6F-6E90-DD8083E31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ttvinklet trekant 4">
            <a:extLst>
              <a:ext uri="{FF2B5EF4-FFF2-40B4-BE49-F238E27FC236}">
                <a16:creationId xmlns:a16="http://schemas.microsoft.com/office/drawing/2014/main" id="{AE99BF29-5570-06BB-6C65-0278C0EE92BE}"/>
              </a:ext>
            </a:extLst>
          </p:cNvPr>
          <p:cNvSpPr/>
          <p:nvPr/>
        </p:nvSpPr>
        <p:spPr>
          <a:xfrm>
            <a:off x="-10530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39E7DEE-9831-30BA-532C-BA4FA1687ED7}"/>
              </a:ext>
            </a:extLst>
          </p:cNvPr>
          <p:cNvCxnSpPr>
            <a:cxnSpLocks/>
          </p:cNvCxnSpPr>
          <p:nvPr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6606B9D-91A0-1D06-C604-7DCD1C09F182}"/>
              </a:ext>
            </a:extLst>
          </p:cNvPr>
          <p:cNvCxnSpPr>
            <a:cxnSpLocks/>
          </p:cNvCxnSpPr>
          <p:nvPr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2ADE4A9-CB17-3036-30D8-3ACF36DC91DD}"/>
              </a:ext>
            </a:extLst>
          </p:cNvPr>
          <p:cNvCxnSpPr>
            <a:cxnSpLocks/>
          </p:cNvCxnSpPr>
          <p:nvPr/>
        </p:nvCxnSpPr>
        <p:spPr>
          <a:xfrm>
            <a:off x="0" y="6071848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91591AB-E9FE-D904-F1BD-1D23ED70C4F4}"/>
              </a:ext>
            </a:extLst>
          </p:cNvPr>
          <p:cNvCxnSpPr>
            <a:cxnSpLocks/>
          </p:cNvCxnSpPr>
          <p:nvPr/>
        </p:nvCxnSpPr>
        <p:spPr>
          <a:xfrm flipH="1">
            <a:off x="8452624" y="4962072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E54D09CD-93B9-2EF4-6037-70CB9F0737D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21977" y="2975992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42B0365-58BE-58F4-4336-EF0CDF0027C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21977" y="4444221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C79D576-0171-3296-BFFA-DAAF52E9837A}"/>
              </a:ext>
            </a:extLst>
          </p:cNvPr>
          <p:cNvSpPr/>
          <p:nvPr/>
        </p:nvSpPr>
        <p:spPr>
          <a:xfrm>
            <a:off x="981420" y="1277855"/>
            <a:ext cx="2767953" cy="148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55DD8AD6-D53C-1D7F-E101-479D62FC9C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21976" y="1507762"/>
            <a:ext cx="6189845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6785515D-71CC-02CD-1F0A-325A0381A386}"/>
              </a:ext>
            </a:extLst>
          </p:cNvPr>
          <p:cNvSpPr/>
          <p:nvPr userDrawn="1"/>
        </p:nvSpPr>
        <p:spPr>
          <a:xfrm>
            <a:off x="-10530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C7D5584A-8BFF-1C76-3B91-EF470AF7F64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86C7BEA-8DCF-9E50-491B-24E1E080D638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5707803A-1885-3857-44FE-4BC7D60E13EB}"/>
              </a:ext>
            </a:extLst>
          </p:cNvPr>
          <p:cNvCxnSpPr>
            <a:cxnSpLocks/>
          </p:cNvCxnSpPr>
          <p:nvPr userDrawn="1"/>
        </p:nvCxnSpPr>
        <p:spPr>
          <a:xfrm>
            <a:off x="0" y="6071848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3510B4E4-9906-00FD-0C4D-A1B9B7AD854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2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D14010C3-5CD5-DAA5-28CC-28A0EAAF8B7B}"/>
              </a:ext>
            </a:extLst>
          </p:cNvPr>
          <p:cNvSpPr/>
          <p:nvPr userDrawn="1"/>
        </p:nvSpPr>
        <p:spPr>
          <a:xfrm>
            <a:off x="981420" y="1277855"/>
            <a:ext cx="2767953" cy="148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00198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6D23425-13DE-EFA9-B6CB-86D99951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13" y="0"/>
            <a:ext cx="6858000" cy="6858000"/>
          </a:xfrm>
          <a:prstGeom prst="rect">
            <a:avLst/>
          </a:prstGeom>
        </p:spPr>
      </p:pic>
      <p:sp>
        <p:nvSpPr>
          <p:cNvPr id="4" name="Undertittel 2">
            <a:extLst>
              <a:ext uri="{FF2B5EF4-FFF2-40B4-BE49-F238E27FC236}">
                <a16:creationId xmlns:a16="http://schemas.microsoft.com/office/drawing/2014/main" id="{F14D5F30-0618-FC00-BF5A-4C5A53497BEE}"/>
              </a:ext>
            </a:extLst>
          </p:cNvPr>
          <p:cNvSpPr txBox="1">
            <a:spLocks/>
          </p:cNvSpPr>
          <p:nvPr/>
        </p:nvSpPr>
        <p:spPr>
          <a:xfrm rot="16200000">
            <a:off x="11419625" y="5426564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bg1">
                    <a:lumMod val="65000"/>
                  </a:schemeClr>
                </a:solidFill>
                <a:latin typeface="+mj-lt"/>
              </a:rPr>
              <a:t>colourbox.com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87DA87D-5E0D-5084-A017-95F223551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850418C2-5ABC-1B70-EBB0-B5DB73A4B9E1}"/>
              </a:ext>
            </a:extLst>
          </p:cNvPr>
          <p:cNvSpPr txBox="1">
            <a:spLocks/>
          </p:cNvSpPr>
          <p:nvPr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3A51DDC1-95C4-AF9D-09AB-3DFE1C0868C0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D2419B8E-9FE5-61FE-2759-79D29540ED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7EE436E5-D454-7312-9486-DD19BB296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ktangel 5">
            <a:extLst>
              <a:ext uri="{FF2B5EF4-FFF2-40B4-BE49-F238E27FC236}">
                <a16:creationId xmlns:a16="http://schemas.microsoft.com/office/drawing/2014/main" id="{7AFC2F27-DFBE-6FF3-ED45-5D7FD6B12AC1}"/>
              </a:ext>
            </a:extLst>
          </p:cNvPr>
          <p:cNvSpPr/>
          <p:nvPr/>
        </p:nvSpPr>
        <p:spPr>
          <a:xfrm>
            <a:off x="1081504" y="1264862"/>
            <a:ext cx="2767953" cy="168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EDE2551-C8DA-3FCD-8564-4969FFC383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5B30E379-E8FF-C1BD-E01C-E44765F22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2" y="2359572"/>
            <a:ext cx="5645916" cy="3127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442862D-68EC-4607-E333-2FB050297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7713" y="0"/>
            <a:ext cx="6858000" cy="6858000"/>
          </a:xfrm>
          <a:prstGeom prst="rect">
            <a:avLst/>
          </a:prstGeom>
        </p:spPr>
      </p:pic>
      <p:sp>
        <p:nvSpPr>
          <p:cNvPr id="13" name="Undertittel 2">
            <a:extLst>
              <a:ext uri="{FF2B5EF4-FFF2-40B4-BE49-F238E27FC236}">
                <a16:creationId xmlns:a16="http://schemas.microsoft.com/office/drawing/2014/main" id="{147CD8A9-5442-C964-42A3-8AF7F7711E2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19625" y="5426564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bg1">
                    <a:lumMod val="65000"/>
                  </a:schemeClr>
                </a:solidFill>
                <a:latin typeface="+mj-lt"/>
              </a:rPr>
              <a:t>colourbox.com</a:t>
            </a: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81870DB3-EB13-62B3-02D6-099F228F2335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D342630-A74D-7E86-3D15-5088A0795212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C02D23A5-8172-072E-D80E-66D1BA97A50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036EB90C-7A3C-C7BF-6BC3-47F62FDFD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5A00734A-E95E-EDF7-6B5E-08BF7CF9B501}"/>
              </a:ext>
            </a:extLst>
          </p:cNvPr>
          <p:cNvSpPr/>
          <p:nvPr userDrawn="1"/>
        </p:nvSpPr>
        <p:spPr>
          <a:xfrm>
            <a:off x="1081504" y="1264862"/>
            <a:ext cx="2767953" cy="168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59113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6C5646-90F2-1E2D-D835-B10B5814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18516A4-2E9D-5AA1-72CA-B30965099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B161262-7F8A-47BF-5B56-CE1071185E6B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A9C2D4E-5B43-3D63-97B0-CC53221813C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1EB48E73-EA3D-FBCF-D625-4F795CAE0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9F913E41-FB75-24FF-A2F2-6E0F167ACE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CAA198F-B0F8-E626-E637-2CBFCBCE7B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4AA5BB18-2E96-F02A-1A86-2AED831467C1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55371C2B-A95F-2F75-622F-83B742A654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8BC16CF9-F013-BA5C-9AB2-050DC220EF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69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EE5D5C-F971-7E00-E5D1-9862F9647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787" y="5526157"/>
            <a:ext cx="1549818" cy="130047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0AC69E0-259C-47C6-35DE-56F043EA9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7" y="4706979"/>
            <a:ext cx="994446" cy="1491668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ECA3ADCE-8901-FB1C-A9D5-2172DDE9E276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8715A8D6-3C15-F1E7-64A6-C69C951502B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219FB54A-F47A-2465-984B-FCA2EC654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BADF7B3B-6970-A590-DED6-32556ABA4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D9A7467-F81F-3590-4A57-0007E9A54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521020DB-EFF6-14D9-8102-FB22D2442E55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BCC7870F-1C76-7513-5CC9-D2401D8F56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F70806AF-2FDC-20B0-9908-8063561D82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87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13EEC2-1D95-9296-AA77-01CFAE257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24" y="4790660"/>
            <a:ext cx="2750865" cy="2001354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0BCC9F5E-7462-E5E1-A4EB-62A8D8AA162E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842AE424-51CF-3BAF-8D19-9EF8B980F24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Rett linje 4">
              <a:extLst>
                <a:ext uri="{FF2B5EF4-FFF2-40B4-BE49-F238E27FC236}">
                  <a16:creationId xmlns:a16="http://schemas.microsoft.com/office/drawing/2014/main" id="{ECE944DF-E18F-AC4B-B9AD-2CB42D299D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3414733E-ED20-293E-0E9C-D2A0EC3471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5AE2D7B-6237-7D63-96BB-EF7B30EC8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62E702D-556D-47CB-F651-F9DC6BFF9D6C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3287277-5085-A681-C5DF-DF17964EF8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58787" y="5526157"/>
            <a:ext cx="1549818" cy="1300479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DDE00A9E-F8C4-EE4F-E9C6-566A32F2BE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667" y="4706979"/>
            <a:ext cx="994446" cy="14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58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30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393" y="5095352"/>
            <a:ext cx="901700" cy="11557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C10BEB4-B382-5806-439F-AC27EED47269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74C0F5-F75E-09A2-7A5C-28497FC8FB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469908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D2832B2-D83C-B3F9-006E-EAB222B1342B}"/>
              </a:ext>
            </a:extLst>
          </p:cNvPr>
          <p:cNvSpPr/>
          <p:nvPr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668BC54-900F-4369-0297-4A5C5D68778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CEE47F57-70E3-93C8-D78A-5B570C5EC1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8548" y="1518557"/>
            <a:ext cx="4572002" cy="4022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069EA9B-353B-B12C-DFB0-6AD7CAAF0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630" y="4414572"/>
            <a:ext cx="1156316" cy="173192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FB02020-64A5-0C55-8A7B-5E78F3A6A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6393" y="5095352"/>
            <a:ext cx="901700" cy="11557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0CE4C42-CEF0-DC73-AFF6-5D845567F983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A7927AE-B4FA-A448-E125-22D97826791A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908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B6AB2-01D2-5A3C-1042-9C5B8D6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EE880D84-AC51-B8B0-9E3A-0B0BAF4E91DF}"/>
              </a:ext>
            </a:extLst>
          </p:cNvPr>
          <p:cNvSpPr txBox="1">
            <a:spLocks/>
          </p:cNvSpPr>
          <p:nvPr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ktangel 8">
            <a:extLst>
              <a:ext uri="{FF2B5EF4-FFF2-40B4-BE49-F238E27FC236}">
                <a16:creationId xmlns:a16="http://schemas.microsoft.com/office/drawing/2014/main" id="{AC6BA901-9E6E-70B1-F850-D9B1CFEB677D}"/>
              </a:ext>
            </a:extLst>
          </p:cNvPr>
          <p:cNvSpPr/>
          <p:nvPr/>
        </p:nvSpPr>
        <p:spPr>
          <a:xfrm>
            <a:off x="8887245" y="0"/>
            <a:ext cx="3304755" cy="6857999"/>
          </a:xfrm>
          <a:custGeom>
            <a:avLst/>
            <a:gdLst>
              <a:gd name="connsiteX0" fmla="*/ 0 w 3290688"/>
              <a:gd name="connsiteY0" fmla="*/ 0 h 6857999"/>
              <a:gd name="connsiteX1" fmla="*/ 3290688 w 3290688"/>
              <a:gd name="connsiteY1" fmla="*/ 0 h 6857999"/>
              <a:gd name="connsiteX2" fmla="*/ 3290688 w 3290688"/>
              <a:gd name="connsiteY2" fmla="*/ 6857999 h 6857999"/>
              <a:gd name="connsiteX3" fmla="*/ 0 w 3290688"/>
              <a:gd name="connsiteY3" fmla="*/ 6857999 h 6857999"/>
              <a:gd name="connsiteX4" fmla="*/ 0 w 3290688"/>
              <a:gd name="connsiteY4" fmla="*/ 0 h 6857999"/>
              <a:gd name="connsiteX0" fmla="*/ 14067 w 3304755"/>
              <a:gd name="connsiteY0" fmla="*/ 0 h 6857999"/>
              <a:gd name="connsiteX1" fmla="*/ 3304755 w 3304755"/>
              <a:gd name="connsiteY1" fmla="*/ 0 h 6857999"/>
              <a:gd name="connsiteX2" fmla="*/ 3304755 w 3304755"/>
              <a:gd name="connsiteY2" fmla="*/ 6857999 h 6857999"/>
              <a:gd name="connsiteX3" fmla="*/ 0 w 3304755"/>
              <a:gd name="connsiteY3" fmla="*/ 6646984 h 6857999"/>
              <a:gd name="connsiteX4" fmla="*/ 14067 w 3304755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755" h="6857999">
                <a:moveTo>
                  <a:pt x="14067" y="0"/>
                </a:moveTo>
                <a:lnTo>
                  <a:pt x="3304755" y="0"/>
                </a:lnTo>
                <a:lnTo>
                  <a:pt x="3304755" y="6857999"/>
                </a:lnTo>
                <a:lnTo>
                  <a:pt x="0" y="6646984"/>
                </a:lnTo>
                <a:lnTo>
                  <a:pt x="1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5D10FD4-79DC-2BBE-8C0E-DC5C77D030B1}"/>
              </a:ext>
            </a:extLst>
          </p:cNvPr>
          <p:cNvCxnSpPr>
            <a:cxnSpLocks/>
          </p:cNvCxnSpPr>
          <p:nvPr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2F58A0B8-F5AB-5101-A4C3-49F23208BCDE}"/>
              </a:ext>
            </a:extLst>
          </p:cNvPr>
          <p:cNvGrpSpPr/>
          <p:nvPr/>
        </p:nvGrpSpPr>
        <p:grpSpPr>
          <a:xfrm>
            <a:off x="8452624" y="4958433"/>
            <a:ext cx="3739376" cy="1895927"/>
            <a:chOff x="8452624" y="4958433"/>
            <a:chExt cx="3739376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B3400F94-57B5-EB68-FB40-B015D12DC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5936A9CB-5182-7D57-F347-0CE1551DE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0587"/>
              <a:ext cx="887505" cy="887505"/>
            </a:xfrm>
            <a:prstGeom prst="rect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A8B084A5-8A14-A603-A946-7028721CBBBC}"/>
              </a:ext>
            </a:extLst>
          </p:cNvPr>
          <p:cNvSpPr/>
          <p:nvPr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877893B4-C43E-04C2-2423-301069A0C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384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8" name="Tittel 1">
            <a:extLst>
              <a:ext uri="{FF2B5EF4-FFF2-40B4-BE49-F238E27FC236}">
                <a16:creationId xmlns:a16="http://schemas.microsoft.com/office/drawing/2014/main" id="{C89C507C-9DD2-A6AD-C389-D89703E52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388765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C7430FCA-BA87-F765-FDEB-3D8895C2CAD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80744" y="2359572"/>
            <a:ext cx="4877979" cy="276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ACDCBACD-4D16-7728-1DF1-B9E6185C1151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ktangel 8">
            <a:extLst>
              <a:ext uri="{FF2B5EF4-FFF2-40B4-BE49-F238E27FC236}">
                <a16:creationId xmlns:a16="http://schemas.microsoft.com/office/drawing/2014/main" id="{F3E65F90-7E08-433D-05FA-F37CB0BEA6F2}"/>
              </a:ext>
            </a:extLst>
          </p:cNvPr>
          <p:cNvSpPr/>
          <p:nvPr userDrawn="1"/>
        </p:nvSpPr>
        <p:spPr>
          <a:xfrm>
            <a:off x="8887245" y="0"/>
            <a:ext cx="3304755" cy="6857999"/>
          </a:xfrm>
          <a:custGeom>
            <a:avLst/>
            <a:gdLst>
              <a:gd name="connsiteX0" fmla="*/ 0 w 3290688"/>
              <a:gd name="connsiteY0" fmla="*/ 0 h 6857999"/>
              <a:gd name="connsiteX1" fmla="*/ 3290688 w 3290688"/>
              <a:gd name="connsiteY1" fmla="*/ 0 h 6857999"/>
              <a:gd name="connsiteX2" fmla="*/ 3290688 w 3290688"/>
              <a:gd name="connsiteY2" fmla="*/ 6857999 h 6857999"/>
              <a:gd name="connsiteX3" fmla="*/ 0 w 3290688"/>
              <a:gd name="connsiteY3" fmla="*/ 6857999 h 6857999"/>
              <a:gd name="connsiteX4" fmla="*/ 0 w 3290688"/>
              <a:gd name="connsiteY4" fmla="*/ 0 h 6857999"/>
              <a:gd name="connsiteX0" fmla="*/ 14067 w 3304755"/>
              <a:gd name="connsiteY0" fmla="*/ 0 h 6857999"/>
              <a:gd name="connsiteX1" fmla="*/ 3304755 w 3304755"/>
              <a:gd name="connsiteY1" fmla="*/ 0 h 6857999"/>
              <a:gd name="connsiteX2" fmla="*/ 3304755 w 3304755"/>
              <a:gd name="connsiteY2" fmla="*/ 6857999 h 6857999"/>
              <a:gd name="connsiteX3" fmla="*/ 0 w 3304755"/>
              <a:gd name="connsiteY3" fmla="*/ 6646984 h 6857999"/>
              <a:gd name="connsiteX4" fmla="*/ 14067 w 3304755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755" h="6857999">
                <a:moveTo>
                  <a:pt x="14067" y="0"/>
                </a:moveTo>
                <a:lnTo>
                  <a:pt x="3304755" y="0"/>
                </a:lnTo>
                <a:lnTo>
                  <a:pt x="3304755" y="6857999"/>
                </a:lnTo>
                <a:lnTo>
                  <a:pt x="0" y="6646984"/>
                </a:lnTo>
                <a:lnTo>
                  <a:pt x="1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92612736-2639-89B1-3F26-846F44AFA792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e 9">
            <a:extLst>
              <a:ext uri="{FF2B5EF4-FFF2-40B4-BE49-F238E27FC236}">
                <a16:creationId xmlns:a16="http://schemas.microsoft.com/office/drawing/2014/main" id="{57B6029A-980F-DE6A-699B-A1E3E9F75588}"/>
              </a:ext>
            </a:extLst>
          </p:cNvPr>
          <p:cNvGrpSpPr/>
          <p:nvPr userDrawn="1"/>
        </p:nvGrpSpPr>
        <p:grpSpPr>
          <a:xfrm>
            <a:off x="8452624" y="4958433"/>
            <a:ext cx="3739376" cy="1895927"/>
            <a:chOff x="8452624" y="4958433"/>
            <a:chExt cx="3739376" cy="1895927"/>
          </a:xfrm>
        </p:grpSpPr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A2FB700B-5309-DE23-01BB-584C01EB26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ADC42498-3E81-1586-CBC2-02DE7E4BC5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0587"/>
              <a:ext cx="887505" cy="887505"/>
            </a:xfrm>
            <a:prstGeom prst="rect">
              <a:avLst/>
            </a:prstGeom>
          </p:spPr>
        </p:pic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203B2580-5345-9656-2AD1-0C4955CE160C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7488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streker og logo fo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FE409C-BE22-085B-0704-53DA7763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20D3AE63-3818-3D1D-6D77-0340FB9AE0ED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7E4B58D7-33B9-713E-55D8-6EEA2C8845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2656DF3F-E14E-1894-B7F2-67D9109E3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84FBCBFD-CAA6-9935-E787-00D99C5BD3B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8C51402-44B7-2542-F68E-0998696FBEDC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152400" y="5114473"/>
            <a:chExt cx="12192000" cy="1895927"/>
          </a:xfrm>
        </p:grpSpPr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F75F5E64-FA66-A97B-3F50-C64445E18C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" y="62242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F426AE65-1649-4559-357B-80C94AD3F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67371" y="5896627"/>
              <a:ext cx="887505" cy="887505"/>
            </a:xfrm>
            <a:prstGeom prst="rect">
              <a:avLst/>
            </a:prstGeom>
          </p:spPr>
        </p:pic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4E605AD2-0810-6C5B-7F3D-8ACF9127B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605024" y="51144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F759C21E-C348-7941-69C9-DAA833A97987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9EB906FB-B7FE-7214-F016-5646E0CAD3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5646AA25-A044-A988-F7D1-DACA7946CE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93A8DB68-EB1A-D6CF-4A6F-BB90C10D26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3FBF0F40-55AD-186B-DCAD-7A2E2EF2737D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152400" y="5114473"/>
            <a:chExt cx="12192000" cy="1895927"/>
          </a:xfrm>
        </p:grpSpPr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A863CF5B-E017-E6E9-36E1-476A244F48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" y="62242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Bilde 18">
              <a:extLst>
                <a:ext uri="{FF2B5EF4-FFF2-40B4-BE49-F238E27FC236}">
                  <a16:creationId xmlns:a16="http://schemas.microsoft.com/office/drawing/2014/main" id="{79C05A3D-0085-C198-DFF3-102872536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67371" y="5896627"/>
              <a:ext cx="887505" cy="887505"/>
            </a:xfrm>
            <a:prstGeom prst="rect">
              <a:avLst/>
            </a:prstGeom>
          </p:spPr>
        </p:pic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FF4612C4-8E1A-0EA7-46AB-5C6CE0C25FE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605024" y="51144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4712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de med streker og logo foran mø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9129306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ørke bilder med streker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8F8C665E-073D-60B2-B83B-8F4A0EA2AFAE}"/>
              </a:ext>
            </a:extLst>
          </p:cNvPr>
          <p:cNvGrpSpPr/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4" name="Rettvinklet trekant 3">
              <a:extLst>
                <a:ext uri="{FF2B5EF4-FFF2-40B4-BE49-F238E27FC236}">
                  <a16:creationId xmlns:a16="http://schemas.microsoft.com/office/drawing/2014/main" id="{B336AFF5-B69F-3739-96A7-48883E70193A}"/>
                </a:ext>
              </a:extLst>
            </p:cNvPr>
            <p:cNvSpPr/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FE2062DB-5B68-34BD-57DB-D268C7A12622}"/>
                </a:ext>
              </a:extLst>
            </p:cNvPr>
            <p:cNvGrpSpPr/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6" name="Rett linje 5">
                <a:extLst>
                  <a:ext uri="{FF2B5EF4-FFF2-40B4-BE49-F238E27FC236}">
                    <a16:creationId xmlns:a16="http://schemas.microsoft.com/office/drawing/2014/main" id="{63655519-FE04-4EE1-BD1C-0C047D2C4E85}"/>
                  </a:ext>
                </a:extLst>
              </p:cNvPr>
              <p:cNvCxnSpPr/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Bilde 6">
                <a:extLst>
                  <a:ext uri="{FF2B5EF4-FFF2-40B4-BE49-F238E27FC236}">
                    <a16:creationId xmlns:a16="http://schemas.microsoft.com/office/drawing/2014/main" id="{5903B3DA-68A7-6927-0817-C83DCAA61913}"/>
                  </a:ext>
                </a:extLst>
              </p:cNvPr>
              <p:cNvPicPr/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924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ysbilde m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/>
          <p:cNvSpPr>
            <a:spLocks noGrp="1"/>
          </p:cNvSpPr>
          <p:nvPr>
            <p:ph type="media" sz="quarter" idx="10"/>
          </p:nvPr>
        </p:nvSpPr>
        <p:spPr>
          <a:xfrm>
            <a:off x="-12701" y="0"/>
            <a:ext cx="12204700" cy="6858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noProof="0"/>
              <a:t>Klikk ikonet for å legge til media</a:t>
            </a:r>
            <a:endParaRPr lang="nb-NO" noProof="0" dirty="0"/>
          </a:p>
        </p:txBody>
      </p:sp>
      <p:sp>
        <p:nvSpPr>
          <p:cNvPr id="3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</a:defRPr>
            </a:lvl1pPr>
          </a:lstStyle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9099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 heading m/bullets 2 spalte_Sm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5"/>
          <p:cNvSpPr>
            <a:spLocks noGrp="1"/>
          </p:cNvSpPr>
          <p:nvPr>
            <p:ph idx="1" hasCustomPrompt="1"/>
          </p:nvPr>
        </p:nvSpPr>
        <p:spPr>
          <a:xfrm>
            <a:off x="609600" y="1700809"/>
            <a:ext cx="10983384" cy="3521964"/>
          </a:xfrm>
        </p:spPr>
        <p:txBody>
          <a:bodyPr numCol="2" spcCol="18000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2133" baseline="0"/>
            </a:lvl1pPr>
          </a:lstStyle>
          <a:p>
            <a:pPr lvl="0"/>
            <a:r>
              <a:rPr lang="nb-NO" dirty="0"/>
              <a:t>Klikk for å redigere tekststiler i malen 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  <p:sp>
        <p:nvSpPr>
          <p:cNvPr id="4" name="Plassholder for tittel 1"/>
          <p:cNvSpPr>
            <a:spLocks noGrp="1"/>
          </p:cNvSpPr>
          <p:nvPr>
            <p:ph type="title"/>
          </p:nvPr>
        </p:nvSpPr>
        <p:spPr>
          <a:xfrm>
            <a:off x="609599" y="722489"/>
            <a:ext cx="9804400" cy="75160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</a:defRPr>
            </a:lvl1pPr>
          </a:lstStyle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799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/>
        </p:nvSpPr>
        <p:spPr>
          <a:xfrm>
            <a:off x="69011" y="-2478069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65" y="4738255"/>
            <a:ext cx="1041959" cy="156064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B44F6BD-D27C-8865-7571-C4B294BBD3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5B568CD-1F6C-5BDC-55D7-90F277859F65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29D994D7-DF29-FF73-A426-EAC3EECF7EC7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0BB9BD7F-9BBA-02AD-5FDD-25946CF25E2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CFFF916B-CB6C-9A5C-FC37-B1A3B8636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Bilde 19">
            <a:extLst>
              <a:ext uri="{FF2B5EF4-FFF2-40B4-BE49-F238E27FC236}">
                <a16:creationId xmlns:a16="http://schemas.microsoft.com/office/drawing/2014/main" id="{63441A93-7D9E-7010-6CFD-6E981F7E9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738255"/>
            <a:ext cx="1041959" cy="156064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596B4C2C-E7B1-C019-F4B8-AE4E42A335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A0886239-02DC-E864-A3DC-A6186DDAD5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4658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ysbilde heading m/2 stk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1"/>
          <p:cNvSpPr>
            <a:spLocks noGrp="1"/>
          </p:cNvSpPr>
          <p:nvPr>
            <p:ph sz="quarter" idx="10"/>
          </p:nvPr>
        </p:nvSpPr>
        <p:spPr>
          <a:xfrm>
            <a:off x="610736" y="1951565"/>
            <a:ext cx="5339923" cy="3512257"/>
          </a:xfr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1"/>
          <p:cNvSpPr>
            <a:spLocks noGrp="1"/>
          </p:cNvSpPr>
          <p:nvPr>
            <p:ph sz="quarter" idx="16"/>
          </p:nvPr>
        </p:nvSpPr>
        <p:spPr>
          <a:xfrm>
            <a:off x="6239230" y="1951565"/>
            <a:ext cx="5353759" cy="3512257"/>
          </a:xfr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ittel 1"/>
          <p:cNvSpPr>
            <a:spLocks noGrp="1"/>
          </p:cNvSpPr>
          <p:nvPr>
            <p:ph type="title"/>
          </p:nvPr>
        </p:nvSpPr>
        <p:spPr>
          <a:xfrm>
            <a:off x="609599" y="722489"/>
            <a:ext cx="9804400" cy="75160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>
          <a:xfrm>
            <a:off x="609599" y="372778"/>
            <a:ext cx="9804400" cy="512233"/>
          </a:xfrm>
        </p:spPr>
        <p:txBody>
          <a:bodyPr/>
          <a:lstStyle>
            <a:lvl1pPr marL="0" indent="0">
              <a:buFont typeface="Wingdings" charset="2"/>
              <a:buNone/>
              <a:tabLst/>
              <a:defRPr sz="1867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</a:defRPr>
            </a:lvl1pPr>
          </a:lstStyle>
          <a:p>
            <a:fld id="{288739DA-7560-4347-BFD0-A3877F9BFB1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5576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ørke bilder med streker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2774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9" name="Bilde 8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026A25DF-67C5-823C-76E1-E37A569D4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220" y="-106735"/>
            <a:ext cx="1247738" cy="136690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D143A72-6EC3-3FBE-19F4-643E4AAFF6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222" y="1491718"/>
            <a:ext cx="731640" cy="15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12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039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203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664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365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128" y="50953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897" y="5526322"/>
            <a:ext cx="976327" cy="97632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78F9157C-8B87-1133-0150-FB215B8894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51046A4-8EC0-3175-71F3-DDB2F4D3A1E5}"/>
              </a:ext>
            </a:extLst>
          </p:cNvPr>
          <p:cNvSpPr txBox="1"/>
          <p:nvPr userDrawn="1"/>
        </p:nvSpPr>
        <p:spPr>
          <a:xfrm>
            <a:off x="821572" y="1208439"/>
            <a:ext cx="133996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0" b="1" spc="-300">
                <a:solidFill>
                  <a:srgbClr val="A4CDF1"/>
                </a:solidFill>
              </a:rPr>
              <a:t>’’</a:t>
            </a:r>
          </a:p>
        </p:txBody>
      </p:sp>
      <p:sp>
        <p:nvSpPr>
          <p:cNvPr id="24" name="Rettvinklet trekant 23">
            <a:extLst>
              <a:ext uri="{FF2B5EF4-FFF2-40B4-BE49-F238E27FC236}">
                <a16:creationId xmlns:a16="http://schemas.microsoft.com/office/drawing/2014/main" id="{5B3FFD8C-79E1-B28F-488E-644D1F848808}"/>
              </a:ext>
            </a:extLst>
          </p:cNvPr>
          <p:cNvSpPr/>
          <p:nvPr userDrawn="1"/>
        </p:nvSpPr>
        <p:spPr>
          <a:xfrm>
            <a:off x="8352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9008F5A1-18A2-E1CE-B265-DDA8E6B1FBEA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BAECA0E-110E-2C8C-6F89-1A18B4D4DA59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dertittel 2">
            <a:extLst>
              <a:ext uri="{FF2B5EF4-FFF2-40B4-BE49-F238E27FC236}">
                <a16:creationId xmlns:a16="http://schemas.microsoft.com/office/drawing/2014/main" id="{F0E48DF3-09AB-AD6A-BDCA-5A336631E8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906" y="1865262"/>
            <a:ext cx="836800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sitat</a:t>
            </a:r>
          </a:p>
        </p:txBody>
      </p:sp>
    </p:spTree>
    <p:extLst>
      <p:ext uri="{BB962C8B-B14F-4D97-AF65-F5344CB8AC3E}">
        <p14:creationId xmlns:p14="http://schemas.microsoft.com/office/powerpoint/2010/main" val="231686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BB4DD935-9B0F-701C-B6F5-4B10702D41D6}"/>
              </a:ext>
            </a:extLst>
          </p:cNvPr>
          <p:cNvSpPr txBox="1">
            <a:spLocks/>
          </p:cNvSpPr>
          <p:nvPr userDrawn="1"/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8226D-2250-E14E-80AC-6447961AFC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23CD6F9-182B-145A-13B8-B541865E6692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B40D7C94-7C83-2536-ADD2-8E6B4D625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9343" y="2492907"/>
            <a:ext cx="6792685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2FFE290C-13C1-07AA-EA19-C26B8BE26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3833E44-B5CE-9DBB-7ADF-DCD9FC98053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A09B937A-6B08-FC9A-A715-62FA39F00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92906"/>
            <a:ext cx="4004847" cy="29320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3514337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6C5646-90F2-1E2D-D835-B10B5814C1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18516A4-2E9D-5AA1-72CA-B309650999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028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630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6393" y="5095352"/>
            <a:ext cx="901700" cy="11557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C10BEB4-B382-5806-439F-AC27EED47269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74C0F5-F75E-09A2-7A5C-28497FC8FB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469908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D2832B2-D83C-B3F9-006E-EAB222B1342B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668BC54-900F-4369-0297-4A5C5D68778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CEE47F57-70E3-93C8-D78A-5B570C5EC1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8548" y="1518557"/>
            <a:ext cx="4572002" cy="4022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585279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422999"/>
            <a:ext cx="6309451" cy="3545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CCCCF7B-31E9-EC12-026D-CF45D317B0F6}"/>
              </a:ext>
            </a:extLst>
          </p:cNvPr>
          <p:cNvSpPr/>
          <p:nvPr userDrawn="1"/>
        </p:nvSpPr>
        <p:spPr>
          <a:xfrm>
            <a:off x="0" y="0"/>
            <a:ext cx="12191999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648FF1D-4EE0-4DCF-4630-81B562D9C0F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70066" y="2422999"/>
            <a:ext cx="3710836" cy="2517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2880560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B6AB2-01D2-5A3C-1042-9C5B8D6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EE880D84-AC51-B8B0-9E3A-0B0BAF4E91DF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ktangel 8">
            <a:extLst>
              <a:ext uri="{FF2B5EF4-FFF2-40B4-BE49-F238E27FC236}">
                <a16:creationId xmlns:a16="http://schemas.microsoft.com/office/drawing/2014/main" id="{AC6BA901-9E6E-70B1-F850-D9B1CFEB677D}"/>
              </a:ext>
            </a:extLst>
          </p:cNvPr>
          <p:cNvSpPr/>
          <p:nvPr userDrawn="1"/>
        </p:nvSpPr>
        <p:spPr>
          <a:xfrm>
            <a:off x="8887245" y="0"/>
            <a:ext cx="3304755" cy="6857999"/>
          </a:xfrm>
          <a:custGeom>
            <a:avLst/>
            <a:gdLst>
              <a:gd name="connsiteX0" fmla="*/ 0 w 3290688"/>
              <a:gd name="connsiteY0" fmla="*/ 0 h 6857999"/>
              <a:gd name="connsiteX1" fmla="*/ 3290688 w 3290688"/>
              <a:gd name="connsiteY1" fmla="*/ 0 h 6857999"/>
              <a:gd name="connsiteX2" fmla="*/ 3290688 w 3290688"/>
              <a:gd name="connsiteY2" fmla="*/ 6857999 h 6857999"/>
              <a:gd name="connsiteX3" fmla="*/ 0 w 3290688"/>
              <a:gd name="connsiteY3" fmla="*/ 6857999 h 6857999"/>
              <a:gd name="connsiteX4" fmla="*/ 0 w 3290688"/>
              <a:gd name="connsiteY4" fmla="*/ 0 h 6857999"/>
              <a:gd name="connsiteX0" fmla="*/ 14067 w 3304755"/>
              <a:gd name="connsiteY0" fmla="*/ 0 h 6857999"/>
              <a:gd name="connsiteX1" fmla="*/ 3304755 w 3304755"/>
              <a:gd name="connsiteY1" fmla="*/ 0 h 6857999"/>
              <a:gd name="connsiteX2" fmla="*/ 3304755 w 3304755"/>
              <a:gd name="connsiteY2" fmla="*/ 6857999 h 6857999"/>
              <a:gd name="connsiteX3" fmla="*/ 0 w 3304755"/>
              <a:gd name="connsiteY3" fmla="*/ 6646984 h 6857999"/>
              <a:gd name="connsiteX4" fmla="*/ 14067 w 3304755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755" h="6857999">
                <a:moveTo>
                  <a:pt x="14067" y="0"/>
                </a:moveTo>
                <a:lnTo>
                  <a:pt x="3304755" y="0"/>
                </a:lnTo>
                <a:lnTo>
                  <a:pt x="3304755" y="6857999"/>
                </a:lnTo>
                <a:lnTo>
                  <a:pt x="0" y="6646984"/>
                </a:lnTo>
                <a:lnTo>
                  <a:pt x="1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5D10FD4-79DC-2BBE-8C0E-DC5C77D030B1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2F58A0B8-F5AB-5101-A4C3-49F23208BCDE}"/>
              </a:ext>
            </a:extLst>
          </p:cNvPr>
          <p:cNvGrpSpPr/>
          <p:nvPr userDrawn="1"/>
        </p:nvGrpSpPr>
        <p:grpSpPr>
          <a:xfrm>
            <a:off x="8452624" y="4958433"/>
            <a:ext cx="3739376" cy="1895927"/>
            <a:chOff x="8452624" y="4958433"/>
            <a:chExt cx="3739376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B3400F94-57B5-EB68-FB40-B015D12DC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5936A9CB-5182-7D57-F347-0CE1551DE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0587"/>
              <a:ext cx="887505" cy="887505"/>
            </a:xfrm>
            <a:prstGeom prst="rect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A8B084A5-8A14-A603-A946-7028721CBBBC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877893B4-C43E-04C2-2423-301069A0C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384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8" name="Tittel 1">
            <a:extLst>
              <a:ext uri="{FF2B5EF4-FFF2-40B4-BE49-F238E27FC236}">
                <a16:creationId xmlns:a16="http://schemas.microsoft.com/office/drawing/2014/main" id="{C89C507C-9DD2-A6AD-C389-D89703E52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388765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C7430FCA-BA87-F765-FDEB-3D8895C2CAD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80744" y="2359572"/>
            <a:ext cx="4877979" cy="276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70129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e med streker og logo fo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FE409C-BE22-085B-0704-53DA7763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20D3AE63-3818-3D1D-6D77-0340FB9AE0ED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7E4B58D7-33B9-713E-55D8-6EEA2C8845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2656DF3F-E14E-1894-B7F2-67D9109E3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84FBCBFD-CAA6-9935-E787-00D99C5BD3B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8C51402-44B7-2542-F68E-0998696FBEDC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152400" y="5114473"/>
            <a:chExt cx="12192000" cy="1895927"/>
          </a:xfrm>
        </p:grpSpPr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F75F5E64-FA66-A97B-3F50-C64445E18C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" y="62242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F426AE65-1649-4559-357B-80C94AD3F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67371" y="5896627"/>
              <a:ext cx="887505" cy="887505"/>
            </a:xfrm>
            <a:prstGeom prst="rect">
              <a:avLst/>
            </a:prstGeom>
          </p:spPr>
        </p:pic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4E605AD2-0810-6C5B-7F3D-8ACF9127B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605024" y="51144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22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2E0C3032-C474-46C8-9F5F-5518296A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32" y="4903534"/>
            <a:ext cx="2069893" cy="186937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3C086DF-F68A-68E6-C55C-4C92DFA62C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AEEDEA0-329A-9763-289A-45DCE8BABFAB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C5A736F8-EFB7-D4D9-2FA2-90C468163035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AA3BBF69-93C3-C97F-EC23-4A94D33970E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9D1AE8FF-03BC-3BB3-79DE-2ED3774B01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Bilde 16">
            <a:extLst>
              <a:ext uri="{FF2B5EF4-FFF2-40B4-BE49-F238E27FC236}">
                <a16:creationId xmlns:a16="http://schemas.microsoft.com/office/drawing/2014/main" id="{87CEAA4D-E02F-1601-88A5-D4DACCF3C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284EF988-F364-6CA8-09E8-BFE8B1AB0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932" y="4903534"/>
            <a:ext cx="2069893" cy="18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1497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6C5646-90F2-1E2D-D835-B10B5814C1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18516A4-2E9D-5AA1-72CA-B309650999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26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210961E-11F4-ABB0-4BD5-D676F28D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4" name="Bilde 3" descr="Et bilde som inneholder bil, utendørs, trafikk, kjører&#10;&#10;Automatisk generert beskrivelse">
            <a:extLst>
              <a:ext uri="{FF2B5EF4-FFF2-40B4-BE49-F238E27FC236}">
                <a16:creationId xmlns:a16="http://schemas.microsoft.com/office/drawing/2014/main" id="{72340A6B-BC7D-EA85-615D-F2F0EE604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" t="16358" r="105" b="1701"/>
          <a:stretch/>
        </p:blipFill>
        <p:spPr>
          <a:xfrm>
            <a:off x="-10530" y="0"/>
            <a:ext cx="12210882" cy="6857999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F7C9AC8B-F973-0B85-4340-7B4F77F4246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43389" y="332860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colourbox.com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1787AC4-297F-4C9B-ADCC-709A6A18A96C}"/>
              </a:ext>
            </a:extLst>
          </p:cNvPr>
          <p:cNvGrpSpPr/>
          <p:nvPr userDrawn="1"/>
        </p:nvGrpSpPr>
        <p:grpSpPr>
          <a:xfrm>
            <a:off x="0" y="4962073"/>
            <a:ext cx="12200352" cy="1895927"/>
            <a:chOff x="0" y="4962073"/>
            <a:chExt cx="12200352" cy="1895927"/>
          </a:xfrm>
        </p:grpSpPr>
        <p:sp>
          <p:nvSpPr>
            <p:cNvPr id="7" name="Rettvinklet trekant 6">
              <a:extLst>
                <a:ext uri="{FF2B5EF4-FFF2-40B4-BE49-F238E27FC236}">
                  <a16:creationId xmlns:a16="http://schemas.microsoft.com/office/drawing/2014/main" id="{F55C1CE0-D727-FC74-90B6-930293103CFD}"/>
                </a:ext>
              </a:extLst>
            </p:cNvPr>
            <p:cNvSpPr/>
            <p:nvPr userDrawn="1"/>
          </p:nvSpPr>
          <p:spPr>
            <a:xfrm>
              <a:off x="8352" y="607184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65CF146-57C3-B383-EA22-6679920F1875}"/>
                </a:ext>
              </a:extLst>
            </p:cNvPr>
            <p:cNvGrpSpPr/>
            <p:nvPr userDrawn="1"/>
          </p:nvGrpSpPr>
          <p:grpSpPr>
            <a:xfrm>
              <a:off x="0" y="4962073"/>
              <a:ext cx="12192000" cy="1895927"/>
              <a:chOff x="0" y="4962073"/>
              <a:chExt cx="12192000" cy="1895927"/>
            </a:xfrm>
          </p:grpSpPr>
          <p:cxnSp>
            <p:nvCxnSpPr>
              <p:cNvPr id="9" name="Rett linje 8">
                <a:extLst>
                  <a:ext uri="{FF2B5EF4-FFF2-40B4-BE49-F238E27FC236}">
                    <a16:creationId xmlns:a16="http://schemas.microsoft.com/office/drawing/2014/main" id="{4BECA057-1576-A2A5-E08B-8E392A1C6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71849"/>
                <a:ext cx="12192000" cy="786151"/>
              </a:xfrm>
              <a:prstGeom prst="line">
                <a:avLst/>
              </a:prstGeom>
              <a:ln w="15875">
                <a:solidFill>
                  <a:srgbClr val="A4CD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ett linje 9">
                <a:extLst>
                  <a:ext uri="{FF2B5EF4-FFF2-40B4-BE49-F238E27FC236}">
                    <a16:creationId xmlns:a16="http://schemas.microsoft.com/office/drawing/2014/main" id="{13584039-7006-5E64-DA59-6DF1261B24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2624" y="496207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EA9DB99C-5744-5EB9-C8A3-2744E00C4C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56466" y="4801088"/>
            <a:ext cx="4365821" cy="1108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Sted  |  dato</a:t>
            </a:r>
          </a:p>
          <a:p>
            <a:pPr lvl="0"/>
            <a:r>
              <a:rPr lang="nb-NO"/>
              <a:t>Navn, stillingstittel Trygg Trafikk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F90522-DCB3-12E2-B862-05BF5F9F4E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962" y="509984"/>
            <a:ext cx="892872" cy="8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265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6D23425-13DE-EFA9-B6CB-86D999510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7713" y="0"/>
            <a:ext cx="6858000" cy="6858000"/>
          </a:xfrm>
          <a:prstGeom prst="rect">
            <a:avLst/>
          </a:prstGeom>
        </p:spPr>
      </p:pic>
      <p:sp>
        <p:nvSpPr>
          <p:cNvPr id="4" name="Undertittel 2">
            <a:extLst>
              <a:ext uri="{FF2B5EF4-FFF2-40B4-BE49-F238E27FC236}">
                <a16:creationId xmlns:a16="http://schemas.microsoft.com/office/drawing/2014/main" id="{F14D5F30-0618-FC00-BF5A-4C5A53497BE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19625" y="5426564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bg1">
                    <a:lumMod val="65000"/>
                  </a:schemeClr>
                </a:solidFill>
                <a:latin typeface="+mj-lt"/>
              </a:rPr>
              <a:t>colourbox.com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87DA87D-5E0D-5084-A017-95F223551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850418C2-5ABC-1B70-EBB0-B5DB73A4B9E1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3A51DDC1-95C4-AF9D-09AB-3DFE1C0868C0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D2419B8E-9FE5-61FE-2759-79D29540ED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7EE436E5-D454-7312-9486-DD19BB296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ktangel 5">
            <a:extLst>
              <a:ext uri="{FF2B5EF4-FFF2-40B4-BE49-F238E27FC236}">
                <a16:creationId xmlns:a16="http://schemas.microsoft.com/office/drawing/2014/main" id="{7AFC2F27-DFBE-6FF3-ED45-5D7FD6B12AC1}"/>
              </a:ext>
            </a:extLst>
          </p:cNvPr>
          <p:cNvSpPr/>
          <p:nvPr userDrawn="1"/>
        </p:nvSpPr>
        <p:spPr>
          <a:xfrm>
            <a:off x="1081504" y="1264862"/>
            <a:ext cx="2767953" cy="168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EDE2551-C8DA-3FCD-8564-4969FFC383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5B30E379-E8FF-C1BD-E01C-E44765F22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2" y="2359572"/>
            <a:ext cx="5645916" cy="3127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8619050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738255"/>
            <a:ext cx="1041959" cy="156064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34312967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2E0C3032-C474-46C8-9F5F-5518296A0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932" y="4903534"/>
            <a:ext cx="2069893" cy="18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075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9" name="Bilde 8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026A25DF-67C5-823C-76E1-E37A569D4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220" y="-106735"/>
            <a:ext cx="1247738" cy="136690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D143A72-6EC3-3FBE-19F4-643E4AAFF6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222" y="1491718"/>
            <a:ext cx="731640" cy="15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55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sides mørkt bilde ba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8B18EDC6-038C-BFA4-5616-33E3E122B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9525" y="0"/>
            <a:ext cx="12233155" cy="68666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på ikonet for å legge til et mørkt bilde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27F72D-5945-A6EA-B870-0508CAEF8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DA9D7EF-22D4-98EA-BBD1-8D2012DA21F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9331" y="4962073"/>
            <a:ext cx="12200352" cy="1895927"/>
            <a:chOff x="0" y="4962073"/>
            <a:chExt cx="12200352" cy="1895927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B5ECC55B-9D33-3028-7970-067A3281B95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962073"/>
              <a:ext cx="12200352" cy="1895927"/>
              <a:chOff x="0" y="4962073"/>
              <a:chExt cx="12200352" cy="1895927"/>
            </a:xfrm>
          </p:grpSpPr>
          <p:sp>
            <p:nvSpPr>
              <p:cNvPr id="6" name="Rettvinklet trekant 5">
                <a:extLst>
                  <a:ext uri="{FF2B5EF4-FFF2-40B4-BE49-F238E27FC236}">
                    <a16:creationId xmlns:a16="http://schemas.microsoft.com/office/drawing/2014/main" id="{2318C55F-2CE5-DA00-9FF7-F2253430DA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8352" y="6071849"/>
                <a:ext cx="12192000" cy="786151"/>
              </a:xfrm>
              <a:prstGeom prst="rtTriangle">
                <a:avLst/>
              </a:prstGeom>
              <a:solidFill>
                <a:srgbClr val="3C3D43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086A9B47-A6B9-D462-1BE6-197204CED750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0" y="4962073"/>
                <a:ext cx="12192000" cy="1895927"/>
                <a:chOff x="0" y="4962073"/>
                <a:chExt cx="12192000" cy="1895927"/>
              </a:xfrm>
            </p:grpSpPr>
            <p:cxnSp>
              <p:nvCxnSpPr>
                <p:cNvPr id="14" name="Rett linje 13">
                  <a:extLst>
                    <a:ext uri="{FF2B5EF4-FFF2-40B4-BE49-F238E27FC236}">
                      <a16:creationId xmlns:a16="http://schemas.microsoft.com/office/drawing/2014/main" id="{144BF472-06B6-17AB-6FC7-F46EFB3C811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0" y="6071849"/>
                  <a:ext cx="12192000" cy="786151"/>
                </a:xfrm>
                <a:prstGeom prst="line">
                  <a:avLst/>
                </a:prstGeom>
                <a:ln w="15875">
                  <a:solidFill>
                    <a:srgbClr val="A4CD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Rett linje 14">
                  <a:extLst>
                    <a:ext uri="{FF2B5EF4-FFF2-40B4-BE49-F238E27FC236}">
                      <a16:creationId xmlns:a16="http://schemas.microsoft.com/office/drawing/2014/main" id="{186CBDC2-8AAF-61A2-4A56-F8E2A246F7B9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8452624" y="4962073"/>
                  <a:ext cx="3739376" cy="1895927"/>
                </a:xfrm>
                <a:prstGeom prst="line">
                  <a:avLst/>
                </a:prstGeom>
                <a:ln w="15875">
                  <a:solidFill>
                    <a:srgbClr val="CCD43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E325E583-1C21-20D1-1CF3-2849072CD43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887484" y="5716740"/>
              <a:ext cx="942477" cy="942477"/>
            </a:xfrm>
            <a:prstGeom prst="rect">
              <a:avLst/>
            </a:prstGeom>
          </p:spPr>
        </p:pic>
      </p:grpSp>
      <p:sp>
        <p:nvSpPr>
          <p:cNvPr id="7" name="Rettvinklet trekant 6">
            <a:extLst>
              <a:ext uri="{FF2B5EF4-FFF2-40B4-BE49-F238E27FC236}">
                <a16:creationId xmlns:a16="http://schemas.microsoft.com/office/drawing/2014/main" id="{72CC1BC7-C8F8-1268-BE32-5FFE388F717F}"/>
              </a:ext>
            </a:extLst>
          </p:cNvPr>
          <p:cNvSpPr/>
          <p:nvPr userDrawn="1"/>
        </p:nvSpPr>
        <p:spPr>
          <a:xfrm>
            <a:off x="-21060" y="6071849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A2BC87D0-B76F-64C3-5EBE-FD582CDD2C7A}"/>
              </a:ext>
            </a:extLst>
          </p:cNvPr>
          <p:cNvGrpSpPr/>
          <p:nvPr userDrawn="1"/>
        </p:nvGrpSpPr>
        <p:grpSpPr>
          <a:xfrm>
            <a:off x="-21060" y="4962073"/>
            <a:ext cx="12192000" cy="1895927"/>
            <a:chOff x="0" y="4962073"/>
            <a:chExt cx="12192000" cy="1895927"/>
          </a:xfrm>
        </p:grpSpPr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FFCE10FB-DD07-62B2-5B51-E89971DCC3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D27738A9-8BED-B7DC-FC54-AADA26D56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648629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039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203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664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365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128" y="50953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897" y="5526322"/>
            <a:ext cx="976327" cy="97632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78F9157C-8B87-1133-0150-FB215B8894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51046A4-8EC0-3175-71F3-DDB2F4D3A1E5}"/>
              </a:ext>
            </a:extLst>
          </p:cNvPr>
          <p:cNvSpPr txBox="1"/>
          <p:nvPr userDrawn="1"/>
        </p:nvSpPr>
        <p:spPr>
          <a:xfrm>
            <a:off x="821572" y="1208439"/>
            <a:ext cx="133996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0" b="1" spc="-300">
                <a:solidFill>
                  <a:srgbClr val="A4CDF1"/>
                </a:solidFill>
              </a:rPr>
              <a:t>’’</a:t>
            </a:r>
          </a:p>
        </p:txBody>
      </p:sp>
      <p:sp>
        <p:nvSpPr>
          <p:cNvPr id="24" name="Rettvinklet trekant 23">
            <a:extLst>
              <a:ext uri="{FF2B5EF4-FFF2-40B4-BE49-F238E27FC236}">
                <a16:creationId xmlns:a16="http://schemas.microsoft.com/office/drawing/2014/main" id="{5B3FFD8C-79E1-B28F-488E-644D1F848808}"/>
              </a:ext>
            </a:extLst>
          </p:cNvPr>
          <p:cNvSpPr/>
          <p:nvPr userDrawn="1"/>
        </p:nvSpPr>
        <p:spPr>
          <a:xfrm>
            <a:off x="8352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9008F5A1-18A2-E1CE-B265-DDA8E6B1FBEA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BAECA0E-110E-2C8C-6F89-1A18B4D4DA59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dertittel 2">
            <a:extLst>
              <a:ext uri="{FF2B5EF4-FFF2-40B4-BE49-F238E27FC236}">
                <a16:creationId xmlns:a16="http://schemas.microsoft.com/office/drawing/2014/main" id="{F0E48DF3-09AB-AD6A-BDCA-5A336631E8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906" y="1865262"/>
            <a:ext cx="836800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sitat</a:t>
            </a:r>
          </a:p>
        </p:txBody>
      </p:sp>
    </p:spTree>
    <p:extLst>
      <p:ext uri="{BB962C8B-B14F-4D97-AF65-F5344CB8AC3E}">
        <p14:creationId xmlns:p14="http://schemas.microsoft.com/office/powerpoint/2010/main" val="258853737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BB4DD935-9B0F-701C-B6F5-4B10702D41D6}"/>
              </a:ext>
            </a:extLst>
          </p:cNvPr>
          <p:cNvSpPr txBox="1">
            <a:spLocks/>
          </p:cNvSpPr>
          <p:nvPr userDrawn="1"/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8226D-2250-E14E-80AC-6447961AFC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23CD6F9-182B-145A-13B8-B541865E6692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B40D7C94-7C83-2536-ADD2-8E6B4D625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9343" y="2492907"/>
            <a:ext cx="6792685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2FFE290C-13C1-07AA-EA19-C26B8BE26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3833E44-B5CE-9DBB-7ADF-DCD9FC98053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A09B937A-6B08-FC9A-A715-62FA39F00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92906"/>
            <a:ext cx="4004847" cy="29320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183358779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 – plass ti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tvinklet trekant 20">
            <a:extLst>
              <a:ext uri="{FF2B5EF4-FFF2-40B4-BE49-F238E27FC236}">
                <a16:creationId xmlns:a16="http://schemas.microsoft.com/office/drawing/2014/main" id="{6B60EA30-44EB-0D8A-56AC-44BD542A013E}"/>
              </a:ext>
            </a:extLst>
          </p:cNvPr>
          <p:cNvSpPr/>
          <p:nvPr userDrawn="1"/>
        </p:nvSpPr>
        <p:spPr>
          <a:xfrm>
            <a:off x="-21060" y="6071849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C6E679E1-871D-480E-99B9-D7BC5D3356A4}"/>
              </a:ext>
            </a:extLst>
          </p:cNvPr>
          <p:cNvGrpSpPr/>
          <p:nvPr userDrawn="1"/>
        </p:nvGrpSpPr>
        <p:grpSpPr>
          <a:xfrm>
            <a:off x="-21060" y="4962073"/>
            <a:ext cx="12192000" cy="1895927"/>
            <a:chOff x="0" y="4962073"/>
            <a:chExt cx="12192000" cy="1895927"/>
          </a:xfrm>
        </p:grpSpPr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0D5F8D2D-9250-83D2-1D09-4114F090E23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>
              <a:extLst>
                <a:ext uri="{FF2B5EF4-FFF2-40B4-BE49-F238E27FC236}">
                  <a16:creationId xmlns:a16="http://schemas.microsoft.com/office/drawing/2014/main" id="{6A7160D8-3CC8-CD9E-D5D2-6200E07F94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tel 1">
            <a:extLst>
              <a:ext uri="{FF2B5EF4-FFF2-40B4-BE49-F238E27FC236}">
                <a16:creationId xmlns:a16="http://schemas.microsoft.com/office/drawing/2014/main" id="{A9B17AD1-9079-3856-7F0D-9C0209474E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225479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BF5309E-B054-29DE-45EE-983E4046DDA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E34F7D47-A36B-4591-BEA0-9FD4991DA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8824049" cy="3394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490636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9" name="Bilde 8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026A25DF-67C5-823C-76E1-E37A569D4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220" y="-106735"/>
            <a:ext cx="1247738" cy="136690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D143A72-6EC3-3FBE-19F4-643E4AAFF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222" y="1491718"/>
            <a:ext cx="731640" cy="152546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892AE19-2E28-1403-73FA-D296DF56E9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0D47958-828A-66F3-2DDF-3FC6FC53BD88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1816A737-F8A5-102D-F723-C3C63246E42B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9BC3BE2F-0AF7-9CB5-6BD8-95B019B037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8482B894-B770-A108-DC06-B542B440B7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Bilde 19">
            <a:extLst>
              <a:ext uri="{FF2B5EF4-FFF2-40B4-BE49-F238E27FC236}">
                <a16:creationId xmlns:a16="http://schemas.microsoft.com/office/drawing/2014/main" id="{44034641-0DC2-FE27-F63F-E66FF8F52F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pic>
        <p:nvPicPr>
          <p:cNvPr id="21" name="Bilde 20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2BD90145-6CD4-D118-60F6-376D183C58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220" y="-106735"/>
            <a:ext cx="1247738" cy="1366904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B34FECA5-7EDB-B32A-6926-C0062E8EEB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222" y="1491718"/>
            <a:ext cx="731640" cy="15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1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på grå bakgrun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E3786F25-3487-CFA7-152F-9D22D4E1F9DA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91C7F3A-CC1B-24B6-50AE-24E1FB562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BA4D89D-78D1-03C3-0B56-A9D864DE867E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2F17636E-AB31-3FDC-3A51-41132979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10143836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3360018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bilder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AA5A4C-8872-D678-BF32-E263F53D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90D4AE6-718A-6921-AD6B-71B678668B06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D876FBAA-5802-F446-BD3B-17B299B611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9F97460F-10FA-96A7-B93C-95C6BC8A92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Undertittel 2">
            <a:extLst>
              <a:ext uri="{FF2B5EF4-FFF2-40B4-BE49-F238E27FC236}">
                <a16:creationId xmlns:a16="http://schemas.microsoft.com/office/drawing/2014/main" id="{5E439D2F-269F-2A39-9297-9749008B8EA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53920" y="502193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900">
                <a:solidFill>
                  <a:schemeClr val="bg1"/>
                </a:solidFill>
                <a:latin typeface="+mj-lt"/>
              </a:rPr>
              <a:t>colourbox.com</a:t>
            </a:r>
          </a:p>
        </p:txBody>
      </p:sp>
      <p:sp>
        <p:nvSpPr>
          <p:cNvPr id="6" name="Plassholder for bilde 12">
            <a:extLst>
              <a:ext uri="{FF2B5EF4-FFF2-40B4-BE49-F238E27FC236}">
                <a16:creationId xmlns:a16="http://schemas.microsoft.com/office/drawing/2014/main" id="{1E232580-4E78-8D3C-4B8A-967FA5DBDC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2178" y="665038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81BDA5C5-7CD8-6C0D-47B2-F773DD5773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86009" y="665037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7CF6F0D4-01A7-F3A4-15BB-467B2C32CB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2178" y="4135008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D2BEBB41-C4B8-31AC-E772-BB006551B64D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386009" y="4139602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</p:spTree>
    <p:extLst>
      <p:ext uri="{BB962C8B-B14F-4D97-AF65-F5344CB8AC3E}">
        <p14:creationId xmlns:p14="http://schemas.microsoft.com/office/powerpoint/2010/main" val="121091714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9DB8699B-60E2-B810-145F-3523C31551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48192" y="3033655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829C59F3-B97D-051D-A212-5B94756B487A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240B6AAE-23F4-29AE-BE65-DDC5BE3AD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531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68A089B-FBE9-A657-D945-485AA17E1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535222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E033E3BC-272D-2A3F-4FC9-79AA39FB41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003" y="2255510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63C63988-FC42-4A0F-5652-E424542F2C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4949" y="1423882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38759444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mheve viktig po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F1561882-B59F-516D-EE6C-F3371FA59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2470" y="-11757"/>
            <a:ext cx="1846386" cy="1937898"/>
          </a:xfrm>
          <a:prstGeom prst="rect">
            <a:avLst/>
          </a:prstGeom>
        </p:spPr>
      </p:pic>
      <p:sp>
        <p:nvSpPr>
          <p:cNvPr id="2" name="Undertittel 2">
            <a:extLst>
              <a:ext uri="{FF2B5EF4-FFF2-40B4-BE49-F238E27FC236}">
                <a16:creationId xmlns:a16="http://schemas.microsoft.com/office/drawing/2014/main" id="{4717FC45-E4A4-A60D-5080-C85FED8E64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9777" y="2612056"/>
            <a:ext cx="8368006" cy="23198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0">
                <a:solidFill>
                  <a:srgbClr val="A4CDF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X</a:t>
            </a:r>
            <a:r>
              <a:rPr lang="nb-NO"/>
              <a:t> %</a:t>
            </a:r>
          </a:p>
        </p:txBody>
      </p:sp>
    </p:spTree>
    <p:extLst>
      <p:ext uri="{BB962C8B-B14F-4D97-AF65-F5344CB8AC3E}">
        <p14:creationId xmlns:p14="http://schemas.microsoft.com/office/powerpoint/2010/main" val="368326935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4405754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2F29827F-A8E8-F821-08CD-F1A5A1E03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878">
            <a:off x="889435" y="5454834"/>
            <a:ext cx="780685" cy="73552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9FFF4A1-8648-4C62-85BA-862F66DD1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25638">
            <a:off x="8161839" y="5847132"/>
            <a:ext cx="1994530" cy="9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043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07FCAF-5011-CF6F-6E90-DD8083E31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ttvinklet trekant 4">
            <a:extLst>
              <a:ext uri="{FF2B5EF4-FFF2-40B4-BE49-F238E27FC236}">
                <a16:creationId xmlns:a16="http://schemas.microsoft.com/office/drawing/2014/main" id="{AE99BF29-5570-06BB-6C65-0278C0EE92BE}"/>
              </a:ext>
            </a:extLst>
          </p:cNvPr>
          <p:cNvSpPr/>
          <p:nvPr userDrawn="1"/>
        </p:nvSpPr>
        <p:spPr>
          <a:xfrm>
            <a:off x="-10530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39E7DEE-9831-30BA-532C-BA4FA1687ED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6606B9D-91A0-1D06-C604-7DCD1C09F182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2ADE4A9-CB17-3036-30D8-3ACF36DC91DD}"/>
              </a:ext>
            </a:extLst>
          </p:cNvPr>
          <p:cNvCxnSpPr>
            <a:cxnSpLocks/>
          </p:cNvCxnSpPr>
          <p:nvPr userDrawn="1"/>
        </p:nvCxnSpPr>
        <p:spPr>
          <a:xfrm>
            <a:off x="0" y="6071848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91591AB-E9FE-D904-F1BD-1D23ED70C4F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2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E54D09CD-93B9-2EF4-6037-70CB9F0737D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21977" y="2975992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42B0365-58BE-58F4-4336-EF0CDF0027C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21977" y="4444221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C79D576-0171-3296-BFFA-DAAF52E9837A}"/>
              </a:ext>
            </a:extLst>
          </p:cNvPr>
          <p:cNvSpPr/>
          <p:nvPr userDrawn="1"/>
        </p:nvSpPr>
        <p:spPr>
          <a:xfrm>
            <a:off x="981420" y="1277855"/>
            <a:ext cx="2767953" cy="148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55DD8AD6-D53C-1D7F-E101-479D62FC9C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21976" y="1507762"/>
            <a:ext cx="6189845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23622205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EE5D5C-F971-7E00-E5D1-9862F9647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8787" y="5526157"/>
            <a:ext cx="1549818" cy="130047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0AC69E0-259C-47C6-35DE-56F043EA9E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667" y="4706979"/>
            <a:ext cx="994446" cy="14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225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13EEC2-1D95-9296-AA77-01CFAE257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724" y="4790660"/>
            <a:ext cx="2750865" cy="20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1191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630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6393" y="5095352"/>
            <a:ext cx="901700" cy="11557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C10BEB4-B382-5806-439F-AC27EED47269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74C0F5-F75E-09A2-7A5C-28497FC8FB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469908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D2832B2-D83C-B3F9-006E-EAB222B1342B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668BC54-900F-4369-0297-4A5C5D68778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CEE47F57-70E3-93C8-D78A-5B570C5EC1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8548" y="1518557"/>
            <a:ext cx="4572002" cy="4022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65391273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B6AB2-01D2-5A3C-1042-9C5B8D6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EE880D84-AC51-B8B0-9E3A-0B0BAF4E91DF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ktangel 8">
            <a:extLst>
              <a:ext uri="{FF2B5EF4-FFF2-40B4-BE49-F238E27FC236}">
                <a16:creationId xmlns:a16="http://schemas.microsoft.com/office/drawing/2014/main" id="{AC6BA901-9E6E-70B1-F850-D9B1CFEB677D}"/>
              </a:ext>
            </a:extLst>
          </p:cNvPr>
          <p:cNvSpPr/>
          <p:nvPr userDrawn="1"/>
        </p:nvSpPr>
        <p:spPr>
          <a:xfrm>
            <a:off x="8887245" y="0"/>
            <a:ext cx="3304755" cy="6857999"/>
          </a:xfrm>
          <a:custGeom>
            <a:avLst/>
            <a:gdLst>
              <a:gd name="connsiteX0" fmla="*/ 0 w 3290688"/>
              <a:gd name="connsiteY0" fmla="*/ 0 h 6857999"/>
              <a:gd name="connsiteX1" fmla="*/ 3290688 w 3290688"/>
              <a:gd name="connsiteY1" fmla="*/ 0 h 6857999"/>
              <a:gd name="connsiteX2" fmla="*/ 3290688 w 3290688"/>
              <a:gd name="connsiteY2" fmla="*/ 6857999 h 6857999"/>
              <a:gd name="connsiteX3" fmla="*/ 0 w 3290688"/>
              <a:gd name="connsiteY3" fmla="*/ 6857999 h 6857999"/>
              <a:gd name="connsiteX4" fmla="*/ 0 w 3290688"/>
              <a:gd name="connsiteY4" fmla="*/ 0 h 6857999"/>
              <a:gd name="connsiteX0" fmla="*/ 14067 w 3304755"/>
              <a:gd name="connsiteY0" fmla="*/ 0 h 6857999"/>
              <a:gd name="connsiteX1" fmla="*/ 3304755 w 3304755"/>
              <a:gd name="connsiteY1" fmla="*/ 0 h 6857999"/>
              <a:gd name="connsiteX2" fmla="*/ 3304755 w 3304755"/>
              <a:gd name="connsiteY2" fmla="*/ 6857999 h 6857999"/>
              <a:gd name="connsiteX3" fmla="*/ 0 w 3304755"/>
              <a:gd name="connsiteY3" fmla="*/ 6646984 h 6857999"/>
              <a:gd name="connsiteX4" fmla="*/ 14067 w 3304755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755" h="6857999">
                <a:moveTo>
                  <a:pt x="14067" y="0"/>
                </a:moveTo>
                <a:lnTo>
                  <a:pt x="3304755" y="0"/>
                </a:lnTo>
                <a:lnTo>
                  <a:pt x="3304755" y="6857999"/>
                </a:lnTo>
                <a:lnTo>
                  <a:pt x="0" y="6646984"/>
                </a:lnTo>
                <a:lnTo>
                  <a:pt x="1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3400F94-57B5-EB68-FB40-B015D12DC328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5D10FD4-79DC-2BBE-8C0E-DC5C77D030B1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ilde 19">
            <a:extLst>
              <a:ext uri="{FF2B5EF4-FFF2-40B4-BE49-F238E27FC236}">
                <a16:creationId xmlns:a16="http://schemas.microsoft.com/office/drawing/2014/main" id="{5936A9CB-5182-7D57-F347-0CE1551DE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4971" y="5744227"/>
            <a:ext cx="887505" cy="887505"/>
          </a:xfrm>
          <a:prstGeom prst="rect">
            <a:avLst/>
          </a:prstGeo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A8B084A5-8A14-A603-A946-7028721CBBBC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877893B4-C43E-04C2-2423-301069A0C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384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8" name="Tittel 1">
            <a:extLst>
              <a:ext uri="{FF2B5EF4-FFF2-40B4-BE49-F238E27FC236}">
                <a16:creationId xmlns:a16="http://schemas.microsoft.com/office/drawing/2014/main" id="{C89C507C-9DD2-A6AD-C389-D89703E52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388765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C7430FCA-BA87-F765-FDEB-3D8895C2CAD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80744" y="2359572"/>
            <a:ext cx="4877979" cy="276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154869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 mørkt bilde bak logo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696A14B-A8B5-24DD-5E34-CEBE82E447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9525" y="0"/>
            <a:ext cx="12201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27F72D-5945-A6EA-B870-0508CAEF8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DA9D7EF-22D4-98EA-BBD1-8D2012DA21F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331" y="4962073"/>
            <a:ext cx="12200352" cy="1895927"/>
            <a:chOff x="0" y="4962073"/>
            <a:chExt cx="12200352" cy="1895927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B5ECC55B-9D33-3028-7970-067A3281B95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962073"/>
              <a:ext cx="12200352" cy="1895927"/>
              <a:chOff x="0" y="4962073"/>
              <a:chExt cx="12200352" cy="1895927"/>
            </a:xfrm>
          </p:grpSpPr>
          <p:sp>
            <p:nvSpPr>
              <p:cNvPr id="6" name="Rettvinklet trekant 5">
                <a:extLst>
                  <a:ext uri="{FF2B5EF4-FFF2-40B4-BE49-F238E27FC236}">
                    <a16:creationId xmlns:a16="http://schemas.microsoft.com/office/drawing/2014/main" id="{2318C55F-2CE5-DA00-9FF7-F2253430DA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8352" y="6071849"/>
                <a:ext cx="12192000" cy="786151"/>
              </a:xfrm>
              <a:prstGeom prst="rtTriangle">
                <a:avLst/>
              </a:prstGeom>
              <a:solidFill>
                <a:srgbClr val="3C3D43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086A9B47-A6B9-D462-1BE6-197204CED750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0" y="4962073"/>
                <a:ext cx="12192000" cy="1895927"/>
                <a:chOff x="0" y="4962073"/>
                <a:chExt cx="12192000" cy="1895927"/>
              </a:xfrm>
            </p:grpSpPr>
            <p:cxnSp>
              <p:nvCxnSpPr>
                <p:cNvPr id="14" name="Rett linje 13">
                  <a:extLst>
                    <a:ext uri="{FF2B5EF4-FFF2-40B4-BE49-F238E27FC236}">
                      <a16:creationId xmlns:a16="http://schemas.microsoft.com/office/drawing/2014/main" id="{144BF472-06B6-17AB-6FC7-F46EFB3C811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0" y="6071849"/>
                  <a:ext cx="12192000" cy="786151"/>
                </a:xfrm>
                <a:prstGeom prst="line">
                  <a:avLst/>
                </a:prstGeom>
                <a:ln w="15875">
                  <a:solidFill>
                    <a:srgbClr val="A4CD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Rett linje 14">
                  <a:extLst>
                    <a:ext uri="{FF2B5EF4-FFF2-40B4-BE49-F238E27FC236}">
                      <a16:creationId xmlns:a16="http://schemas.microsoft.com/office/drawing/2014/main" id="{186CBDC2-8AAF-61A2-4A56-F8E2A246F7B9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8452624" y="4962073"/>
                  <a:ext cx="3739376" cy="1895927"/>
                </a:xfrm>
                <a:prstGeom prst="line">
                  <a:avLst/>
                </a:prstGeom>
                <a:ln w="15875">
                  <a:solidFill>
                    <a:srgbClr val="CCD43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E325E583-1C21-20D1-1CF3-2849072CD43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887484" y="5716740"/>
              <a:ext cx="942477" cy="942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31245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 m/1 bilde_høyr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2"/>
          <p:cNvSpPr>
            <a:spLocks noGrp="1"/>
          </p:cNvSpPr>
          <p:nvPr>
            <p:ph type="pic" sz="quarter" idx="16"/>
          </p:nvPr>
        </p:nvSpPr>
        <p:spPr>
          <a:xfrm>
            <a:off x="8105428" y="2"/>
            <a:ext cx="4086577" cy="685800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333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609604" y="1964270"/>
            <a:ext cx="7112001" cy="370839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2667" b="0" i="0" baseline="0">
                <a:solidFill>
                  <a:srgbClr val="595959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sp>
        <p:nvSpPr>
          <p:cNvPr id="5" name="Plassholder for tittel 1"/>
          <p:cNvSpPr>
            <a:spLocks noGrp="1"/>
          </p:cNvSpPr>
          <p:nvPr>
            <p:ph type="title"/>
          </p:nvPr>
        </p:nvSpPr>
        <p:spPr>
          <a:xfrm>
            <a:off x="609599" y="722489"/>
            <a:ext cx="9804400" cy="75160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</a:defRPr>
            </a:lvl1pPr>
          </a:lstStyle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28725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ørke bilder med streker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811875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 lyst bilde ba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9F8CF1-39F8-4290-678F-4E2E0D9C67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31" y="0"/>
            <a:ext cx="12201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160243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4A219B-A55E-151D-A1B5-F247415A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9178A3A-588C-3A7D-6812-6F67CEA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6864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45A8CB-6B6E-F3A1-FA3A-8541A76F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4" y="3280854"/>
            <a:ext cx="9073411" cy="77356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32C79BA-714F-A469-F7C0-6B4193A74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80500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42ED87-65A6-CFC9-8C79-F27B58208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39DA-7560-4347-BFD0-A3877F9BFB10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BEE90F85-D79D-9B53-C6A5-826889CEF6A6}"/>
              </a:ext>
            </a:extLst>
          </p:cNvPr>
          <p:cNvCxnSpPr>
            <a:cxnSpLocks/>
          </p:cNvCxnSpPr>
          <p:nvPr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6250820B-D998-5277-9988-F4D3DFB0F07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914971" y="5744227"/>
            <a:ext cx="887505" cy="887505"/>
          </a:xfrm>
          <a:prstGeom prst="rect">
            <a:avLst/>
          </a:prstGeom>
        </p:spPr>
      </p:pic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12AE1578-DEB3-9DBD-B7C0-F3000365C1F1}"/>
              </a:ext>
            </a:extLst>
          </p:cNvPr>
          <p:cNvCxnSpPr>
            <a:cxnSpLocks/>
          </p:cNvCxnSpPr>
          <p:nvPr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00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  <p:sldLayoutId id="2147484228" r:id="rId15"/>
    <p:sldLayoutId id="2147484229" r:id="rId16"/>
    <p:sldLayoutId id="2147484230" r:id="rId17"/>
    <p:sldLayoutId id="2147484231" r:id="rId18"/>
    <p:sldLayoutId id="2147484232" r:id="rId19"/>
    <p:sldLayoutId id="2147484233" r:id="rId20"/>
    <p:sldLayoutId id="2147484234" r:id="rId21"/>
    <p:sldLayoutId id="2147484235" r:id="rId22"/>
    <p:sldLayoutId id="2147484236" r:id="rId23"/>
    <p:sldLayoutId id="2147484237" r:id="rId24"/>
    <p:sldLayoutId id="2147484238" r:id="rId25"/>
    <p:sldLayoutId id="2147484239" r:id="rId26"/>
    <p:sldLayoutId id="2147484240" r:id="rId27"/>
    <p:sldLayoutId id="2147484242" r:id="rId28"/>
    <p:sldLayoutId id="2147484243" r:id="rId29"/>
    <p:sldLayoutId id="2147484244" r:id="rId30"/>
    <p:sldLayoutId id="2147484200" r:id="rId31"/>
    <p:sldLayoutId id="2147484201" r:id="rId32"/>
    <p:sldLayoutId id="2147484202" r:id="rId33"/>
    <p:sldLayoutId id="2147484204" r:id="rId34"/>
    <p:sldLayoutId id="2147484206" r:id="rId35"/>
    <p:sldLayoutId id="2147484207" r:id="rId36"/>
    <p:sldLayoutId id="2147484208" r:id="rId37"/>
    <p:sldLayoutId id="2147484210" r:id="rId38"/>
    <p:sldLayoutId id="2147484212" r:id="rId39"/>
    <p:sldLayoutId id="2147484085" r:id="rId40"/>
    <p:sldLayoutId id="2147483663" r:id="rId41"/>
    <p:sldLayoutId id="2147483716" r:id="rId42"/>
    <p:sldLayoutId id="2147483674" r:id="rId43"/>
    <p:sldLayoutId id="2147483718" r:id="rId44"/>
    <p:sldLayoutId id="2147483719" r:id="rId45"/>
    <p:sldLayoutId id="2147483661" r:id="rId46"/>
    <p:sldLayoutId id="2147483650" r:id="rId47"/>
    <p:sldLayoutId id="2147483654" r:id="rId48"/>
    <p:sldLayoutId id="2147483665" r:id="rId49"/>
    <p:sldLayoutId id="2147483666" r:id="rId50"/>
    <p:sldLayoutId id="2147483667" r:id="rId51"/>
    <p:sldLayoutId id="2147483668" r:id="rId52"/>
    <p:sldLayoutId id="2147483669" r:id="rId53"/>
    <p:sldLayoutId id="2147483710" r:id="rId54"/>
    <p:sldLayoutId id="2147483677" r:id="rId55"/>
    <p:sldLayoutId id="2147483721" r:id="rId56"/>
    <p:sldLayoutId id="2147483722" r:id="rId57"/>
    <p:sldLayoutId id="2147483676" r:id="rId58"/>
    <p:sldLayoutId id="2147483649" r:id="rId59"/>
    <p:sldLayoutId id="2147484074" r:id="rId60"/>
    <p:sldLayoutId id="2147484075" r:id="rId61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C3D4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C3D4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C3D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C3D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D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D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1QBsJG76gy0" TargetMode="External"/><Relationship Id="rId6" Type="http://schemas.openxmlformats.org/officeDocument/2006/relationships/customXml" Target="../ink/ink2.xml"/><Relationship Id="rId5" Type="http://schemas.openxmlformats.org/officeDocument/2006/relationships/image" Target="../media/image4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3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svg"/><Relationship Id="rId7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5" Type="http://schemas.openxmlformats.org/officeDocument/2006/relationships/image" Target="../media/image36.svg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34.svg"/><Relationship Id="rId4" Type="http://schemas.openxmlformats.org/officeDocument/2006/relationships/image" Target="../media/image20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20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20.sv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11" Type="http://schemas.openxmlformats.org/officeDocument/2006/relationships/image" Target="../media/image29.png"/><Relationship Id="rId5" Type="http://schemas.openxmlformats.org/officeDocument/2006/relationships/image" Target="../media/image33.png"/><Relationship Id="rId10" Type="http://schemas.openxmlformats.org/officeDocument/2006/relationships/image" Target="../media/image32.svg"/><Relationship Id="rId4" Type="http://schemas.openxmlformats.org/officeDocument/2006/relationships/image" Target="../media/image20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36.svg"/><Relationship Id="rId5" Type="http://schemas.openxmlformats.org/officeDocument/2006/relationships/image" Target="../media/image22.sv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barn i refleksvest på vei til skolen. Hoppende, glade unger.">
            <a:extLst>
              <a:ext uri="{FF2B5EF4-FFF2-40B4-BE49-F238E27FC236}">
                <a16:creationId xmlns:a16="http://schemas.microsoft.com/office/drawing/2014/main" id="{9539D67F-0CBA-7A62-B7A5-C958BC16D3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2471" b="12471"/>
          <a:stretch>
            <a:fillRect/>
          </a:stretch>
        </p:blipFill>
        <p:spPr>
          <a:xfrm>
            <a:off x="0" y="-3640"/>
            <a:ext cx="12192000" cy="6858000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5205B659-A044-8599-B48F-3CD4F831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39" y="353422"/>
            <a:ext cx="6632275" cy="734743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tx1"/>
                </a:solidFill>
              </a:rPr>
              <a:t>Særlig farlig og vanskelig skolevei – ny opplæringslov</a:t>
            </a:r>
          </a:p>
        </p:txBody>
      </p:sp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5FA0A0AE-8ED5-E6B7-BE89-C3760E2671E3}"/>
              </a:ext>
            </a:extLst>
          </p:cNvPr>
          <p:cNvSpPr/>
          <p:nvPr/>
        </p:nvSpPr>
        <p:spPr>
          <a:xfrm>
            <a:off x="0" y="6071849"/>
            <a:ext cx="12192000" cy="786151"/>
          </a:xfrm>
          <a:prstGeom prst="rtTriangle">
            <a:avLst/>
          </a:prstGeom>
          <a:solidFill>
            <a:srgbClr val="3C3D4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BEA3F844-19A5-3CA4-E054-E69204DF1B4A}"/>
              </a:ext>
            </a:extLst>
          </p:cNvPr>
          <p:cNvGrpSpPr/>
          <p:nvPr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6" name="Rettvinklet trekant 5" hidden="1">
              <a:extLst>
                <a:ext uri="{FF2B5EF4-FFF2-40B4-BE49-F238E27FC236}">
                  <a16:creationId xmlns:a16="http://schemas.microsoft.com/office/drawing/2014/main" id="{22733B7A-9E50-EB2E-D016-48562CCF67A1}"/>
                </a:ext>
              </a:extLst>
            </p:cNvPr>
            <p:cNvSpPr/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" name="Rett linje 6">
              <a:extLst>
                <a:ext uri="{FF2B5EF4-FFF2-40B4-BE49-F238E27FC236}">
                  <a16:creationId xmlns:a16="http://schemas.microsoft.com/office/drawing/2014/main" id="{11341F89-AF1C-E80E-C7BC-4AC4084A9D97}"/>
                </a:ext>
              </a:extLst>
            </p:cNvPr>
            <p:cNvCxnSpPr/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50C096C7-28AC-84AD-0EE1-C26A371007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919134" y="5663276"/>
            <a:ext cx="942477" cy="942477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A0D4798-FC1B-03DE-BEE9-C3A4EC5417D4}"/>
              </a:ext>
            </a:extLst>
          </p:cNvPr>
          <p:cNvSpPr txBox="1"/>
          <p:nvPr/>
        </p:nvSpPr>
        <p:spPr>
          <a:xfrm>
            <a:off x="727788" y="6421087"/>
            <a:ext cx="370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Kari Vassbotn, Trygg Trafikk, juni 2024</a:t>
            </a:r>
          </a:p>
        </p:txBody>
      </p:sp>
    </p:spTree>
    <p:extLst>
      <p:ext uri="{BB962C8B-B14F-4D97-AF65-F5344CB8AC3E}">
        <p14:creationId xmlns:p14="http://schemas.microsoft.com/office/powerpoint/2010/main" val="214974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6C405C2-56A4-250C-2AD7-FF552DD82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D919770-5C37-4953-1382-614554F0F3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30C8B1-A92B-DDAB-3865-147936F36BB6}"/>
              </a:ext>
            </a:extLst>
          </p:cNvPr>
          <p:cNvSpPr/>
          <p:nvPr/>
        </p:nvSpPr>
        <p:spPr>
          <a:xfrm>
            <a:off x="7506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05628F-6861-4293-6706-C1982E7F0C00}"/>
              </a:ext>
            </a:extLst>
          </p:cNvPr>
          <p:cNvSpPr txBox="1"/>
          <p:nvPr/>
        </p:nvSpPr>
        <p:spPr>
          <a:xfrm>
            <a:off x="1843267" y="3840524"/>
            <a:ext cx="85054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 panose="02000503000000020004" pitchFamily="50" charset="0"/>
              </a:rPr>
              <a:t>Barn har rett til en skolevei som ikke er særlig farlig!</a:t>
            </a:r>
          </a:p>
          <a:p>
            <a:endParaRPr lang="nb-NO" sz="20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r>
              <a:rPr lang="nb-NO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 panose="02000503000000020004" pitchFamily="50" charset="0"/>
              </a:rPr>
              <a:t>Og vi er pliktige til å ta hensyn til barnets beste</a:t>
            </a:r>
          </a:p>
          <a:p>
            <a:r>
              <a:rPr lang="nb-NO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 panose="02000503000000020004" pitchFamily="50" charset="0"/>
              </a:rPr>
              <a:t>……. Men hva innebærer egentlig det?</a:t>
            </a:r>
            <a:endParaRPr lang="nb-NO" sz="16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dirty="0"/>
          </a:p>
        </p:txBody>
      </p:sp>
      <p:sp>
        <p:nvSpPr>
          <p:cNvPr id="8" name="Rettvinklet trekant 7">
            <a:extLst>
              <a:ext uri="{FF2B5EF4-FFF2-40B4-BE49-F238E27FC236}">
                <a16:creationId xmlns:a16="http://schemas.microsoft.com/office/drawing/2014/main" id="{D09F9934-9BB6-EABF-273F-0F3BBEF57339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7A62421D-E5A4-097C-AB58-28A8EDBF1E90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EA433964-AD7F-474B-113E-8251139DBFB6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28FA5D2-DE0D-40C8-CC37-C585917693D2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k 11" descr="Gruppesuksess kontur">
            <a:extLst>
              <a:ext uri="{FF2B5EF4-FFF2-40B4-BE49-F238E27FC236}">
                <a16:creationId xmlns:a16="http://schemas.microsoft.com/office/drawing/2014/main" id="{441600B7-D21A-C2A2-B610-30A7BD607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9808" y="278964"/>
            <a:ext cx="3105573" cy="31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23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8D876B50-F349-F378-5811-F548694DC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906" y="1865262"/>
            <a:ext cx="8335152" cy="3031204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«Barn har krav </a:t>
            </a:r>
            <a:r>
              <a:rPr lang="nb-NO" dirty="0">
                <a:solidFill>
                  <a:srgbClr val="FFFFFF"/>
                </a:solidFill>
              </a:rPr>
              <a:t>på respekt </a:t>
            </a:r>
            <a:r>
              <a:rPr lang="nb-NO" dirty="0"/>
              <a:t>for sitt menneskeverd. De har rett til å bli hørt i spørsmål som gjelder dem selv, og deres mening skal tillegges vekt i overensstemmelse med deres alder og utvikling.</a:t>
            </a:r>
          </a:p>
          <a:p>
            <a:endParaRPr lang="nb-NO" dirty="0"/>
          </a:p>
          <a:p>
            <a:r>
              <a:rPr lang="nb-NO" dirty="0"/>
              <a:t>Ved handlinger og avgjørelser som berører barn, skal barnets beste være et grunnleggende hensyn.»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DA753C-E502-1C4B-76A3-E2D7820A0CB0}"/>
              </a:ext>
            </a:extLst>
          </p:cNvPr>
          <p:cNvSpPr txBox="1"/>
          <p:nvPr/>
        </p:nvSpPr>
        <p:spPr>
          <a:xfrm>
            <a:off x="1801906" y="5138654"/>
            <a:ext cx="61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 Grunnloven § 104 første og annet ledd</a:t>
            </a:r>
          </a:p>
        </p:txBody>
      </p:sp>
    </p:spTree>
    <p:extLst>
      <p:ext uri="{BB962C8B-B14F-4D97-AF65-F5344CB8AC3E}">
        <p14:creationId xmlns:p14="http://schemas.microsoft.com/office/powerpoint/2010/main" val="1978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2B03420-253C-8C64-E640-262AE7BF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739DA-7560-4347-BFD0-A3877F9BFB10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B982AF-BFE5-53CF-9F05-203A022B9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6469908" cy="2061102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nb-NO" b="1" kern="1200">
                <a:latin typeface="+mj-lt"/>
                <a:ea typeface="+mj-ea"/>
                <a:cs typeface="+mj-cs"/>
              </a:rPr>
              <a:t>FNs barnekonvensjon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EF091D7-AC01-7915-E65E-8D9DC58069E0}"/>
              </a:ext>
            </a:extLst>
          </p:cNvPr>
          <p:cNvSpPr txBox="1"/>
          <p:nvPr/>
        </p:nvSpPr>
        <p:spPr bwMode="auto">
          <a:xfrm>
            <a:off x="1225968" y="2373594"/>
            <a:ext cx="5468746" cy="343937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Art 3. Til barnets beste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Handlinger som angår barn som foretas av myndigheter og organisasjoner skal først og fremst ta hensyn til barnets beste.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nb-NO" sz="1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Art 12.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tillegge barnets synspunkter behørig vekt i samsvar med dets alder og modenhet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barnet særlig gis anledning til å bli hørt i enhver rettslig og administrativ saksbehandling som angår barnet</a:t>
            </a:r>
          </a:p>
        </p:txBody>
      </p:sp>
      <p:pic>
        <p:nvPicPr>
          <p:cNvPr id="11" name="Video 10" descr="Et bilde som inneholder person&#10;&#10;Automatisk generert beskrivelse">
            <a:extLst>
              <a:ext uri="{FF2B5EF4-FFF2-40B4-BE49-F238E27FC236}">
                <a16:creationId xmlns:a16="http://schemas.microsoft.com/office/drawing/2014/main" id="{A67E5AE9-8036-3EC7-286B-D6FDEA74E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8357" r="28029" b="1"/>
          <a:stretch/>
        </p:blipFill>
        <p:spPr>
          <a:xfrm>
            <a:off x="8172541" y="1518557"/>
            <a:ext cx="2404016" cy="402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12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6D895ECC-12AF-3F22-0C5F-46E8EA06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698226D-2250-E14E-80AC-6447961AFC79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A789513-CE30-9FDF-2585-1623C1736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6469908" cy="2061102"/>
          </a:xfrm>
        </p:spPr>
        <p:txBody>
          <a:bodyPr anchor="b">
            <a:normAutofit/>
          </a:bodyPr>
          <a:lstStyle/>
          <a:p>
            <a:r>
              <a:rPr lang="nb-NO" dirty="0"/>
              <a:t>Alle barn har en lovfestet rett til skolegang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B9B4EFF-43C1-9A78-9D03-2B9EF26CFED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</p:spPr>
        <p:txBody>
          <a:bodyPr>
            <a:normAutofit/>
          </a:bodyPr>
          <a:lstStyle/>
          <a:p>
            <a:r>
              <a:rPr lang="nb-NO" sz="3200" dirty="0"/>
              <a:t>Å kunne ferdes på skoleveien er en forutsetning for å få oppfylt denne retten.</a:t>
            </a:r>
          </a:p>
          <a:p>
            <a:endParaRPr lang="nb-NO" dirty="0"/>
          </a:p>
        </p:txBody>
      </p:sp>
      <p:pic>
        <p:nvPicPr>
          <p:cNvPr id="10" name="Plassholder for bilde 9" descr="Et bilde som inneholder utendørs, himmel, bilvei, vei&#10;&#10;Automatisk generert beskrivelse">
            <a:extLst>
              <a:ext uri="{FF2B5EF4-FFF2-40B4-BE49-F238E27FC236}">
                <a16:creationId xmlns:a16="http://schemas.microsoft.com/office/drawing/2014/main" id="{A77C4E0B-4CB4-0214-8463-AF38E7DAE56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r="14765" b="3"/>
          <a:stretch/>
        </p:blipFill>
        <p:spPr>
          <a:xfrm>
            <a:off x="7088548" y="1518557"/>
            <a:ext cx="4572002" cy="4022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2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å Internett 6" title="Hadde englevakt da vogntoget kom imot">
            <a:hlinkClick r:id="" action="ppaction://media"/>
            <a:extLst>
              <a:ext uri="{FF2B5EF4-FFF2-40B4-BE49-F238E27FC236}">
                <a16:creationId xmlns:a16="http://schemas.microsoft.com/office/drawing/2014/main" id="{F0AD0253-4CB9-4A9B-AAA0-050524AD6D33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" y="57150"/>
            <a:ext cx="11880850" cy="6683375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63EE6B7-454D-4F98-945C-BA662F63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en-US"/>
            </a:defPPr>
            <a:lvl1pPr algn="l" defTabSz="812760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12760" algn="l" defTabSz="812760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625519" algn="l" defTabSz="812760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2438278" algn="l" defTabSz="812760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3251037" algn="l" defTabSz="812760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063797" algn="l" defTabSz="812760" rtl="0" eaLnBrk="1" latinLnBrk="0" hangingPunct="1"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4876557" algn="l" defTabSz="812760" rtl="0" eaLnBrk="1" latinLnBrk="0" hangingPunct="1"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5689315" algn="l" defTabSz="812760" rtl="0" eaLnBrk="1" latinLnBrk="0" hangingPunct="1"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6502075" algn="l" defTabSz="812760" rtl="0" eaLnBrk="1" latinLnBrk="0" hangingPunct="1">
              <a:defRPr sz="4267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288739DA-7560-4347-BFD0-A3877F9BFB10}" type="slidenum">
              <a:rPr lang="nb-NO" smtClean="0"/>
              <a:pPr/>
              <a:t>14</a:t>
            </a:fld>
            <a:endParaRPr lang="nb-NO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9DC18696-BE85-9447-2679-B7905E250C2C}"/>
                  </a:ext>
                </a:extLst>
              </p14:cNvPr>
              <p14:cNvContentPartPr/>
              <p14:nvPr/>
            </p14:nvContentPartPr>
            <p14:xfrm>
              <a:off x="5002090" y="3509643"/>
              <a:ext cx="7716" cy="43995"/>
            </p14:xfrm>
          </p:contentPart>
        </mc:Choice>
        <mc:Fallback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9DC18696-BE85-9447-2679-B7905E250C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0657" y="3491612"/>
                <a:ext cx="50154" cy="79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E124B8FE-1216-DE03-0E62-0DA368852269}"/>
                  </a:ext>
                </a:extLst>
              </p14:cNvPr>
              <p14:cNvContentPartPr/>
              <p14:nvPr/>
            </p14:nvContentPartPr>
            <p14:xfrm>
              <a:off x="4986627" y="3369586"/>
              <a:ext cx="58307" cy="58660"/>
            </p14:xfrm>
          </p:contentPart>
        </mc:Choice>
        <mc:Fallback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E124B8FE-1216-DE03-0E62-0DA3688522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631" y="3351702"/>
                <a:ext cx="93939" cy="940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65478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3E17EB-CB5B-F449-1371-A2A1F43BB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Hvem vurderer hva som er «særlig farlig» skolevei?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A25A21-B081-2A99-7376-5330E593054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nb-NO" sz="2800" b="1" dirty="0">
                <a:latin typeface="+mj-lt"/>
              </a:rPr>
              <a:t>Kommunen*</a:t>
            </a:r>
            <a:r>
              <a:rPr lang="nb-NO" sz="2800" dirty="0">
                <a:latin typeface="+mj-lt"/>
              </a:rPr>
              <a:t> vurderer og fatter vedtak</a:t>
            </a:r>
          </a:p>
          <a:p>
            <a:r>
              <a:rPr lang="nb-NO" sz="2800" dirty="0">
                <a:latin typeface="+mj-lt"/>
              </a:rPr>
              <a:t>der veien er kortere enn skyssgrensa</a:t>
            </a:r>
          </a:p>
          <a:p>
            <a:endParaRPr lang="nb-NO" sz="2800" dirty="0">
              <a:latin typeface="+mj-lt"/>
            </a:endParaRPr>
          </a:p>
          <a:p>
            <a:r>
              <a:rPr lang="nb-NO" sz="2800" b="1" dirty="0">
                <a:latin typeface="+mj-lt"/>
              </a:rPr>
              <a:t>Fylkeskommunen* </a:t>
            </a:r>
            <a:r>
              <a:rPr lang="nb-NO" sz="2800" dirty="0">
                <a:latin typeface="+mj-lt"/>
              </a:rPr>
              <a:t>vurderer og fatter vedtak der veien er lenger enn skyssgrensa, der veien mellom hjem og bussholdeplass oppleves som særlig farlig</a:t>
            </a:r>
            <a:r>
              <a:rPr lang="nb-NO" dirty="0">
                <a:latin typeface="+mj-lt"/>
              </a:rPr>
              <a:t>.</a:t>
            </a:r>
          </a:p>
        </p:txBody>
      </p:sp>
      <p:pic>
        <p:nvPicPr>
          <p:cNvPr id="5" name="Plassholder for bilde 10" descr="Barn som går langs en trang skolevei">
            <a:extLst>
              <a:ext uri="{FF2B5EF4-FFF2-40B4-BE49-F238E27FC236}">
                <a16:creationId xmlns:a16="http://schemas.microsoft.com/office/drawing/2014/main" id="{19CFA96F-B0CE-A6F2-B024-ADB73C11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9" b="3259"/>
          <a:stretch>
            <a:fillRect/>
          </a:stretch>
        </p:blipFill>
        <p:spPr>
          <a:xfrm>
            <a:off x="8141205" y="-1"/>
            <a:ext cx="4086577" cy="6858001"/>
          </a:xfrm>
          <a:prstGeom prst="rect">
            <a:avLst/>
          </a:prstGeom>
        </p:spPr>
      </p:pic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A0D4CA00-1A20-956C-CC4C-7EB1154FFC32}"/>
              </a:ext>
            </a:extLst>
          </p:cNvPr>
          <p:cNvSpPr txBox="1">
            <a:spLocks/>
          </p:cNvSpPr>
          <p:nvPr/>
        </p:nvSpPr>
        <p:spPr>
          <a:xfrm>
            <a:off x="1029204" y="6125463"/>
            <a:ext cx="7112001" cy="3557268"/>
          </a:xfr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2667" b="0" i="0" kern="1200" baseline="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>
                <a:latin typeface="+mj-lt"/>
              </a:rPr>
              <a:t>* Eller den kommunen/fylkeskommunen har delegert til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2755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6">
            <a:extLst>
              <a:ext uri="{FF2B5EF4-FFF2-40B4-BE49-F238E27FC236}">
                <a16:creationId xmlns:a16="http://schemas.microsoft.com/office/drawing/2014/main" id="{1EEEFCE8-C2BF-B79C-F11A-B99408CE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87"/>
            <a:ext cx="12192000" cy="6860032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5205B659-A044-8599-B48F-3CD4F831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118" y="4356875"/>
            <a:ext cx="6632275" cy="734743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«til barnets beste»</a:t>
            </a:r>
          </a:p>
        </p:txBody>
      </p:sp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5FA0A0AE-8ED5-E6B7-BE89-C3760E2671E3}"/>
              </a:ext>
            </a:extLst>
          </p:cNvPr>
          <p:cNvSpPr/>
          <p:nvPr/>
        </p:nvSpPr>
        <p:spPr>
          <a:xfrm>
            <a:off x="0" y="6071849"/>
            <a:ext cx="12192000" cy="786151"/>
          </a:xfrm>
          <a:prstGeom prst="rtTriangle">
            <a:avLst/>
          </a:prstGeom>
          <a:solidFill>
            <a:srgbClr val="3C3D4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BEA3F844-19A5-3CA4-E054-E69204DF1B4A}"/>
              </a:ext>
            </a:extLst>
          </p:cNvPr>
          <p:cNvGrpSpPr/>
          <p:nvPr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6" name="Rettvinklet trekant 5" hidden="1">
              <a:extLst>
                <a:ext uri="{FF2B5EF4-FFF2-40B4-BE49-F238E27FC236}">
                  <a16:creationId xmlns:a16="http://schemas.microsoft.com/office/drawing/2014/main" id="{22733B7A-9E50-EB2E-D016-48562CCF67A1}"/>
                </a:ext>
              </a:extLst>
            </p:cNvPr>
            <p:cNvSpPr/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" name="Rett linje 6">
              <a:extLst>
                <a:ext uri="{FF2B5EF4-FFF2-40B4-BE49-F238E27FC236}">
                  <a16:creationId xmlns:a16="http://schemas.microsoft.com/office/drawing/2014/main" id="{11341F89-AF1C-E80E-C7BC-4AC4084A9D97}"/>
                </a:ext>
              </a:extLst>
            </p:cNvPr>
            <p:cNvCxnSpPr/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50C096C7-28AC-84AD-0EE1-C26A371007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919134" y="5663276"/>
            <a:ext cx="942477" cy="9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7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B39499E-3F52-CCB8-45C6-42AF1D511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1932" y="29768"/>
            <a:ext cx="3750712" cy="2061102"/>
          </a:xfrm>
        </p:spPr>
        <p:txBody>
          <a:bodyPr/>
          <a:lstStyle/>
          <a:p>
            <a:r>
              <a:rPr lang="nb-NO" sz="3600" kern="1200" dirty="0">
                <a:latin typeface="+mj-lt"/>
                <a:ea typeface="+mn-ea"/>
                <a:cs typeface="+mn-cs"/>
              </a:rPr>
              <a:t>Sivilombudet, desember 2021: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DE696E7-CA1C-9EE6-9504-C067E43C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5" y="1060319"/>
            <a:ext cx="7168455" cy="52508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1AEF7BF-3937-0CE3-A3F6-C27D5E20F3A3}"/>
              </a:ext>
            </a:extLst>
          </p:cNvPr>
          <p:cNvSpPr txBox="1"/>
          <p:nvPr/>
        </p:nvSpPr>
        <p:spPr>
          <a:xfrm>
            <a:off x="9208168" y="6481760"/>
            <a:ext cx="241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Faksimile: NRK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Vestland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53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32465-8033-D19C-5F7E-E45AC4E0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64" y="6262967"/>
            <a:ext cx="59671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698226D-2250-E14E-80AC-6447961AFC79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DC2AB34-DD38-C7B1-2DDC-DF92EE2A5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38465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det gjelder </a:t>
            </a:r>
            <a:r>
              <a:rPr lang="nb-NO" sz="2800" b="1" dirty="0"/>
              <a:t>en forholdsvis høy terske</a:t>
            </a:r>
            <a:r>
              <a:rPr lang="nb-NO" sz="2800" dirty="0"/>
              <a:t>l for å anse en skolevei som «</a:t>
            </a:r>
            <a:r>
              <a:rPr lang="nb-NO" sz="2800" dirty="0" err="1"/>
              <a:t>særleg</a:t>
            </a:r>
            <a:r>
              <a:rPr lang="nb-NO" sz="2800" dirty="0"/>
              <a:t> </a:t>
            </a:r>
            <a:r>
              <a:rPr lang="nb-NO" sz="2800" dirty="0" err="1"/>
              <a:t>farleg</a:t>
            </a:r>
            <a:r>
              <a:rPr lang="nb-NO" sz="2800" dirty="0"/>
              <a:t>» for en bestemt elev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Eleven må ut fra </a:t>
            </a:r>
            <a:r>
              <a:rPr lang="nb-NO" sz="2800" b="1" dirty="0"/>
              <a:t>sine forutsetninger </a:t>
            </a:r>
            <a:r>
              <a:rPr lang="nb-NO" sz="2800" dirty="0"/>
              <a:t>utsettes for en fare som er en del større enn det elever </a:t>
            </a:r>
            <a:r>
              <a:rPr lang="nb-NO" sz="2800" b="1" dirty="0"/>
              <a:t>vanligvis utsettes for </a:t>
            </a:r>
            <a:r>
              <a:rPr lang="nb-NO" sz="2800" dirty="0"/>
              <a:t>når de ferdes til og fra skolen.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318451D-27A3-5D20-90AF-46F968B93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1" y="0"/>
            <a:ext cx="10388765" cy="2061102"/>
          </a:xfrm>
        </p:spPr>
        <p:txBody>
          <a:bodyPr anchor="b">
            <a:normAutofit/>
          </a:bodyPr>
          <a:lstStyle/>
          <a:p>
            <a:r>
              <a:rPr lang="nb-NO" dirty="0"/>
              <a:t>Sivilombudets vurderinger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58FF95-48C1-DC92-775D-62767DC652E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80744" y="2359572"/>
            <a:ext cx="4877979" cy="276759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Ved sammenlikningen som inngår i fastleggelsen av terskelen, skal det anlegges </a:t>
            </a:r>
            <a:r>
              <a:rPr lang="nb-NO" sz="2800" b="1" dirty="0"/>
              <a:t>et bredt perspektiv </a:t>
            </a:r>
            <a:r>
              <a:rPr lang="nb-NO" sz="2800" dirty="0"/>
              <a:t>der det ses hen til alle typer skoleveier i hele landet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hvilken fare finner samfunnet det </a:t>
            </a:r>
            <a:r>
              <a:rPr lang="nb-NO" sz="2800" b="1" dirty="0"/>
              <a:t>akseptabelt </a:t>
            </a:r>
            <a:r>
              <a:rPr lang="nb-NO" sz="2800" dirty="0"/>
              <a:t>at elever utsettes for på skoleveiene.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257306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7960304-824D-BAD7-2CD4-9731D246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skal vurderes?</a:t>
            </a:r>
          </a:p>
        </p:txBody>
      </p:sp>
      <p:graphicFrame>
        <p:nvGraphicFramePr>
          <p:cNvPr id="6" name="Plassholder for tekst 1">
            <a:extLst>
              <a:ext uri="{FF2B5EF4-FFF2-40B4-BE49-F238E27FC236}">
                <a16:creationId xmlns:a16="http://schemas.microsoft.com/office/drawing/2014/main" id="{D91554FE-CFE8-F305-B99B-9F5BA5ECADBC}"/>
              </a:ext>
            </a:extLst>
          </p:cNvPr>
          <p:cNvGraphicFramePr/>
          <p:nvPr/>
        </p:nvGraphicFramePr>
        <p:xfrm>
          <a:off x="609600" y="1700809"/>
          <a:ext cx="10983384" cy="352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00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73746" y="0"/>
            <a:ext cx="244353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113005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897" y="2465655"/>
            <a:ext cx="912845" cy="9144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-284062" y="0"/>
            <a:ext cx="2447691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-278763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pic>
        <p:nvPicPr>
          <p:cNvPr id="26" name="Grafikk 25" descr="Brukere kontur">
            <a:extLst>
              <a:ext uri="{FF2B5EF4-FFF2-40B4-BE49-F238E27FC236}">
                <a16:creationId xmlns:a16="http://schemas.microsoft.com/office/drawing/2014/main" id="{09066552-6120-A77F-6CDF-4E3C34D2B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757" y="2465655"/>
            <a:ext cx="914400" cy="9144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-752786" y="0"/>
            <a:ext cx="2447691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-749708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pic>
        <p:nvPicPr>
          <p:cNvPr id="18" name="Grafikk 17" descr="Gruppe med personer kontur">
            <a:extLst>
              <a:ext uri="{FF2B5EF4-FFF2-40B4-BE49-F238E27FC236}">
                <a16:creationId xmlns:a16="http://schemas.microsoft.com/office/drawing/2014/main" id="{B0C55B67-6998-8288-03F6-478F516FB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3462" y="2465655"/>
            <a:ext cx="914400" cy="9144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-1193807" y="0"/>
            <a:ext cx="2447691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-1184491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pic>
        <p:nvPicPr>
          <p:cNvPr id="24" name="Grafikk 23" descr="Sosial distancing kontur">
            <a:extLst>
              <a:ext uri="{FF2B5EF4-FFF2-40B4-BE49-F238E27FC236}">
                <a16:creationId xmlns:a16="http://schemas.microsoft.com/office/drawing/2014/main" id="{234B3868-4F4D-D83D-8539-8F1CFFD22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49926" y="246565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-1717018" y="0"/>
            <a:ext cx="2447691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-1687864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pic>
        <p:nvPicPr>
          <p:cNvPr id="22" name="Grafikk 21" descr="Kvinnelig helt kontur">
            <a:extLst>
              <a:ext uri="{FF2B5EF4-FFF2-40B4-BE49-F238E27FC236}">
                <a16:creationId xmlns:a16="http://schemas.microsoft.com/office/drawing/2014/main" id="{0D405F07-103B-F742-6F78-AA52863C5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068517" y="2465655"/>
            <a:ext cx="914400" cy="9144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387CACC-6B28-6081-51A9-83E7F73278AD}"/>
              </a:ext>
            </a:extLst>
          </p:cNvPr>
          <p:cNvSpPr txBox="1"/>
          <p:nvPr/>
        </p:nvSpPr>
        <p:spPr>
          <a:xfrm>
            <a:off x="3925454" y="2318226"/>
            <a:ext cx="656705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400" dirty="0">
                <a:solidFill>
                  <a:schemeClr val="bg2"/>
                </a:solidFill>
                <a:latin typeface="Oblik Light"/>
              </a:rPr>
              <a:t>Hva er nytt i den nye opplæringsloven?</a:t>
            </a:r>
            <a:endParaRPr lang="nb-NO" sz="4400" dirty="0">
              <a:solidFill>
                <a:schemeClr val="bg2"/>
              </a:solidFill>
              <a:latin typeface="Oblik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01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8A1BE3C-39DA-B93B-D402-A639EE6ED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0020" y="2359572"/>
            <a:ext cx="7932548" cy="3384655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C3D43"/>
                </a:solidFill>
                <a:latin typeface="din-2014"/>
              </a:rPr>
              <a:t> </a:t>
            </a:r>
            <a:r>
              <a:rPr lang="nb-NO" sz="2400" dirty="0">
                <a:solidFill>
                  <a:srgbClr val="3C3D43"/>
                </a:solidFill>
              </a:rPr>
              <a:t>Barnets alder og forutsetninger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Barnets trafikkopplæring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Er det spesielle forhold ved det enkelte barn, som gjør at det er spesielt vanskelig eller farlig for akkurat dette barnet?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3C3D43"/>
                </a:solidFill>
              </a:rPr>
              <a:t> Barnets modenhetsnivå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</a:t>
            </a:r>
            <a:r>
              <a:rPr lang="nb-NO" sz="2400" dirty="0">
                <a:solidFill>
                  <a:srgbClr val="3C3D43"/>
                </a:solidFill>
              </a:rPr>
              <a:t>Må barnet vanligvis følges langs veien?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3C3D43"/>
                </a:solidFill>
              </a:rPr>
              <a:t> Barnets særskilte utfordringer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Hva mener barnet selv?</a:t>
            </a:r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C0697493-C795-6691-1501-764241D969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Eksempler på hva som bør vurderes</a:t>
            </a:r>
          </a:p>
        </p:txBody>
      </p:sp>
      <p:sp>
        <p:nvSpPr>
          <p:cNvPr id="3" name="Rektangel 2" descr="Parent and Child">
            <a:extLst>
              <a:ext uri="{FF2B5EF4-FFF2-40B4-BE49-F238E27FC236}">
                <a16:creationId xmlns:a16="http://schemas.microsoft.com/office/drawing/2014/main" id="{76ABFD6C-E494-DBDF-BF60-B982D80283FC}"/>
              </a:ext>
            </a:extLst>
          </p:cNvPr>
          <p:cNvSpPr/>
          <p:nvPr/>
        </p:nvSpPr>
        <p:spPr>
          <a:xfrm>
            <a:off x="216191" y="3183171"/>
            <a:ext cx="1944000" cy="1944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728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8A1BE3C-39DA-B93B-D402-A639EE6ED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0020" y="2359572"/>
            <a:ext cx="5125180" cy="3384655"/>
          </a:xfrm>
        </p:spPr>
        <p:txBody>
          <a:bodyPr>
            <a:norm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nb-NO" sz="2400" dirty="0"/>
              <a:t>Hvor er den aktuelle skoleveien?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b-NO" sz="2400" dirty="0"/>
              <a:t>Alternativ vei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b-NO" sz="2400" dirty="0"/>
              <a:t>Fartsnivå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b-NO" sz="2400" dirty="0"/>
              <a:t>Trafikkmengde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b-NO" sz="2400" dirty="0"/>
              <a:t>Tilrettelegging for fotgjengere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b-NO" sz="2400" dirty="0"/>
              <a:t>Veibredde og veiskulder</a:t>
            </a:r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C0697493-C795-6691-1501-764241D969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Eksempler på hva som bør vurderes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CE451EB-8CD3-072E-19BF-38B3C6EFE3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315200" y="2359572"/>
            <a:ext cx="4043523" cy="27675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Sikt og sikthindringer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Veikryss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Inn- og utkjøringer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Kryssing av vei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Gangfelt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Veiforhold om vinteren</a:t>
            </a:r>
          </a:p>
        </p:txBody>
      </p:sp>
      <p:sp>
        <p:nvSpPr>
          <p:cNvPr id="7" name="Rektangel 6" descr="Advarsel">
            <a:extLst>
              <a:ext uri="{FF2B5EF4-FFF2-40B4-BE49-F238E27FC236}">
                <a16:creationId xmlns:a16="http://schemas.microsoft.com/office/drawing/2014/main" id="{849A1ED9-0118-5C16-411D-4D7133B6531C}"/>
              </a:ext>
            </a:extLst>
          </p:cNvPr>
          <p:cNvSpPr/>
          <p:nvPr/>
        </p:nvSpPr>
        <p:spPr>
          <a:xfrm>
            <a:off x="246020" y="2771371"/>
            <a:ext cx="1944000" cy="1944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323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9BBDFF8-E264-4386-8E8F-D94F243F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Hvordan vurdere denne skoleveien?</a:t>
            </a:r>
          </a:p>
        </p:txBody>
      </p:sp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AB27765C-A70E-45A9-BAE9-DB7FD4260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88739DA-7560-4347-BFD0-A3877F9BFB10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A679A44-883E-B45B-08F4-B32616C4F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30" y="1679276"/>
            <a:ext cx="6096000" cy="520460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235E40D-CF89-5936-2640-AC110B7A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266" y="1653396"/>
            <a:ext cx="5157504" cy="52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4A81654-1894-AB32-FB21-6CF1B4266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kan man forvente av barn?</a:t>
            </a:r>
          </a:p>
        </p:txBody>
      </p:sp>
      <p:pic>
        <p:nvPicPr>
          <p:cNvPr id="6" name="Bilde 5" descr="Et bilde som inneholder person, Menneskeansikt, klær, halsbånd&#10;&#10;Automatisk generert beskrivelse">
            <a:extLst>
              <a:ext uri="{FF2B5EF4-FFF2-40B4-BE49-F238E27FC236}">
                <a16:creationId xmlns:a16="http://schemas.microsoft.com/office/drawing/2014/main" id="{58BDF2C3-2AC6-3AF1-A48D-2B77F9DDB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6" t="1602" r="4121" b="-283"/>
          <a:stretch/>
        </p:blipFill>
        <p:spPr>
          <a:xfrm rot="16200000">
            <a:off x="7305848" y="624184"/>
            <a:ext cx="1386630" cy="1487204"/>
          </a:xfrm>
          <a:prstGeom prst="ellipse">
            <a:avLst/>
          </a:prstGeom>
        </p:spPr>
      </p:pic>
      <p:pic>
        <p:nvPicPr>
          <p:cNvPr id="8" name="Bilde 7" descr="Et bilde som inneholder person, klær, utendørs, innsjø&#10;&#10;Automatisk generert beskrivelse">
            <a:extLst>
              <a:ext uri="{FF2B5EF4-FFF2-40B4-BE49-F238E27FC236}">
                <a16:creationId xmlns:a16="http://schemas.microsoft.com/office/drawing/2014/main" id="{69D373D1-7203-F952-5C7E-9CA92134F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73" r="38667"/>
          <a:stretch/>
        </p:blipFill>
        <p:spPr>
          <a:xfrm rot="5400000">
            <a:off x="9021885" y="652858"/>
            <a:ext cx="1386630" cy="1429857"/>
          </a:xfrm>
          <a:prstGeom prst="ellipse">
            <a:avLst/>
          </a:prstGeom>
        </p:spPr>
      </p:pic>
      <p:pic>
        <p:nvPicPr>
          <p:cNvPr id="10" name="Bilde 9" descr="Et bilde som inneholder utendørs, person, klær, grunn&#10;&#10;Automatisk generert beskrivelse">
            <a:extLst>
              <a:ext uri="{FF2B5EF4-FFF2-40B4-BE49-F238E27FC236}">
                <a16:creationId xmlns:a16="http://schemas.microsoft.com/office/drawing/2014/main" id="{584CF50E-1CFB-1609-A09B-EB72620E9C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8" r="30412"/>
          <a:stretch/>
        </p:blipFill>
        <p:spPr>
          <a:xfrm rot="5400000">
            <a:off x="10719170" y="642936"/>
            <a:ext cx="1323560" cy="1386630"/>
          </a:xfrm>
          <a:prstGeom prst="ellipse">
            <a:avLst/>
          </a:prstGeom>
        </p:spPr>
      </p:pic>
      <p:sp>
        <p:nvSpPr>
          <p:cNvPr id="7" name="Plassholder for tekst 1">
            <a:extLst>
              <a:ext uri="{FF2B5EF4-FFF2-40B4-BE49-F238E27FC236}">
                <a16:creationId xmlns:a16="http://schemas.microsoft.com/office/drawing/2014/main" id="{5F3C6293-C9D3-9094-56DB-FE3D7BC86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1" y="2493818"/>
            <a:ext cx="8934377" cy="3250409"/>
          </a:xfrm>
        </p:spPr>
        <p:txBody>
          <a:bodyPr>
            <a:normAutofit/>
          </a:bodyPr>
          <a:lstStyle/>
          <a:p>
            <a:pPr algn="l"/>
            <a:r>
              <a:rPr lang="nb-NO" sz="2400" dirty="0">
                <a:solidFill>
                  <a:srgbClr val="3C3D43"/>
                </a:solidFill>
                <a:latin typeface="Oblik Light" panose="02000503000000020004" pitchFamily="50" charset="0"/>
              </a:rPr>
              <a:t>Barn er ulike – og har ulike forutsetninger i trafikken.</a:t>
            </a:r>
          </a:p>
          <a:p>
            <a:pPr algn="l"/>
            <a:endParaRPr lang="nb-NO" sz="2400" b="0" i="0" dirty="0">
              <a:solidFill>
                <a:srgbClr val="3C3D43"/>
              </a:solidFill>
              <a:effectLst/>
              <a:latin typeface="Oblik Light" panose="02000503000000020004" pitchFamily="50" charset="0"/>
            </a:endParaRPr>
          </a:p>
          <a:p>
            <a:pPr algn="l"/>
            <a:r>
              <a:rPr lang="nb-NO" sz="2400" dirty="0">
                <a:solidFill>
                  <a:srgbClr val="3C3D43"/>
                </a:solidFill>
                <a:latin typeface="Oblik Light" panose="02000503000000020004" pitchFamily="50" charset="0"/>
              </a:rPr>
              <a:t>Ferdighetene vil variere etter erfaring og opplæring, men barns fysiologiske og mentale utvikling er også viktig. </a:t>
            </a:r>
          </a:p>
          <a:p>
            <a:pPr algn="l"/>
            <a:endParaRPr lang="nb-NO" sz="2400" dirty="0">
              <a:solidFill>
                <a:srgbClr val="3C3D43"/>
              </a:solidFill>
              <a:latin typeface="Oblik Light" panose="02000503000000020004" pitchFamily="50" charset="0"/>
            </a:endParaRPr>
          </a:p>
          <a:p>
            <a:pPr algn="l"/>
            <a:r>
              <a:rPr lang="nb-NO" sz="2400" b="0" i="0" dirty="0">
                <a:solidFill>
                  <a:srgbClr val="3C3D43"/>
                </a:solidFill>
                <a:effectLst/>
                <a:latin typeface="Oblik Light" panose="02000503000000020004" pitchFamily="50" charset="0"/>
              </a:rPr>
              <a:t>Jo </a:t>
            </a:r>
            <a:r>
              <a:rPr lang="nb-NO" sz="2400" dirty="0">
                <a:solidFill>
                  <a:srgbClr val="3C3D43"/>
                </a:solidFill>
                <a:latin typeface="Oblik Light" panose="02000503000000020004" pitchFamily="50" charset="0"/>
              </a:rPr>
              <a:t>yngre barnet er, jo dårligere forutsetninger har det for å kunne ta de trygge valgene i trafikken</a:t>
            </a:r>
            <a:endParaRPr lang="nb-NO" sz="2400" b="0" i="0" dirty="0">
              <a:solidFill>
                <a:srgbClr val="3C3D43"/>
              </a:solidFill>
              <a:effectLst/>
              <a:latin typeface="Oblik Light" panose="02000503000000020004" pitchFamily="50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4804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70A4EB1-CA2A-8086-CE0F-5F4585BC1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  <a:latin typeface="din-2014"/>
              </a:rPr>
              <a:t> </a:t>
            </a:r>
            <a:r>
              <a:rPr lang="nb-NO" sz="2400" b="0" i="0" dirty="0">
                <a:solidFill>
                  <a:srgbClr val="3C3D43"/>
                </a:solidFill>
                <a:effectLst/>
              </a:rPr>
              <a:t>liten trafikkerfaring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små av vekst som gjør det vanskelig for dem å se og bli sett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ser detaljer, men oppfatter ikke alltid sammenhenger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har vanskeligheter med å forstå det de ser og hører i trafikken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005964C-0E09-191F-C42B-62C812C58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Førsteklassingen:</a:t>
            </a:r>
          </a:p>
        </p:txBody>
      </p:sp>
      <p:sp>
        <p:nvSpPr>
          <p:cNvPr id="5" name="Rektangel 4" descr="Parent and Child">
            <a:extLst>
              <a:ext uri="{FF2B5EF4-FFF2-40B4-BE49-F238E27FC236}">
                <a16:creationId xmlns:a16="http://schemas.microsoft.com/office/drawing/2014/main" id="{D37293A4-14DC-F49A-96D1-03C26060B61D}"/>
              </a:ext>
            </a:extLst>
          </p:cNvPr>
          <p:cNvSpPr/>
          <p:nvPr/>
        </p:nvSpPr>
        <p:spPr>
          <a:xfrm>
            <a:off x="7210549" y="4772227"/>
            <a:ext cx="1944000" cy="1944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pic>
        <p:nvPicPr>
          <p:cNvPr id="8" name="Bilde 7" descr="Et bilde som inneholder utendørs, person, klær, grunn&#10;&#10;Automatisk generert beskrivelse">
            <a:extLst>
              <a:ext uri="{FF2B5EF4-FFF2-40B4-BE49-F238E27FC236}">
                <a16:creationId xmlns:a16="http://schemas.microsoft.com/office/drawing/2014/main" id="{03C8A94D-BF65-3DC1-B723-DAD29E283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8" r="30412"/>
          <a:stretch/>
        </p:blipFill>
        <p:spPr>
          <a:xfrm rot="5400000">
            <a:off x="6655205" y="2361734"/>
            <a:ext cx="4175119" cy="4374072"/>
          </a:xfrm>
          <a:prstGeom prst="ellipse">
            <a:avLst/>
          </a:prstGeom>
        </p:spPr>
      </p:pic>
      <p:pic>
        <p:nvPicPr>
          <p:cNvPr id="9" name="Bilde 8" descr="Et bilde som inneholder person, Menneskeansikt, klær, halsbånd&#10;&#10;Automatisk generert beskrivelse">
            <a:extLst>
              <a:ext uri="{FF2B5EF4-FFF2-40B4-BE49-F238E27FC236}">
                <a16:creationId xmlns:a16="http://schemas.microsoft.com/office/drawing/2014/main" id="{4840936E-279A-CD2A-3118-9AF82B065E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46" t="1602" r="4121" b="-283"/>
          <a:stretch/>
        </p:blipFill>
        <p:spPr>
          <a:xfrm rot="16200000">
            <a:off x="7305848" y="624184"/>
            <a:ext cx="1386630" cy="1487204"/>
          </a:xfrm>
          <a:prstGeom prst="ellipse">
            <a:avLst/>
          </a:prstGeom>
        </p:spPr>
      </p:pic>
      <p:pic>
        <p:nvPicPr>
          <p:cNvPr id="10" name="Bilde 9" descr="Et bilde som inneholder person, klær, utendørs, innsjø&#10;&#10;Automatisk generert beskrivelse">
            <a:extLst>
              <a:ext uri="{FF2B5EF4-FFF2-40B4-BE49-F238E27FC236}">
                <a16:creationId xmlns:a16="http://schemas.microsoft.com/office/drawing/2014/main" id="{F8B1174E-AE6F-4AEB-B078-30B8A8C057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73" r="38667"/>
          <a:stretch/>
        </p:blipFill>
        <p:spPr>
          <a:xfrm rot="5400000">
            <a:off x="9021885" y="652858"/>
            <a:ext cx="1386630" cy="1429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2420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005964C-0E09-191F-C42B-62C812C58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Førsteklassingen:</a:t>
            </a:r>
          </a:p>
        </p:txBody>
      </p:sp>
      <p:sp>
        <p:nvSpPr>
          <p:cNvPr id="5" name="Rektangel 4" descr="Parent and Child">
            <a:extLst>
              <a:ext uri="{FF2B5EF4-FFF2-40B4-BE49-F238E27FC236}">
                <a16:creationId xmlns:a16="http://schemas.microsoft.com/office/drawing/2014/main" id="{D37293A4-14DC-F49A-96D1-03C26060B61D}"/>
              </a:ext>
            </a:extLst>
          </p:cNvPr>
          <p:cNvSpPr/>
          <p:nvPr/>
        </p:nvSpPr>
        <p:spPr>
          <a:xfrm>
            <a:off x="7210549" y="4772227"/>
            <a:ext cx="1944000" cy="1944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person, Menneskeansikt, klær, halsbånd&#10;&#10;Automatisk generert beskrivelse">
            <a:extLst>
              <a:ext uri="{FF2B5EF4-FFF2-40B4-BE49-F238E27FC236}">
                <a16:creationId xmlns:a16="http://schemas.microsoft.com/office/drawing/2014/main" id="{4840936E-279A-CD2A-3118-9AF82B065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46" t="1602" r="4121" b="-283"/>
          <a:stretch/>
        </p:blipFill>
        <p:spPr>
          <a:xfrm rot="16200000">
            <a:off x="7305848" y="624184"/>
            <a:ext cx="1386630" cy="1487204"/>
          </a:xfrm>
          <a:prstGeom prst="ellipse">
            <a:avLst/>
          </a:prstGeom>
        </p:spPr>
      </p:pic>
      <p:pic>
        <p:nvPicPr>
          <p:cNvPr id="10" name="Bilde 9" descr="Et bilde som inneholder person, klær, utendørs, innsjø&#10;&#10;Automatisk generert beskrivelse">
            <a:extLst>
              <a:ext uri="{FF2B5EF4-FFF2-40B4-BE49-F238E27FC236}">
                <a16:creationId xmlns:a16="http://schemas.microsoft.com/office/drawing/2014/main" id="{F8B1174E-AE6F-4AEB-B078-30B8A8C057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73" r="38667"/>
          <a:stretch/>
        </p:blipFill>
        <p:spPr>
          <a:xfrm rot="5400000">
            <a:off x="9021885" y="652858"/>
            <a:ext cx="1386630" cy="1429857"/>
          </a:xfrm>
          <a:prstGeom prst="ellipse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9F4B54E-5B3D-3D93-79FB-92D8FEA77FE7}"/>
              </a:ext>
            </a:extLst>
          </p:cNvPr>
          <p:cNvSpPr txBox="1">
            <a:spLocks/>
          </p:cNvSpPr>
          <p:nvPr/>
        </p:nvSpPr>
        <p:spPr>
          <a:xfrm>
            <a:off x="1019371" y="2789063"/>
            <a:ext cx="4877979" cy="276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3C3D43"/>
                </a:solidFill>
              </a:rPr>
              <a:t> klarer ikke å bedømme avstand og fart til biler som nærmer seg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3C3D43"/>
                </a:solidFill>
              </a:rPr>
              <a:t> Forstår ikke at biler kan dukke opp når de selv ikke ser dem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3C3D43"/>
                </a:solidFill>
              </a:rPr>
              <a:t> følger regler ukritisk</a:t>
            </a:r>
          </a:p>
          <a:p>
            <a:endParaRPr lang="nb-NO" dirty="0"/>
          </a:p>
        </p:txBody>
      </p:sp>
      <p:pic>
        <p:nvPicPr>
          <p:cNvPr id="11" name="Bilde 10" descr="Et bilde som inneholder utendørs, person, klær, grunn&#10;&#10;Automatisk generert beskrivelse">
            <a:extLst>
              <a:ext uri="{FF2B5EF4-FFF2-40B4-BE49-F238E27FC236}">
                <a16:creationId xmlns:a16="http://schemas.microsoft.com/office/drawing/2014/main" id="{0F3C11AF-4FEF-E5A4-B818-1ADBAE277A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88" r="30412"/>
          <a:stretch/>
        </p:blipFill>
        <p:spPr>
          <a:xfrm rot="5400000">
            <a:off x="6655205" y="2361734"/>
            <a:ext cx="4175119" cy="43740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5602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70A4EB1-CA2A-8086-CE0F-5F4585BC1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5557273" cy="338465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  <a:latin typeface="din-2014"/>
              </a:rPr>
              <a:t> </a:t>
            </a:r>
            <a:r>
              <a:rPr lang="nb-NO" sz="2400" b="0" i="0" dirty="0">
                <a:solidFill>
                  <a:srgbClr val="3C3D43"/>
                </a:solidFill>
                <a:effectLst/>
              </a:rPr>
              <a:t>har trafikkerfaring fra eget nærmiljø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ikke lenger så regelbundne, regler tilpasses eller droppes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stiller mer spørsmål og aksepterer ikke ukritisk voksnes pålegg og anbefalinger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mer selvstendige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begynner å relatere seg mer til jevnaldrende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005964C-0E09-191F-C42B-62C812C58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Femteklassingen</a:t>
            </a:r>
          </a:p>
        </p:txBody>
      </p:sp>
      <p:sp>
        <p:nvSpPr>
          <p:cNvPr id="5" name="Rektangel 4" descr="Parent and Child">
            <a:extLst>
              <a:ext uri="{FF2B5EF4-FFF2-40B4-BE49-F238E27FC236}">
                <a16:creationId xmlns:a16="http://schemas.microsoft.com/office/drawing/2014/main" id="{D37293A4-14DC-F49A-96D1-03C26060B61D}"/>
              </a:ext>
            </a:extLst>
          </p:cNvPr>
          <p:cNvSpPr/>
          <p:nvPr/>
        </p:nvSpPr>
        <p:spPr>
          <a:xfrm>
            <a:off x="7210549" y="4772227"/>
            <a:ext cx="1944000" cy="1944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person, Menneskeansikt, klær, halsbånd&#10;&#10;Automatisk generert beskrivelse">
            <a:extLst>
              <a:ext uri="{FF2B5EF4-FFF2-40B4-BE49-F238E27FC236}">
                <a16:creationId xmlns:a16="http://schemas.microsoft.com/office/drawing/2014/main" id="{3DDEE33A-1CA8-1F9A-7DDA-F2993B2E9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46" t="1602" r="4121" b="-283"/>
          <a:stretch/>
        </p:blipFill>
        <p:spPr>
          <a:xfrm rot="16200000">
            <a:off x="7305848" y="624184"/>
            <a:ext cx="1386630" cy="1487204"/>
          </a:xfrm>
          <a:prstGeom prst="ellipse">
            <a:avLst/>
          </a:prstGeom>
        </p:spPr>
      </p:pic>
      <p:pic>
        <p:nvPicPr>
          <p:cNvPr id="7" name="Bilde 6" descr="Et bilde som inneholder utendørs, person, klær, grunn&#10;&#10;Automatisk generert beskrivelse">
            <a:extLst>
              <a:ext uri="{FF2B5EF4-FFF2-40B4-BE49-F238E27FC236}">
                <a16:creationId xmlns:a16="http://schemas.microsoft.com/office/drawing/2014/main" id="{3B65CD83-D503-0E88-4960-6AD4B8432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8" r="30412"/>
          <a:stretch/>
        </p:blipFill>
        <p:spPr>
          <a:xfrm rot="5400000">
            <a:off x="10719170" y="642936"/>
            <a:ext cx="1323560" cy="1386630"/>
          </a:xfrm>
          <a:prstGeom prst="ellipse">
            <a:avLst/>
          </a:prstGeom>
        </p:spPr>
      </p:pic>
      <p:pic>
        <p:nvPicPr>
          <p:cNvPr id="8" name="Bilde 7" descr="Et bilde som inneholder person, klær, utendørs, innsjø&#10;&#10;Automatisk generert beskrivelse">
            <a:extLst>
              <a:ext uri="{FF2B5EF4-FFF2-40B4-BE49-F238E27FC236}">
                <a16:creationId xmlns:a16="http://schemas.microsoft.com/office/drawing/2014/main" id="{66BEADB6-7CA9-95A8-97C0-752E83934F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73" r="38667"/>
          <a:stretch/>
        </p:blipFill>
        <p:spPr>
          <a:xfrm rot="5400000">
            <a:off x="6834773" y="2713036"/>
            <a:ext cx="3815983" cy="39349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2747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70A4EB1-CA2A-8086-CE0F-5F4585BC1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5053471" cy="338465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  <a:latin typeface="din-2014"/>
              </a:rPr>
              <a:t> </a:t>
            </a:r>
            <a:r>
              <a:rPr lang="nb-NO" sz="2400" b="0" i="0" dirty="0">
                <a:solidFill>
                  <a:srgbClr val="3C3D43"/>
                </a:solidFill>
                <a:effectLst/>
              </a:rPr>
              <a:t>har trafikkerfaring og en god del trafikkunnskap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kan konsentrere seg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mangelfull risikoforståelse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tester grenser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C3D43"/>
                </a:solidFill>
                <a:effectLst/>
              </a:rPr>
              <a:t> stor tro på egne ferdigheter og usårbarhet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005964C-0E09-191F-C42B-62C812C58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Niendeklassingen</a:t>
            </a:r>
          </a:p>
        </p:txBody>
      </p:sp>
      <p:sp>
        <p:nvSpPr>
          <p:cNvPr id="5" name="Rektangel 4" descr="Parent and Child">
            <a:extLst>
              <a:ext uri="{FF2B5EF4-FFF2-40B4-BE49-F238E27FC236}">
                <a16:creationId xmlns:a16="http://schemas.microsoft.com/office/drawing/2014/main" id="{D37293A4-14DC-F49A-96D1-03C26060B61D}"/>
              </a:ext>
            </a:extLst>
          </p:cNvPr>
          <p:cNvSpPr/>
          <p:nvPr/>
        </p:nvSpPr>
        <p:spPr>
          <a:xfrm>
            <a:off x="7210549" y="4772227"/>
            <a:ext cx="1944000" cy="1944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person, Menneskeansikt, klær, halsbånd&#10;&#10;Automatisk generert beskrivelse">
            <a:extLst>
              <a:ext uri="{FF2B5EF4-FFF2-40B4-BE49-F238E27FC236}">
                <a16:creationId xmlns:a16="http://schemas.microsoft.com/office/drawing/2014/main" id="{031DC600-8C01-346B-DEF6-0070FCC73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46" t="1602" r="4121" b="-283"/>
          <a:stretch/>
        </p:blipFill>
        <p:spPr>
          <a:xfrm rot="16200000">
            <a:off x="6741001" y="2371003"/>
            <a:ext cx="4078203" cy="4374000"/>
          </a:xfrm>
          <a:prstGeom prst="ellipse">
            <a:avLst/>
          </a:prstGeom>
        </p:spPr>
      </p:pic>
      <p:pic>
        <p:nvPicPr>
          <p:cNvPr id="8" name="Bilde 7" descr="Et bilde som inneholder person, klær, utendørs, innsjø&#10;&#10;Automatisk generert beskrivelse">
            <a:extLst>
              <a:ext uri="{FF2B5EF4-FFF2-40B4-BE49-F238E27FC236}">
                <a16:creationId xmlns:a16="http://schemas.microsoft.com/office/drawing/2014/main" id="{ACF54353-28A8-D129-36AB-F026856E2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73" r="38667"/>
          <a:stretch/>
        </p:blipFill>
        <p:spPr>
          <a:xfrm rot="5400000">
            <a:off x="9021885" y="652858"/>
            <a:ext cx="1386630" cy="1429857"/>
          </a:xfrm>
          <a:prstGeom prst="ellipse">
            <a:avLst/>
          </a:prstGeom>
        </p:spPr>
      </p:pic>
      <p:pic>
        <p:nvPicPr>
          <p:cNvPr id="9" name="Bilde 8" descr="Et bilde som inneholder utendørs, person, klær, grunn&#10;&#10;Automatisk generert beskrivelse">
            <a:extLst>
              <a:ext uri="{FF2B5EF4-FFF2-40B4-BE49-F238E27FC236}">
                <a16:creationId xmlns:a16="http://schemas.microsoft.com/office/drawing/2014/main" id="{2DB1B3A1-777A-FD4A-A52E-8B0DE7B2AF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88" r="30412"/>
          <a:stretch/>
        </p:blipFill>
        <p:spPr>
          <a:xfrm rot="5400000">
            <a:off x="10719170" y="642936"/>
            <a:ext cx="1323560" cy="13866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0371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3B97112-22B8-9A81-3A3A-3905F3AB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28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DA47E2-92AE-18D8-A4BC-0EE5ABC2A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6316" y="2359572"/>
            <a:ext cx="8935452" cy="3384655"/>
          </a:xfrm>
        </p:spPr>
        <p:txBody>
          <a:bodyPr/>
          <a:lstStyle/>
          <a:p>
            <a:r>
              <a:rPr lang="nb-NO" sz="2800" b="0" i="0" dirty="0">
                <a:solidFill>
                  <a:srgbClr val="3C3D43"/>
                </a:solidFill>
                <a:effectLst/>
              </a:rPr>
              <a:t>En viktig del av saksgrunnlaget for vurderingen om skoleveien er særlig farlig eller vanskelig for et barn, er en god </a:t>
            </a:r>
            <a:r>
              <a:rPr lang="nb-NO" sz="2800" b="1" i="0" dirty="0">
                <a:solidFill>
                  <a:srgbClr val="3C3D43"/>
                </a:solidFill>
                <a:effectLst/>
              </a:rPr>
              <a:t>beskrivelse av veien. </a:t>
            </a:r>
          </a:p>
          <a:p>
            <a:r>
              <a:rPr lang="nb-NO" sz="2800" b="0" i="0" dirty="0">
                <a:solidFill>
                  <a:srgbClr val="3C3D43"/>
                </a:solidFill>
                <a:effectLst/>
              </a:rPr>
              <a:t>Det er dette Utdanningsdirektoratet kaller en «objektiv vurdering» av skoleveien i sitt rundskriv. </a:t>
            </a:r>
          </a:p>
          <a:p>
            <a:r>
              <a:rPr lang="nb-NO" sz="2800" b="0" i="0" dirty="0">
                <a:solidFill>
                  <a:srgbClr val="3C3D43"/>
                </a:solidFill>
                <a:effectLst/>
              </a:rPr>
              <a:t>Det må beskrives </a:t>
            </a:r>
            <a:r>
              <a:rPr lang="nb-NO" sz="2800" b="1" i="0" dirty="0">
                <a:solidFill>
                  <a:srgbClr val="3C3D43"/>
                </a:solidFill>
                <a:effectLst/>
              </a:rPr>
              <a:t>konkret</a:t>
            </a:r>
            <a:r>
              <a:rPr lang="nb-NO" sz="2800" b="0" i="0" dirty="0">
                <a:solidFill>
                  <a:srgbClr val="3C3D43"/>
                </a:solidFill>
                <a:effectLst/>
              </a:rPr>
              <a:t> hvilke forhold som er særlig farlige eller vanskelige på den aktuelle veien.</a:t>
            </a:r>
            <a:endParaRPr lang="nb-NO" sz="2800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85ED1C5-4976-DA04-09B3-92B0F814F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er «Særlig farlig» skolevei</a:t>
            </a:r>
          </a:p>
        </p:txBody>
      </p:sp>
      <p:sp>
        <p:nvSpPr>
          <p:cNvPr id="6" name="Rektangel 5" descr="Advarsel">
            <a:extLst>
              <a:ext uri="{FF2B5EF4-FFF2-40B4-BE49-F238E27FC236}">
                <a16:creationId xmlns:a16="http://schemas.microsoft.com/office/drawing/2014/main" id="{9D9AE95D-FC80-9F74-73D4-F4429E5313A4}"/>
              </a:ext>
            </a:extLst>
          </p:cNvPr>
          <p:cNvSpPr/>
          <p:nvPr/>
        </p:nvSpPr>
        <p:spPr>
          <a:xfrm>
            <a:off x="216191" y="3247662"/>
            <a:ext cx="1944000" cy="1944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4481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3B97112-22B8-9A81-3A3A-3905F3AB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29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DA47E2-92AE-18D8-A4BC-0EE5ABC2A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6316" y="2359572"/>
            <a:ext cx="8935452" cy="3384655"/>
          </a:xfrm>
        </p:spPr>
        <p:txBody>
          <a:bodyPr>
            <a:normAutofit fontScale="92500" lnSpcReduction="10000"/>
          </a:bodyPr>
          <a:lstStyle/>
          <a:p>
            <a:r>
              <a:rPr lang="nb-NO" sz="2800" b="0" i="0" dirty="0">
                <a:solidFill>
                  <a:srgbClr val="3C3D43"/>
                </a:solidFill>
                <a:effectLst/>
              </a:rPr>
              <a:t>Om en skolevei er særlig farlig eller vanskelig, henger nøye sammen med forutsetninger og modning hos </a:t>
            </a:r>
            <a:r>
              <a:rPr lang="nb-NO" sz="2800" b="1" i="0" dirty="0">
                <a:solidFill>
                  <a:srgbClr val="3C3D43"/>
                </a:solidFill>
                <a:effectLst/>
              </a:rPr>
              <a:t>det enkelte </a:t>
            </a:r>
            <a:r>
              <a:rPr lang="nb-NO" sz="2800" b="0" i="0" dirty="0">
                <a:solidFill>
                  <a:srgbClr val="3C3D43"/>
                </a:solidFill>
                <a:effectLst/>
              </a:rPr>
              <a:t>barn. </a:t>
            </a:r>
          </a:p>
          <a:p>
            <a:r>
              <a:rPr lang="nb-NO" sz="2800" b="1" i="0" dirty="0">
                <a:solidFill>
                  <a:srgbClr val="3C3D43"/>
                </a:solidFill>
                <a:effectLst/>
              </a:rPr>
              <a:t>En subjektiv vurdering </a:t>
            </a:r>
            <a:r>
              <a:rPr lang="nb-NO" sz="2800" b="0" i="0" dirty="0">
                <a:solidFill>
                  <a:srgbClr val="3C3D43"/>
                </a:solidFill>
                <a:effectLst/>
              </a:rPr>
              <a:t>av det enkelte barn må derfor gjøres for å kunne vurdere om en vei er særlig farlig eller vanskelig.</a:t>
            </a:r>
          </a:p>
          <a:p>
            <a:r>
              <a:rPr lang="nb-NO" sz="2800" b="0" i="0" dirty="0">
                <a:solidFill>
                  <a:srgbClr val="3C3D43"/>
                </a:solidFill>
                <a:effectLst/>
              </a:rPr>
              <a:t>Det som er særlig farlig for en 6-åring, er ikke nødvendigvis like farlig for 10-åringen eller 15-åringen.</a:t>
            </a:r>
          </a:p>
          <a:p>
            <a:endParaRPr lang="nb-NO" sz="2800" dirty="0">
              <a:solidFill>
                <a:srgbClr val="3C3D43"/>
              </a:solidFill>
            </a:endParaRPr>
          </a:p>
          <a:p>
            <a:r>
              <a:rPr lang="nb-NO" sz="2800" dirty="0">
                <a:solidFill>
                  <a:srgbClr val="3C3D43"/>
                </a:solidFill>
              </a:rPr>
              <a:t>Hvert barn har unike forutsetninger!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85ED1C5-4976-DA04-09B3-92B0F814F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Barnets forutsetninger i trafikken</a:t>
            </a:r>
          </a:p>
        </p:txBody>
      </p:sp>
      <p:sp>
        <p:nvSpPr>
          <p:cNvPr id="6" name="Rektangel 5" descr="Advarsel">
            <a:extLst>
              <a:ext uri="{FF2B5EF4-FFF2-40B4-BE49-F238E27FC236}">
                <a16:creationId xmlns:a16="http://schemas.microsoft.com/office/drawing/2014/main" id="{9D9AE95D-FC80-9F74-73D4-F4429E5313A4}"/>
              </a:ext>
            </a:extLst>
          </p:cNvPr>
          <p:cNvSpPr/>
          <p:nvPr/>
        </p:nvSpPr>
        <p:spPr>
          <a:xfrm>
            <a:off x="216191" y="3247662"/>
            <a:ext cx="1944000" cy="1944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18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977CAD0-2C96-8668-D1F4-02237C532C8C}"/>
              </a:ext>
            </a:extLst>
          </p:cNvPr>
          <p:cNvSpPr/>
          <p:nvPr/>
        </p:nvSpPr>
        <p:spPr>
          <a:xfrm>
            <a:off x="9698832" y="0"/>
            <a:ext cx="2418240" cy="6858000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9744232" y="0"/>
            <a:ext cx="244353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9783491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383" y="2465655"/>
            <a:ext cx="912845" cy="9144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7308231" y="0"/>
            <a:ext cx="2447691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7313530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pic>
        <p:nvPicPr>
          <p:cNvPr id="26" name="Grafikk 25" descr="Vei kontur">
            <a:extLst>
              <a:ext uri="{FF2B5EF4-FFF2-40B4-BE49-F238E27FC236}">
                <a16:creationId xmlns:a16="http://schemas.microsoft.com/office/drawing/2014/main" id="{09066552-6120-A77F-6CDF-4E3C34D2B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5273" y="2465655"/>
            <a:ext cx="914400" cy="9144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4872154" y="0"/>
            <a:ext cx="2447691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4875232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pic>
        <p:nvPicPr>
          <p:cNvPr id="18" name="Grafikk 17" descr="Buss kontur">
            <a:extLst>
              <a:ext uri="{FF2B5EF4-FFF2-40B4-BE49-F238E27FC236}">
                <a16:creationId xmlns:a16="http://schemas.microsoft.com/office/drawing/2014/main" id="{B0C55B67-6998-8288-03F6-478F516FB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4672" y="2465655"/>
            <a:ext cx="914400" cy="9144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2436077" y="0"/>
            <a:ext cx="2447691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2436157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pic>
        <p:nvPicPr>
          <p:cNvPr id="24" name="Grafikk 23" descr="Familie med to barn kontur">
            <a:extLst>
              <a:ext uri="{FF2B5EF4-FFF2-40B4-BE49-F238E27FC236}">
                <a16:creationId xmlns:a16="http://schemas.microsoft.com/office/drawing/2014/main" id="{234B3868-4F4D-D83D-8539-8F1CFFD22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5230" y="246565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0" y="0"/>
            <a:ext cx="2447691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11614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pic>
        <p:nvPicPr>
          <p:cNvPr id="22" name="Grafikk 21" descr="Mann med barn kontur">
            <a:extLst>
              <a:ext uri="{FF2B5EF4-FFF2-40B4-BE49-F238E27FC236}">
                <a16:creationId xmlns:a16="http://schemas.microsoft.com/office/drawing/2014/main" id="{0D405F07-103B-F742-6F78-AA52863C5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961" y="2465655"/>
            <a:ext cx="914400" cy="914400"/>
          </a:xfrm>
          <a:prstGeom prst="rect">
            <a:avLst/>
          </a:prstGeom>
        </p:spPr>
      </p:pic>
      <p:sp>
        <p:nvSpPr>
          <p:cNvPr id="17" name="Rettvinklet trekant 16">
            <a:extLst>
              <a:ext uri="{FF2B5EF4-FFF2-40B4-BE49-F238E27FC236}">
                <a16:creationId xmlns:a16="http://schemas.microsoft.com/office/drawing/2014/main" id="{0D2540BF-5456-7BD7-2786-9A4895BB7D8F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9E1AFEA6-16D9-C62D-A658-3E9D1E363A0F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A2918149-F4F9-BD1A-8705-3D1906ACF5F3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EAB2B493-4DC1-4FD0-1213-6E0A5885E054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7819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3B97112-22B8-9A81-3A3A-3905F3AB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30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DA47E2-92AE-18D8-A4BC-0EE5ABC2A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5727" y="2359572"/>
            <a:ext cx="5774313" cy="338465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nb-NO" altLang="nb-NO" sz="2800" dirty="0" err="1"/>
              <a:t>Udir</a:t>
            </a:r>
            <a:r>
              <a:rPr lang="nb-NO" altLang="nb-NO" sz="2800" dirty="0"/>
              <a:t> 2-2019:</a:t>
            </a:r>
          </a:p>
          <a:p>
            <a:pPr>
              <a:buNone/>
            </a:pPr>
            <a:r>
              <a:rPr lang="nb-NO" sz="2800" dirty="0"/>
              <a:t>For å få rett til gratis skoleskyss må det foreligge en «særlig risiko». Dette betyr at trafikkutfordringene på veien er større enn det kan forventes at eleven mestrer.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85ED1C5-4976-DA04-09B3-92B0F814F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5727" y="0"/>
            <a:ext cx="5601229" cy="2061102"/>
          </a:xfrm>
        </p:spPr>
        <p:txBody>
          <a:bodyPr/>
          <a:lstStyle/>
          <a:p>
            <a:r>
              <a:rPr lang="nb-NO" dirty="0" err="1"/>
              <a:t>Udir</a:t>
            </a:r>
            <a:r>
              <a:rPr lang="nb-NO" dirty="0"/>
              <a:t> om «særlig farlig»</a:t>
            </a:r>
          </a:p>
        </p:txBody>
      </p:sp>
      <p:pic>
        <p:nvPicPr>
          <p:cNvPr id="5" name="Plassholder for bilde 8">
            <a:extLst>
              <a:ext uri="{FF2B5EF4-FFF2-40B4-BE49-F238E27FC236}">
                <a16:creationId xmlns:a16="http://schemas.microsoft.com/office/drawing/2014/main" id="{6EDE02EF-785C-CCCA-C429-CD8F1B515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762" b="19366"/>
          <a:stretch/>
        </p:blipFill>
        <p:spPr>
          <a:xfrm>
            <a:off x="981420" y="658289"/>
            <a:ext cx="4572002" cy="5541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102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C57B7A3-F4EB-509B-4D4D-B37E5FFA4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9003666" cy="43841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500" dirty="0"/>
              <a:t>Hvem har </a:t>
            </a:r>
            <a:r>
              <a:rPr lang="nb-NO" sz="2500" b="1" dirty="0"/>
              <a:t>ansvaret</a:t>
            </a:r>
            <a:r>
              <a:rPr lang="nb-NO" sz="2500" dirty="0"/>
              <a:t> for barns sikkerhet på skolevei og hvordan skal dette ansvaret ivaretas?​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500" dirty="0"/>
              <a:t>Finnes ikke </a:t>
            </a:r>
            <a:r>
              <a:rPr lang="nb-NO" sz="2500" b="1" dirty="0"/>
              <a:t>nasjonale kriterier</a:t>
            </a:r>
            <a:r>
              <a:rPr lang="nb-NO" sz="2500" dirty="0"/>
              <a:t>.​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500" dirty="0"/>
              <a:t>Forskjellige instanser forvalter samme regelverk, gir </a:t>
            </a:r>
            <a:r>
              <a:rPr lang="nb-NO" sz="2500" b="1" dirty="0"/>
              <a:t>helt ulik praksis</a:t>
            </a:r>
            <a:r>
              <a:rPr lang="nb-NO" sz="2500" dirty="0"/>
              <a:t>.​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500" dirty="0"/>
              <a:t>Det er </a:t>
            </a:r>
            <a:r>
              <a:rPr lang="nb-NO" sz="2500" b="1" dirty="0"/>
              <a:t>ikke noe krav til kompetanse </a:t>
            </a:r>
            <a:r>
              <a:rPr lang="nb-NO" sz="2500" dirty="0"/>
              <a:t>til de som skal vurdere​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500" dirty="0"/>
              <a:t>Hvordan vurdere </a:t>
            </a:r>
            <a:r>
              <a:rPr lang="nb-NO" sz="2500" b="1" dirty="0"/>
              <a:t>barnets beste </a:t>
            </a:r>
            <a:r>
              <a:rPr lang="nb-NO" sz="2500" dirty="0"/>
              <a:t>i slike saker?​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500" dirty="0"/>
              <a:t>Hvordan sikre at </a:t>
            </a:r>
            <a:r>
              <a:rPr lang="nb-NO" sz="2500" b="1" dirty="0"/>
              <a:t>alle barn </a:t>
            </a:r>
            <a:r>
              <a:rPr lang="nb-NO" sz="2500" dirty="0"/>
              <a:t>får en </a:t>
            </a:r>
            <a:r>
              <a:rPr lang="nb-NO" sz="2500" b="1" dirty="0"/>
              <a:t>likeverdig</a:t>
            </a:r>
            <a:r>
              <a:rPr lang="nb-NO" sz="2500" dirty="0"/>
              <a:t> vurdering av skyssbehovet</a:t>
            </a:r>
            <a:r>
              <a:rPr lang="nb-NO" dirty="0"/>
              <a:t>?​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2709A6-71FC-D43A-4A3B-743019E7A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Det </a:t>
            </a:r>
            <a:r>
              <a:rPr lang="nb-NO" b="1" dirty="0"/>
              <a:t>er</a:t>
            </a:r>
            <a:r>
              <a:rPr lang="nb-NO" dirty="0"/>
              <a:t> komplisert!</a:t>
            </a:r>
          </a:p>
        </p:txBody>
      </p:sp>
    </p:spTree>
    <p:extLst>
      <p:ext uri="{BB962C8B-B14F-4D97-AF65-F5344CB8AC3E}">
        <p14:creationId xmlns:p14="http://schemas.microsoft.com/office/powerpoint/2010/main" val="2343907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1">
            <a:extLst>
              <a:ext uri="{FF2B5EF4-FFF2-40B4-BE49-F238E27FC236}">
                <a16:creationId xmlns:a16="http://schemas.microsoft.com/office/drawing/2014/main" id="{B23454EC-B052-DA4E-D3E9-64EE8E8EB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5344084" cy="2061102"/>
          </a:xfrm>
        </p:spPr>
        <p:txBody>
          <a:bodyPr anchor="b">
            <a:normAutofit/>
          </a:bodyPr>
          <a:lstStyle/>
          <a:p>
            <a:r>
              <a:rPr lang="en-US" dirty="0" err="1"/>
              <a:t>Brosjyre</a:t>
            </a:r>
            <a:r>
              <a:rPr lang="en-US" dirty="0"/>
              <a:t> – </a:t>
            </a:r>
            <a:r>
              <a:rPr lang="en-US" dirty="0" err="1"/>
              <a:t>særlig</a:t>
            </a:r>
            <a:r>
              <a:rPr lang="en-US" dirty="0"/>
              <a:t> </a:t>
            </a:r>
            <a:r>
              <a:rPr lang="en-US" dirty="0" err="1"/>
              <a:t>farlig</a:t>
            </a:r>
            <a:r>
              <a:rPr lang="en-US" dirty="0"/>
              <a:t> </a:t>
            </a:r>
            <a:r>
              <a:rPr lang="en-US" dirty="0" err="1"/>
              <a:t>skolevei</a:t>
            </a:r>
            <a:endParaRPr lang="en-US" dirty="0"/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7F7BE7A2-75B6-2404-9BD6-B6C229B0A29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174832" cy="3439377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dirty="0"/>
              <a:t>KLP - samarbeid, praktisk og økonomisk støtte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dirty="0"/>
              <a:t>Professor i kroppsøving og idrett ved NTNU, Monika Haga, gjennomgang av kapittel 3 - Barns forutsetninger i trafikken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dirty="0"/>
              <a:t>Foreldreutvalget for grunnopplæringen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dirty="0"/>
              <a:t>Statens vegvesen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dirty="0"/>
              <a:t>Utdanningsdirektoratet, juridisk kvalitetssikring og gjennomgang av innholdet.</a:t>
            </a:r>
            <a:endParaRPr lang="en-US" dirty="0"/>
          </a:p>
          <a:p>
            <a:endParaRPr lang="en-US" dirty="0"/>
          </a:p>
        </p:txBody>
      </p:sp>
      <p:pic>
        <p:nvPicPr>
          <p:cNvPr id="3" name="Bilde 2" descr="Et bilde som inneholder tekst, himmel, person, utendørs&#10;&#10;Automatisk generert beskrivelse">
            <a:extLst>
              <a:ext uri="{FF2B5EF4-FFF2-40B4-BE49-F238E27FC236}">
                <a16:creationId xmlns:a16="http://schemas.microsoft.com/office/drawing/2014/main" id="{E9E43872-3D98-4BC1-A896-17931285F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054" r="730" b="129"/>
          <a:stretch/>
        </p:blipFill>
        <p:spPr>
          <a:xfrm>
            <a:off x="6694714" y="150588"/>
            <a:ext cx="5344084" cy="6707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0037112D-6EC6-411B-95CA-9A38E893B5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618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fld id="{288739DA-7560-4347-BFD0-A3877F9BFB10}" type="slidenum">
              <a:rPr lang="nb-NO" sz="300" smtClean="0"/>
              <a:pPr>
                <a:lnSpc>
                  <a:spcPct val="90000"/>
                </a:lnSpc>
                <a:spcAft>
                  <a:spcPts val="800"/>
                </a:spcAft>
              </a:pPr>
              <a:t>32</a:t>
            </a:fld>
            <a:endParaRPr lang="nb-NO" sz="300"/>
          </a:p>
        </p:txBody>
      </p:sp>
    </p:spTree>
    <p:extLst>
      <p:ext uri="{BB962C8B-B14F-4D97-AF65-F5344CB8AC3E}">
        <p14:creationId xmlns:p14="http://schemas.microsoft.com/office/powerpoint/2010/main" val="566127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A1D7A124-500D-4554-6890-503A5F7E5CF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28906" b="28906"/>
          <a:stretch/>
        </p:blipFill>
        <p:spPr>
          <a:xfrm>
            <a:off x="385011" y="0"/>
            <a:ext cx="12192000" cy="6858000"/>
          </a:xfrm>
        </p:spPr>
      </p:pic>
      <p:pic>
        <p:nvPicPr>
          <p:cNvPr id="3" name="Bilde 2" descr="Et bilde som inneholder utendørs, snø, himmel, natur, barn langs skummel skolevei">
            <a:extLst>
              <a:ext uri="{FF2B5EF4-FFF2-40B4-BE49-F238E27FC236}">
                <a16:creationId xmlns:a16="http://schemas.microsoft.com/office/drawing/2014/main" id="{991666AC-2BD2-8171-25E5-27C584E5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5" t="1" r="1956" b="3"/>
          <a:stretch/>
        </p:blipFill>
        <p:spPr>
          <a:xfrm>
            <a:off x="0" y="-1239692"/>
            <a:ext cx="12229719" cy="9337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CF4E56-7B6F-710F-CF30-93E7A4FB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3" y="4227330"/>
            <a:ext cx="6632275" cy="734743"/>
          </a:xfrm>
        </p:spPr>
        <p:txBody>
          <a:bodyPr/>
          <a:lstStyle/>
          <a:p>
            <a:r>
              <a:rPr lang="nb-NO" dirty="0">
                <a:solidFill>
                  <a:schemeClr val="tx1">
                    <a:lumMod val="75000"/>
                  </a:schemeClr>
                </a:solidFill>
              </a:rPr>
              <a:t>Takk for  oppmerksomheten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3D806F8-F582-4E36-7A94-13E2862D16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F958CD8D-BD50-63E4-56EA-C765A2CC0A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27F96D6-4C9F-6E1B-02C9-D9DB46308B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B50863B2-F43E-DDBC-00C3-8BB7203877C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636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977CAD0-2C96-8668-D1F4-02237C532C8C}"/>
              </a:ext>
            </a:extLst>
          </p:cNvPr>
          <p:cNvSpPr/>
          <p:nvPr/>
        </p:nvSpPr>
        <p:spPr>
          <a:xfrm>
            <a:off x="9698832" y="0"/>
            <a:ext cx="2418240" cy="6858000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10841841" y="0"/>
            <a:ext cx="134592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9500067" y="0"/>
            <a:ext cx="1348213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8158252" y="0"/>
            <a:ext cx="134821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6816436" y="0"/>
            <a:ext cx="134821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-4346209" y="0"/>
            <a:ext cx="11158582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10309954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7846" y="2465655"/>
            <a:ext cx="912845" cy="9144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8976070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7636892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08E8E67-758A-2866-3112-055DA387C359}"/>
              </a:ext>
            </a:extLst>
          </p:cNvPr>
          <p:cNvSpPr txBox="1"/>
          <p:nvPr/>
        </p:nvSpPr>
        <p:spPr>
          <a:xfrm>
            <a:off x="815684" y="3796145"/>
            <a:ext cx="5394036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/>
              </a:rPr>
              <a:t>De fleste reglene opprettholdes</a:t>
            </a:r>
          </a:p>
          <a:p>
            <a:endParaRPr lang="nb-NO" sz="20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r>
              <a:rPr lang="nb-NO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/>
              </a:rPr>
              <a:t>Avstandskrav fremdeles 2 kilometer for førsteklassinger og 4 kilometer for resten av grunnskolen – normal rett.</a:t>
            </a:r>
            <a:endParaRPr lang="nb-NO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dirty="0"/>
          </a:p>
        </p:txBody>
      </p:sp>
      <p:sp>
        <p:nvSpPr>
          <p:cNvPr id="11" name="Rettvinklet trekant 10">
            <a:extLst>
              <a:ext uri="{FF2B5EF4-FFF2-40B4-BE49-F238E27FC236}">
                <a16:creationId xmlns:a16="http://schemas.microsoft.com/office/drawing/2014/main" id="{C7C5EA89-1773-A641-12C2-CB35B3CDF43B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DE75FAE0-2433-CE0E-ED10-0FA5E78D26AD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FE154B6C-D83F-AE1B-6876-08FA3FCCE708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DBFEA0C7-2A0B-6DC9-5A3E-1A825E941406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1978955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pic>
        <p:nvPicPr>
          <p:cNvPr id="3" name="Grafikk 2" descr="Mann med barn kontur">
            <a:extLst>
              <a:ext uri="{FF2B5EF4-FFF2-40B4-BE49-F238E27FC236}">
                <a16:creationId xmlns:a16="http://schemas.microsoft.com/office/drawing/2014/main" id="{A70B9354-E290-88DA-D738-5D493C266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6461" y="2465655"/>
            <a:ext cx="914400" cy="91440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6232295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pic>
        <p:nvPicPr>
          <p:cNvPr id="25" name="Grafikk 24" descr="Familie med to barn kontur">
            <a:extLst>
              <a:ext uri="{FF2B5EF4-FFF2-40B4-BE49-F238E27FC236}">
                <a16:creationId xmlns:a16="http://schemas.microsoft.com/office/drawing/2014/main" id="{5A770E86-17B6-65DE-1E8B-340A3F647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1147" y="2465655"/>
            <a:ext cx="914400" cy="914400"/>
          </a:xfrm>
          <a:prstGeom prst="rect">
            <a:avLst/>
          </a:prstGeom>
        </p:spPr>
      </p:pic>
      <p:pic>
        <p:nvPicPr>
          <p:cNvPr id="28" name="Grafikk 27" descr="Buss kontur">
            <a:extLst>
              <a:ext uri="{FF2B5EF4-FFF2-40B4-BE49-F238E27FC236}">
                <a16:creationId xmlns:a16="http://schemas.microsoft.com/office/drawing/2014/main" id="{E592BEAF-33BF-6BC0-4D37-9F214D08B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3422" y="2465655"/>
            <a:ext cx="914400" cy="914400"/>
          </a:xfrm>
          <a:prstGeom prst="rect">
            <a:avLst/>
          </a:prstGeom>
        </p:spPr>
      </p:pic>
      <p:pic>
        <p:nvPicPr>
          <p:cNvPr id="18" name="Grafikk 17" descr="Vei kontur">
            <a:extLst>
              <a:ext uri="{FF2B5EF4-FFF2-40B4-BE49-F238E27FC236}">
                <a16:creationId xmlns:a16="http://schemas.microsoft.com/office/drawing/2014/main" id="{3E4A47E7-D2C3-AEEF-F21A-DCC536FE7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6273" y="2465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2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977CAD0-2C96-8668-D1F4-02237C532C8C}"/>
              </a:ext>
            </a:extLst>
          </p:cNvPr>
          <p:cNvSpPr/>
          <p:nvPr/>
        </p:nvSpPr>
        <p:spPr>
          <a:xfrm>
            <a:off x="9698832" y="0"/>
            <a:ext cx="2418240" cy="6858000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10841841" y="0"/>
            <a:ext cx="134592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9500067" y="0"/>
            <a:ext cx="1348213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8158252" y="0"/>
            <a:ext cx="134821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1413164" y="0"/>
            <a:ext cx="6751485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0" y="0"/>
            <a:ext cx="1413164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10309954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7846" y="2465655"/>
            <a:ext cx="912845" cy="9144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8976070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pic>
        <p:nvPicPr>
          <p:cNvPr id="26" name="Grafikk 25" descr="Brukere kontur">
            <a:extLst>
              <a:ext uri="{FF2B5EF4-FFF2-40B4-BE49-F238E27FC236}">
                <a16:creationId xmlns:a16="http://schemas.microsoft.com/office/drawing/2014/main" id="{09066552-6120-A77F-6CDF-4E3C34D2B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7813" y="2465655"/>
            <a:ext cx="914400" cy="9144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7636892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3579072" y="791773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-593737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171533D-2BE2-0825-E6B2-D63FEB10F76A}"/>
              </a:ext>
            </a:extLst>
          </p:cNvPr>
          <p:cNvSpPr txBox="1"/>
          <p:nvPr/>
        </p:nvSpPr>
        <p:spPr>
          <a:xfrm>
            <a:off x="2368047" y="3823854"/>
            <a:ext cx="5394036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/>
              </a:rPr>
              <a:t>Delt bosted</a:t>
            </a:r>
            <a:endParaRPr lang="nb-NO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nb-NO" sz="28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pPr marL="285750" indent="-285750">
              <a:buFont typeface="Calibri"/>
              <a:buChar char="-"/>
            </a:pPr>
            <a:r>
              <a:rPr lang="nb-NO" dirty="0">
                <a:solidFill>
                  <a:schemeClr val="bg2">
                    <a:lumMod val="20000"/>
                    <a:lumOff val="80000"/>
                  </a:schemeClr>
                </a:solidFill>
                <a:latin typeface="Oblik Light"/>
              </a:rPr>
              <a:t>Barnet har rett til skyss fra alle sine hjem, der opphold er av varig karakter, dersom det fyller kriteriene.</a:t>
            </a:r>
          </a:p>
          <a:p>
            <a:endParaRPr lang="nb-NO" sz="28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dirty="0"/>
          </a:p>
        </p:txBody>
      </p:sp>
      <p:sp>
        <p:nvSpPr>
          <p:cNvPr id="3" name="Rettvinklet trekant 2">
            <a:extLst>
              <a:ext uri="{FF2B5EF4-FFF2-40B4-BE49-F238E27FC236}">
                <a16:creationId xmlns:a16="http://schemas.microsoft.com/office/drawing/2014/main" id="{1736B673-CE4B-A6A0-FF5D-9C90425792BF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38D6FE5E-7261-C76E-71AE-74F040639AAB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A5D1317-C1FA-6442-EBEE-022E434A6F4F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F081F5A-1D73-D3CF-0B1A-35441BA8344E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k 20" descr="Mann med barn kontur">
            <a:extLst>
              <a:ext uri="{FF2B5EF4-FFF2-40B4-BE49-F238E27FC236}">
                <a16:creationId xmlns:a16="http://schemas.microsoft.com/office/drawing/2014/main" id="{2DA8738C-A559-6CCC-A5FE-7FEDFF578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961" y="2465655"/>
            <a:ext cx="914400" cy="914400"/>
          </a:xfrm>
          <a:prstGeom prst="rect">
            <a:avLst/>
          </a:prstGeom>
        </p:spPr>
      </p:pic>
      <p:pic>
        <p:nvPicPr>
          <p:cNvPr id="25" name="Grafikk 24" descr="Familie med to barn kontur">
            <a:extLst>
              <a:ext uri="{FF2B5EF4-FFF2-40B4-BE49-F238E27FC236}">
                <a16:creationId xmlns:a16="http://schemas.microsoft.com/office/drawing/2014/main" id="{D96156C5-FA2A-2D84-17C5-9FA22407ED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1813" y="2465655"/>
            <a:ext cx="914400" cy="914400"/>
          </a:xfrm>
          <a:prstGeom prst="rect">
            <a:avLst/>
          </a:prstGeom>
        </p:spPr>
      </p:pic>
      <p:pic>
        <p:nvPicPr>
          <p:cNvPr id="22" name="Grafikk 21" descr="Buss kontur">
            <a:extLst>
              <a:ext uri="{FF2B5EF4-FFF2-40B4-BE49-F238E27FC236}">
                <a16:creationId xmlns:a16="http://schemas.microsoft.com/office/drawing/2014/main" id="{5A6E318A-2ABF-80EB-0560-0B93AA892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3422" y="2465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1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977CAD0-2C96-8668-D1F4-02237C532C8C}"/>
              </a:ext>
            </a:extLst>
          </p:cNvPr>
          <p:cNvSpPr/>
          <p:nvPr/>
        </p:nvSpPr>
        <p:spPr>
          <a:xfrm>
            <a:off x="9698832" y="0"/>
            <a:ext cx="2418240" cy="6858000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10841841" y="0"/>
            <a:ext cx="134592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9500067" y="0"/>
            <a:ext cx="1348213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2778036" y="0"/>
            <a:ext cx="6728429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1413165" y="0"/>
            <a:ext cx="140961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0" y="0"/>
            <a:ext cx="1413164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10309954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7846" y="2465655"/>
            <a:ext cx="912845" cy="9144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8976070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4963589" y="840719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837547" y="791773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-593737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E8D523C-828C-0939-3875-86E12B7E3345}"/>
              </a:ext>
            </a:extLst>
          </p:cNvPr>
          <p:cNvSpPr txBox="1"/>
          <p:nvPr/>
        </p:nvSpPr>
        <p:spPr>
          <a:xfrm>
            <a:off x="3274419" y="3716557"/>
            <a:ext cx="6213544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 dirty="0">
                <a:solidFill>
                  <a:schemeClr val="bg1">
                    <a:lumMod val="50000"/>
                  </a:schemeClr>
                </a:solidFill>
                <a:latin typeface="Oblik Light"/>
              </a:rPr>
              <a:t>Reisefølge og tilsyn</a:t>
            </a:r>
            <a:endParaRPr lang="nb-NO" sz="2400" dirty="0">
              <a:solidFill>
                <a:schemeClr val="bg1">
                  <a:lumMod val="50000"/>
                </a:schemeClr>
              </a:solidFill>
              <a:latin typeface="Oblik Light" panose="02000503000000020004" pitchFamily="50" charset="0"/>
            </a:endParaRPr>
          </a:p>
          <a:p>
            <a:endParaRPr lang="nb-NO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r>
              <a:rPr lang="nb-NO" dirty="0">
                <a:latin typeface="Oblik Light"/>
              </a:rPr>
              <a:t>Barn har rett på tilsyn eller reisefølge når det er behov – ikke bare på skoleområdet.</a:t>
            </a:r>
            <a:br>
              <a:rPr lang="nb-NO" dirty="0">
                <a:latin typeface="Oblik Light"/>
              </a:rPr>
            </a:br>
            <a:endParaRPr lang="nb-NO" dirty="0">
              <a:latin typeface="Oblik Light"/>
            </a:endParaRPr>
          </a:p>
          <a:p>
            <a:r>
              <a:rPr lang="nb-NO" dirty="0">
                <a:latin typeface="Oblik Light"/>
              </a:rPr>
              <a:t>Eksempel:</a:t>
            </a:r>
          </a:p>
          <a:p>
            <a:pPr marL="285750" indent="-285750">
              <a:buFont typeface="Calibri"/>
              <a:buChar char="-"/>
            </a:pPr>
            <a:r>
              <a:rPr lang="nb-NO" dirty="0">
                <a:latin typeface="Oblik Light"/>
              </a:rPr>
              <a:t>Ved bytte av transportmiddel.</a:t>
            </a:r>
          </a:p>
          <a:p>
            <a:pPr marL="285750" indent="-285750">
              <a:buFont typeface="Calibri"/>
              <a:buChar char="-"/>
            </a:pPr>
            <a:r>
              <a:rPr lang="nb-NO" dirty="0">
                <a:solidFill>
                  <a:srgbClr val="3C3D43"/>
                </a:solidFill>
                <a:latin typeface="Oblik Light"/>
              </a:rPr>
              <a:t>Ikke bare ved bruk av taxi - også andre transportmiddel</a:t>
            </a:r>
          </a:p>
          <a:p>
            <a:pPr marL="285750" indent="-285750">
              <a:buFont typeface="Calibri"/>
              <a:buChar char="-"/>
            </a:pPr>
            <a:r>
              <a:rPr lang="nb-NO" dirty="0">
                <a:solidFill>
                  <a:srgbClr val="3C3D43"/>
                </a:solidFill>
                <a:latin typeface="Oblik Light"/>
              </a:rPr>
              <a:t>Behovsvurdert</a:t>
            </a:r>
            <a:endParaRPr lang="nb-NO" dirty="0">
              <a:solidFill>
                <a:srgbClr val="3C3D43"/>
              </a:solidFill>
              <a:latin typeface="Oblik Light" panose="02000503000000020004" pitchFamily="50" charset="0"/>
            </a:endParaRPr>
          </a:p>
          <a:p>
            <a:endParaRPr lang="nb-NO" sz="2800" dirty="0">
              <a:solidFill>
                <a:srgbClr val="EDF5FC"/>
              </a:solidFill>
              <a:latin typeface="Oblik Light" panose="02000503000000020004" pitchFamily="50" charset="0"/>
            </a:endParaRPr>
          </a:p>
          <a:p>
            <a:endParaRPr lang="nb-NO" sz="2800" dirty="0">
              <a:solidFill>
                <a:srgbClr val="EDF5FC"/>
              </a:solidFill>
              <a:latin typeface="Oblik Light" panose="02000503000000020004" pitchFamily="50" charset="0"/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8E205ECB-D370-F147-5023-B33853813600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F19F60BC-5E7F-EF04-3F98-16811517294D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19EACB58-8EDA-D7A7-13AC-6839F1DB234D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B786EC8-48D2-81FD-575E-FF56A80EC0F9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k 20" descr="Mann med barn kontur">
            <a:extLst>
              <a:ext uri="{FF2B5EF4-FFF2-40B4-BE49-F238E27FC236}">
                <a16:creationId xmlns:a16="http://schemas.microsoft.com/office/drawing/2014/main" id="{362D0ECE-9B51-EA41-DB33-851CC9864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961" y="2465655"/>
            <a:ext cx="914400" cy="914400"/>
          </a:xfrm>
          <a:prstGeom prst="rect">
            <a:avLst/>
          </a:prstGeom>
        </p:spPr>
      </p:pic>
      <p:pic>
        <p:nvPicPr>
          <p:cNvPr id="25" name="Grafikk 24" descr="Familie med to barn kontur">
            <a:extLst>
              <a:ext uri="{FF2B5EF4-FFF2-40B4-BE49-F238E27FC236}">
                <a16:creationId xmlns:a16="http://schemas.microsoft.com/office/drawing/2014/main" id="{B5061B59-D49D-9911-D248-4B7B63B31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4813" y="2465655"/>
            <a:ext cx="914400" cy="914400"/>
          </a:xfrm>
          <a:prstGeom prst="rect">
            <a:avLst/>
          </a:prstGeom>
        </p:spPr>
      </p:pic>
      <p:pic>
        <p:nvPicPr>
          <p:cNvPr id="28" name="Grafikk 27" descr="Buss kontur">
            <a:extLst>
              <a:ext uri="{FF2B5EF4-FFF2-40B4-BE49-F238E27FC236}">
                <a16:creationId xmlns:a16="http://schemas.microsoft.com/office/drawing/2014/main" id="{7A99F418-9BAA-86D4-4ECE-988CB8DD5E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1756" y="2465655"/>
            <a:ext cx="914400" cy="914400"/>
          </a:xfrm>
          <a:prstGeom prst="rect">
            <a:avLst/>
          </a:prstGeom>
        </p:spPr>
      </p:pic>
      <p:pic>
        <p:nvPicPr>
          <p:cNvPr id="22" name="Grafikk 21" descr="Vei kontur">
            <a:extLst>
              <a:ext uri="{FF2B5EF4-FFF2-40B4-BE49-F238E27FC236}">
                <a16:creationId xmlns:a16="http://schemas.microsoft.com/office/drawing/2014/main" id="{781ACCA7-B5B2-2836-BA52-45646F591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26273" y="2465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95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977CAD0-2C96-8668-D1F4-02237C532C8C}"/>
              </a:ext>
            </a:extLst>
          </p:cNvPr>
          <p:cNvSpPr/>
          <p:nvPr/>
        </p:nvSpPr>
        <p:spPr>
          <a:xfrm>
            <a:off x="9698832" y="0"/>
            <a:ext cx="2418240" cy="6858000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10841841" y="0"/>
            <a:ext cx="134592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4187935" y="0"/>
            <a:ext cx="6660346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2778316" y="0"/>
            <a:ext cx="1409619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1413165" y="0"/>
            <a:ext cx="140961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0" y="0"/>
            <a:ext cx="1413164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10309954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7846" y="2465655"/>
            <a:ext cx="912845" cy="9144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6311802" y="791771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2309203" y="791772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837547" y="791773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-593737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3120B1C-A365-193E-0061-FD98DBE0829B}"/>
              </a:ext>
            </a:extLst>
          </p:cNvPr>
          <p:cNvSpPr txBox="1"/>
          <p:nvPr/>
        </p:nvSpPr>
        <p:spPr>
          <a:xfrm>
            <a:off x="4902579" y="3730500"/>
            <a:ext cx="53940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  <a:latin typeface="Oblik Light" panose="02000503000000020004" pitchFamily="50" charset="0"/>
              </a:rPr>
              <a:t>Når daglig skyss ikke er forsvarlig</a:t>
            </a:r>
          </a:p>
          <a:p>
            <a:endParaRPr lang="nb-NO" dirty="0">
              <a:solidFill>
                <a:schemeClr val="bg1"/>
              </a:solidFill>
              <a:latin typeface="Oblik Light" panose="02000503000000020004" pitchFamily="50" charset="0"/>
            </a:endParaRPr>
          </a:p>
          <a:p>
            <a:r>
              <a:rPr lang="nb-NO" dirty="0">
                <a:solidFill>
                  <a:schemeClr val="bg1"/>
                </a:solidFill>
                <a:latin typeface="Oblik Light" panose="02000503000000020004" pitchFamily="50" charset="0"/>
              </a:rPr>
              <a:t>Kommunen har plikt til å tilby innlosjering for eleven.</a:t>
            </a:r>
          </a:p>
          <a:p>
            <a:r>
              <a:rPr lang="nb-NO" dirty="0">
                <a:solidFill>
                  <a:schemeClr val="bg1"/>
                </a:solidFill>
                <a:latin typeface="Oblik Light" panose="02000503000000020004" pitchFamily="50" charset="0"/>
              </a:rPr>
              <a:t>I tvilstilfeller er det foreldre som bestemmer.</a:t>
            </a:r>
          </a:p>
          <a:p>
            <a:r>
              <a:rPr lang="nb-NO" dirty="0">
                <a:solidFill>
                  <a:schemeClr val="bg1"/>
                </a:solidFill>
                <a:latin typeface="Oblik Light" panose="02000503000000020004" pitchFamily="50" charset="0"/>
              </a:rPr>
              <a:t>Foreldre kan velge å selv sørge for skyss, og ikke benytte seg av kommunens tilbud.</a:t>
            </a:r>
          </a:p>
          <a:p>
            <a:endParaRPr lang="nb-NO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sz="28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sz="28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dirty="0"/>
          </a:p>
        </p:txBody>
      </p:sp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39FEF5A5-43EA-7F6F-23C2-CD7F39A625EE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AFC1375-E52E-0AC5-3718-9427E887A6E8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69D86E7E-36B2-0CFC-FBC5-BC89AC8CDB93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691C5D1C-9624-22A9-2592-4066B0E14BEB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k 20" descr="Mann med barn kontur">
            <a:extLst>
              <a:ext uri="{FF2B5EF4-FFF2-40B4-BE49-F238E27FC236}">
                <a16:creationId xmlns:a16="http://schemas.microsoft.com/office/drawing/2014/main" id="{B58352A1-E65F-B6C0-58F6-89E2779CF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961" y="2455072"/>
            <a:ext cx="914400" cy="914400"/>
          </a:xfrm>
          <a:prstGeom prst="rect">
            <a:avLst/>
          </a:prstGeom>
        </p:spPr>
      </p:pic>
      <p:pic>
        <p:nvPicPr>
          <p:cNvPr id="25" name="Grafikk 24" descr="Familie med to barn kontur">
            <a:extLst>
              <a:ext uri="{FF2B5EF4-FFF2-40B4-BE49-F238E27FC236}">
                <a16:creationId xmlns:a16="http://schemas.microsoft.com/office/drawing/2014/main" id="{3B82AFB1-26D8-2913-712D-11446B946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4813" y="2455072"/>
            <a:ext cx="914400" cy="914400"/>
          </a:xfrm>
          <a:prstGeom prst="rect">
            <a:avLst/>
          </a:prstGeom>
        </p:spPr>
      </p:pic>
      <p:pic>
        <p:nvPicPr>
          <p:cNvPr id="3" name="Grafikk 17" descr="Buss kontur">
            <a:extLst>
              <a:ext uri="{FF2B5EF4-FFF2-40B4-BE49-F238E27FC236}">
                <a16:creationId xmlns:a16="http://schemas.microsoft.com/office/drawing/2014/main" id="{B0C55B67-6998-8288-03F6-478F516FB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7672" y="2455072"/>
            <a:ext cx="914400" cy="914400"/>
          </a:xfrm>
          <a:prstGeom prst="rect">
            <a:avLst/>
          </a:prstGeom>
        </p:spPr>
      </p:pic>
      <p:pic>
        <p:nvPicPr>
          <p:cNvPr id="23" name="Grafikk 22" descr="Vei kontur">
            <a:extLst>
              <a:ext uri="{FF2B5EF4-FFF2-40B4-BE49-F238E27FC236}">
                <a16:creationId xmlns:a16="http://schemas.microsoft.com/office/drawing/2014/main" id="{8F4B9E1D-16AD-6C5A-52C5-749C5B14E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59273" y="24550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56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4187935" y="0"/>
            <a:ext cx="140961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2778316" y="0"/>
            <a:ext cx="1409619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1413165" y="0"/>
            <a:ext cx="140961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0" y="0"/>
            <a:ext cx="1413164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3679433" y="801007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2309203" y="791772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837547" y="791773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-593737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5578465" y="0"/>
            <a:ext cx="6609298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7678859" y="801007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1608" y="2475427"/>
            <a:ext cx="912845" cy="9144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3120B1C-A365-193E-0061-FD98DBE0829B}"/>
              </a:ext>
            </a:extLst>
          </p:cNvPr>
          <p:cNvSpPr txBox="1"/>
          <p:nvPr/>
        </p:nvSpPr>
        <p:spPr>
          <a:xfrm>
            <a:off x="6378793" y="3730497"/>
            <a:ext cx="53940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  <a:latin typeface="Oblik Light" panose="02000503000000020004" pitchFamily="50" charset="0"/>
              </a:rPr>
              <a:t>Barnets beste</a:t>
            </a:r>
          </a:p>
          <a:p>
            <a:endParaRPr lang="nb-NO" dirty="0">
              <a:solidFill>
                <a:schemeClr val="bg1"/>
              </a:solidFill>
              <a:latin typeface="Oblik Light" panose="02000503000000020004" pitchFamily="50" charset="0"/>
            </a:endParaRPr>
          </a:p>
          <a:p>
            <a:r>
              <a:rPr lang="nb-NO" dirty="0">
                <a:solidFill>
                  <a:schemeClr val="bg1"/>
                </a:solidFill>
                <a:latin typeface="Oblik Light" panose="02000503000000020004" pitchFamily="50" charset="0"/>
              </a:rPr>
              <a:t>I forarbeidelsene til ny opplæringslov presiseres det flere ganger at lovteksten skal vurderes i samsvar med FNs barnekonvensjonen artikkel 3. om </a:t>
            </a:r>
            <a:r>
              <a:rPr lang="nb-NO" b="1" dirty="0">
                <a:solidFill>
                  <a:schemeClr val="bg1"/>
                </a:solidFill>
                <a:latin typeface="Oblik Light" panose="02000503000000020004" pitchFamily="50" charset="0"/>
              </a:rPr>
              <a:t>barnets beste.</a:t>
            </a:r>
          </a:p>
          <a:p>
            <a:endParaRPr lang="nb-NO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sz="28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sz="2800" dirty="0">
              <a:solidFill>
                <a:schemeClr val="bg2">
                  <a:lumMod val="20000"/>
                  <a:lumOff val="80000"/>
                </a:schemeClr>
              </a:solidFill>
              <a:latin typeface="Oblik Light" panose="02000503000000020004" pitchFamily="50" charset="0"/>
            </a:endParaRPr>
          </a:p>
          <a:p>
            <a:endParaRPr lang="nb-NO" dirty="0"/>
          </a:p>
        </p:txBody>
      </p:sp>
      <p:sp>
        <p:nvSpPr>
          <p:cNvPr id="11" name="Rettvinklet trekant 10">
            <a:extLst>
              <a:ext uri="{FF2B5EF4-FFF2-40B4-BE49-F238E27FC236}">
                <a16:creationId xmlns:a16="http://schemas.microsoft.com/office/drawing/2014/main" id="{A880C6CA-F519-8463-B2B4-5494AB417546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8557B7D1-143A-381C-93B7-6F11C0B55BA3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EE578374-8147-D773-4CE7-B6731294B5B4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6DE805A6-B690-D173-7E3A-DDE20B331EDC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k 3" descr="Familie med to barn kontur">
            <a:extLst>
              <a:ext uri="{FF2B5EF4-FFF2-40B4-BE49-F238E27FC236}">
                <a16:creationId xmlns:a16="http://schemas.microsoft.com/office/drawing/2014/main" id="{C1D1774B-B40B-21B9-14AD-B473E6EA3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4813" y="2476238"/>
            <a:ext cx="914400" cy="914400"/>
          </a:xfrm>
          <a:prstGeom prst="rect">
            <a:avLst/>
          </a:prstGeom>
        </p:spPr>
      </p:pic>
      <p:pic>
        <p:nvPicPr>
          <p:cNvPr id="23" name="Grafikk 22" descr="Mann med barn kontur">
            <a:extLst>
              <a:ext uri="{FF2B5EF4-FFF2-40B4-BE49-F238E27FC236}">
                <a16:creationId xmlns:a16="http://schemas.microsoft.com/office/drawing/2014/main" id="{AE843D76-9C2B-47A0-585C-4C910E8A1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961" y="2465655"/>
            <a:ext cx="914400" cy="914400"/>
          </a:xfrm>
          <a:prstGeom prst="rect">
            <a:avLst/>
          </a:prstGeom>
        </p:spPr>
      </p:pic>
      <p:pic>
        <p:nvPicPr>
          <p:cNvPr id="22" name="Grafikk 17" descr="Buss kontur">
            <a:extLst>
              <a:ext uri="{FF2B5EF4-FFF2-40B4-BE49-F238E27FC236}">
                <a16:creationId xmlns:a16="http://schemas.microsoft.com/office/drawing/2014/main" id="{B0C55B67-6998-8288-03F6-478F516FB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60005" y="2465655"/>
            <a:ext cx="914400" cy="914400"/>
          </a:xfrm>
          <a:prstGeom prst="rect">
            <a:avLst/>
          </a:prstGeom>
        </p:spPr>
      </p:pic>
      <p:pic>
        <p:nvPicPr>
          <p:cNvPr id="25" name="Grafikk 24" descr="Vei kontur">
            <a:extLst>
              <a:ext uri="{FF2B5EF4-FFF2-40B4-BE49-F238E27FC236}">
                <a16:creationId xmlns:a16="http://schemas.microsoft.com/office/drawing/2014/main" id="{1F6C560C-727E-ACA4-48F8-B6BDA8ABD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34606" y="25185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8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977CAD0-2C96-8668-D1F4-02237C532C8C}"/>
              </a:ext>
            </a:extLst>
          </p:cNvPr>
          <p:cNvSpPr/>
          <p:nvPr/>
        </p:nvSpPr>
        <p:spPr>
          <a:xfrm>
            <a:off x="9698832" y="0"/>
            <a:ext cx="2418240" cy="6858000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7C4410-62B0-5EA8-FCA3-6E2940AAEEB7}"/>
              </a:ext>
            </a:extLst>
          </p:cNvPr>
          <p:cNvSpPr/>
          <p:nvPr/>
        </p:nvSpPr>
        <p:spPr>
          <a:xfrm>
            <a:off x="9744232" y="0"/>
            <a:ext cx="244353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530907C-065E-5B1A-E2C9-A726FEC6B0AC}"/>
              </a:ext>
            </a:extLst>
          </p:cNvPr>
          <p:cNvSpPr txBox="1"/>
          <p:nvPr/>
        </p:nvSpPr>
        <p:spPr>
          <a:xfrm>
            <a:off x="9783491" y="791774"/>
            <a:ext cx="24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05</a:t>
            </a:r>
          </a:p>
        </p:txBody>
      </p:sp>
      <p:pic>
        <p:nvPicPr>
          <p:cNvPr id="20" name="Grafikk 19" descr="Gruppesuksess kontur">
            <a:extLst>
              <a:ext uri="{FF2B5EF4-FFF2-40B4-BE49-F238E27FC236}">
                <a16:creationId xmlns:a16="http://schemas.microsoft.com/office/drawing/2014/main" id="{D585B39F-4231-E89C-F5D6-70D8A5420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383" y="2465655"/>
            <a:ext cx="912845" cy="9144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3104517-DDAF-98A0-A8F5-C3B35F55ACC3}"/>
              </a:ext>
            </a:extLst>
          </p:cNvPr>
          <p:cNvSpPr/>
          <p:nvPr/>
        </p:nvSpPr>
        <p:spPr>
          <a:xfrm>
            <a:off x="7308231" y="0"/>
            <a:ext cx="2447691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2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21FDC5-FE44-5493-91F3-89B5A5C09630}"/>
              </a:ext>
            </a:extLst>
          </p:cNvPr>
          <p:cNvSpPr txBox="1"/>
          <p:nvPr/>
        </p:nvSpPr>
        <p:spPr>
          <a:xfrm>
            <a:off x="7313530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04</a:t>
            </a:r>
          </a:p>
        </p:txBody>
      </p:sp>
      <p:pic>
        <p:nvPicPr>
          <p:cNvPr id="26" name="Grafikk 25" descr="Brukere kontur">
            <a:extLst>
              <a:ext uri="{FF2B5EF4-FFF2-40B4-BE49-F238E27FC236}">
                <a16:creationId xmlns:a16="http://schemas.microsoft.com/office/drawing/2014/main" id="{09066552-6120-A77F-6CDF-4E3C34D2B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5273" y="2465655"/>
            <a:ext cx="914400" cy="9144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89EF774-5F31-51A1-B45A-58BF89613082}"/>
              </a:ext>
            </a:extLst>
          </p:cNvPr>
          <p:cNvSpPr/>
          <p:nvPr/>
        </p:nvSpPr>
        <p:spPr>
          <a:xfrm>
            <a:off x="4872154" y="0"/>
            <a:ext cx="2447691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A879A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73AF82E-7EE8-E0D0-F0FF-396E3952B076}"/>
              </a:ext>
            </a:extLst>
          </p:cNvPr>
          <p:cNvSpPr txBox="1"/>
          <p:nvPr/>
        </p:nvSpPr>
        <p:spPr>
          <a:xfrm>
            <a:off x="4875232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03</a:t>
            </a:r>
          </a:p>
        </p:txBody>
      </p:sp>
      <p:pic>
        <p:nvPicPr>
          <p:cNvPr id="18" name="Grafikk 17" descr="Gruppe med personer kontur">
            <a:extLst>
              <a:ext uri="{FF2B5EF4-FFF2-40B4-BE49-F238E27FC236}">
                <a16:creationId xmlns:a16="http://schemas.microsoft.com/office/drawing/2014/main" id="{B0C55B67-6998-8288-03F6-478F516FB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4672" y="2465655"/>
            <a:ext cx="914400" cy="9144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73884E2-F202-C4A5-C14F-160E49D6D2C6}"/>
              </a:ext>
            </a:extLst>
          </p:cNvPr>
          <p:cNvSpPr/>
          <p:nvPr/>
        </p:nvSpPr>
        <p:spPr>
          <a:xfrm>
            <a:off x="2436077" y="0"/>
            <a:ext cx="2447691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889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A0D7037-06A5-84CC-1D71-2B2625DEBF44}"/>
              </a:ext>
            </a:extLst>
          </p:cNvPr>
          <p:cNvSpPr txBox="1"/>
          <p:nvPr/>
        </p:nvSpPr>
        <p:spPr>
          <a:xfrm>
            <a:off x="2436157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02</a:t>
            </a:r>
          </a:p>
        </p:txBody>
      </p:sp>
      <p:pic>
        <p:nvPicPr>
          <p:cNvPr id="24" name="Grafikk 23" descr="Sosial distancing kontur">
            <a:extLst>
              <a:ext uri="{FF2B5EF4-FFF2-40B4-BE49-F238E27FC236}">
                <a16:creationId xmlns:a16="http://schemas.microsoft.com/office/drawing/2014/main" id="{234B3868-4F4D-D83D-8539-8F1CFFD22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5230" y="246565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C3397C7-546F-62A3-C981-C2B2A2196413}"/>
              </a:ext>
            </a:extLst>
          </p:cNvPr>
          <p:cNvSpPr/>
          <p:nvPr/>
        </p:nvSpPr>
        <p:spPr>
          <a:xfrm>
            <a:off x="0" y="0"/>
            <a:ext cx="2447691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305903-3CE7-40FD-0A6E-AFD82DC4C46C}"/>
              </a:ext>
            </a:extLst>
          </p:cNvPr>
          <p:cNvSpPr txBox="1"/>
          <p:nvPr/>
        </p:nvSpPr>
        <p:spPr>
          <a:xfrm>
            <a:off x="11614" y="791774"/>
            <a:ext cx="2412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Oblik Black" panose="02000503000000020004" pitchFamily="50" charset="0"/>
              </a:rPr>
              <a:t>01</a:t>
            </a:r>
          </a:p>
        </p:txBody>
      </p:sp>
      <p:sp>
        <p:nvSpPr>
          <p:cNvPr id="2" name="Rettvinklet trekant 1">
            <a:extLst>
              <a:ext uri="{FF2B5EF4-FFF2-40B4-BE49-F238E27FC236}">
                <a16:creationId xmlns:a16="http://schemas.microsoft.com/office/drawing/2014/main" id="{F32F034B-269F-DF03-E0BF-265CFFD79F45}"/>
              </a:ext>
            </a:extLst>
          </p:cNvPr>
          <p:cNvSpPr/>
          <p:nvPr/>
        </p:nvSpPr>
        <p:spPr>
          <a:xfrm>
            <a:off x="-7200" y="6076473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489D0AF5-D439-01B4-36DA-7F80375E208A}"/>
              </a:ext>
            </a:extLst>
          </p:cNvPr>
          <p:cNvGrpSpPr/>
          <p:nvPr/>
        </p:nvGrpSpPr>
        <p:grpSpPr>
          <a:xfrm>
            <a:off x="-7200" y="4966697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D981C7DC-5B1E-75C6-EA9C-9C7C0A4EF61A}"/>
                </a:ext>
              </a:extLst>
            </p:cNvPr>
            <p:cNvCxnSpPr/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767C07A3-0365-C3A3-3159-7D668C41E4AB}"/>
                </a:ext>
              </a:extLst>
            </p:cNvPr>
            <p:cNvCxnSpPr/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fikk 18" descr="Mann med barn kontur">
            <a:extLst>
              <a:ext uri="{FF2B5EF4-FFF2-40B4-BE49-F238E27FC236}">
                <a16:creationId xmlns:a16="http://schemas.microsoft.com/office/drawing/2014/main" id="{84FBDA71-2884-6FB6-B8F4-D0B25A9F8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8544" y="2465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4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 ultimate">
  <a:themeElements>
    <a:clrScheme name="Egendefinert 2">
      <a:dk1>
        <a:srgbClr val="3C3D43"/>
      </a:dk1>
      <a:lt1>
        <a:srgbClr val="FFFFFF"/>
      </a:lt1>
      <a:dk2>
        <a:srgbClr val="37A1DF"/>
      </a:dk2>
      <a:lt2>
        <a:srgbClr val="A4CDF1"/>
      </a:lt2>
      <a:accent1>
        <a:srgbClr val="CCD436"/>
      </a:accent1>
      <a:accent2>
        <a:srgbClr val="59A888"/>
      </a:accent2>
      <a:accent3>
        <a:srgbClr val="755298"/>
      </a:accent3>
      <a:accent4>
        <a:srgbClr val="C83575"/>
      </a:accent4>
      <a:accent5>
        <a:srgbClr val="7A879A"/>
      </a:accent5>
      <a:accent6>
        <a:srgbClr val="294C98"/>
      </a:accent6>
      <a:hlink>
        <a:srgbClr val="C4241A"/>
      </a:hlink>
      <a:folHlink>
        <a:srgbClr val="FFFFFF"/>
      </a:folHlink>
    </a:clrScheme>
    <a:fontScheme name="Trygg Trafikk skrif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ltimate" id="{BFEE181F-A45D-441A-9691-9D0CA3F747E7}" vid="{AB08595F-D837-43F1-8B89-F35D75A0AE25}"/>
    </a:ext>
  </a:extLst>
</a:theme>
</file>

<file path=ppt/theme/theme2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8b88a23-5394-4599-ab65-08411623df25">
      <UserInfo>
        <DisplayName>Cecilie Bryner</DisplayName>
        <AccountId>99</AccountId>
        <AccountType/>
      </UserInfo>
      <UserInfo>
        <DisplayName>Siw P. Didriksen</DisplayName>
        <AccountId>35</AccountId>
        <AccountType/>
      </UserInfo>
      <UserInfo>
        <DisplayName>Kari Vassbotn</DisplayName>
        <AccountId>12</AccountId>
        <AccountType/>
      </UserInfo>
    </SharedWithUsers>
    <TaxCatchAll xmlns="38b88a23-5394-4599-ab65-08411623df25" xsi:nil="true"/>
    <lcf76f155ced4ddcb4097134ff3c332f xmlns="517af9e6-e4f3-4e39-a4b7-e5d25c117202">
      <Terms xmlns="http://schemas.microsoft.com/office/infopath/2007/PartnerControls"/>
    </lcf76f155ced4ddcb4097134ff3c332f>
    <Handlingsplan_x002d_periode xmlns="517af9e6-e4f3-4e39-a4b7-e5d25c117202" xsi:nil="true"/>
    <Kryss_x0020_for_x0020_ferdig xmlns="517af9e6-e4f3-4e39-a4b7-e5d25c117202">false</Kryss_x0020_for_x0020_ferdig>
    <Godkjenning_x002f_regodkjenning xmlns="517af9e6-e4f3-4e39-a4b7-e5d25c117202" xsi:nil="true"/>
    <Kommune xmlns="517af9e6-e4f3-4e39-a4b7-e5d25c117202" xsi:nil="true"/>
    <i4d20636661f43e8bdb0e279c915f1f2 xmlns="517af9e6-e4f3-4e39-a4b7-e5d25c117202">
      <Terms xmlns="http://schemas.microsoft.com/office/infopath/2007/PartnerControls"/>
    </i4d20636661f43e8bdb0e279c915f1f2>
    <Dato xmlns="517af9e6-e4f3-4e39-a4b7-e5d25c1172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4522E9A8E79448457709021BD8B53" ma:contentTypeVersion="26" ma:contentTypeDescription="Opprett et nytt dokument." ma:contentTypeScope="" ma:versionID="5cfe1ca9c0dc68fb70b7e7bab211ec1d">
  <xsd:schema xmlns:xsd="http://www.w3.org/2001/XMLSchema" xmlns:xs="http://www.w3.org/2001/XMLSchema" xmlns:p="http://schemas.microsoft.com/office/2006/metadata/properties" xmlns:ns2="517af9e6-e4f3-4e39-a4b7-e5d25c117202" xmlns:ns3="38b88a23-5394-4599-ab65-08411623df25" targetNamespace="http://schemas.microsoft.com/office/2006/metadata/properties" ma:root="true" ma:fieldsID="edff2e46f99b7a7d09a3e559659f78ef" ns2:_="" ns3:_="">
    <xsd:import namespace="517af9e6-e4f3-4e39-a4b7-e5d25c117202"/>
    <xsd:import namespace="38b88a23-5394-4599-ab65-08411623df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i4d20636661f43e8bdb0e279c915f1f2" minOccurs="0"/>
                <xsd:element ref="ns3:TaxCatchAll" minOccurs="0"/>
                <xsd:element ref="ns2:Handlingsplan_x002d_periode" minOccurs="0"/>
                <xsd:element ref="ns2:Kryss_x0020_for_x0020_ferdig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Godkjenning_x002f_regodkjenning" minOccurs="0"/>
                <xsd:element ref="ns2:Kommune" minOccurs="0"/>
                <xsd:element ref="ns2:Dato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af9e6-e4f3-4e39-a4b7-e5d25c117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4d20636661f43e8bdb0e279c915f1f2" ma:index="15" nillable="true" ma:taxonomy="true" ma:internalName="i4d20636661f43e8bdb0e279c915f1f2" ma:taxonomyFieldName="Region" ma:displayName="Avdeling" ma:default="" ma:fieldId="{24d20636-661f-43e8-bdb0-e279c915f1f2}" ma:sspId="5ca80099-bb5d-4fbd-94e0-65e3f179054a" ma:termSetId="45a750b6-c04e-4a8d-a6ab-27bf0f87c42d" ma:anchorId="5415b014-7884-4f50-95de-c2e5ebe2eeaf" ma:open="false" ma:isKeyword="false">
      <xsd:complexType>
        <xsd:sequence>
          <xsd:element ref="pc:Terms" minOccurs="0" maxOccurs="1"/>
        </xsd:sequence>
      </xsd:complexType>
    </xsd:element>
    <xsd:element name="Handlingsplan_x002d_periode" ma:index="17" nillable="true" ma:displayName="Handlingsplan-periode" ma:format="RadioButtons" ma:internalName="Handlingsplan_x002d_periode">
      <xsd:simpleType>
        <xsd:restriction base="dms:Choice">
          <xsd:enumeration value="2022-23"/>
          <xsd:enumeration value="2024-25"/>
          <xsd:enumeration value="2026-27"/>
          <xsd:enumeration value="2028-29"/>
        </xsd:restriction>
      </xsd:simpleType>
    </xsd:element>
    <xsd:element name="Kryss_x0020_for_x0020_ferdig" ma:index="18" nillable="true" ma:displayName="Kryss for ferdig" ma:default="0" ma:internalName="Kryss_x0020_for_x0020_ferdig">
      <xsd:simpleType>
        <xsd:restriction base="dms:Boolea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5ca80099-bb5d-4fbd-94e0-65e3f17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odkjenning_x002f_regodkjenning" ma:index="27" nillable="true" ma:displayName="Godkjenning / regodkjenning" ma:format="Dropdown" ma:internalName="Godkjenning_x002f_regodkjenning">
      <xsd:simpleType>
        <xsd:restriction base="dms:Text">
          <xsd:maxLength value="255"/>
        </xsd:restriction>
      </xsd:simpleType>
    </xsd:element>
    <xsd:element name="Kommune" ma:index="28" nillable="true" ma:displayName="Fylke" ma:internalName="Kommun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der"/>
                    <xsd:enumeration value="Akershus"/>
                    <xsd:enumeration value="Buskerud"/>
                    <xsd:enumeration value="Finnmark"/>
                    <xsd:enumeration value="Innlandet"/>
                    <xsd:enumeration value="Møre og Romsdal"/>
                    <xsd:enumeration value="Nordland"/>
                    <xsd:enumeration value="Oslo"/>
                    <xsd:enumeration value="Rogaland"/>
                    <xsd:enumeration value="Telemark"/>
                    <xsd:enumeration value="Troms"/>
                    <xsd:enumeration value="Trøndelag"/>
                    <xsd:enumeration value="Vestfold"/>
                    <xsd:enumeration value="Vestland"/>
                    <xsd:enumeration value="Østfold"/>
                  </xsd:restriction>
                </xsd:simpleType>
              </xsd:element>
            </xsd:sequence>
          </xsd:extension>
        </xsd:complexContent>
      </xsd:complexType>
    </xsd:element>
    <xsd:element name="Dato" ma:index="29" nillable="true" ma:displayName="Dato " ma:format="DateOnly" ma:internalName="Dato">
      <xsd:simpleType>
        <xsd:restriction base="dms:DateTim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3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88a23-5394-4599-ab65-08411623df2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d01cd6-d00c-40ba-8176-6076b0e376f4}" ma:internalName="TaxCatchAll" ma:showField="CatchAllData" ma:web="38b88a23-5394-4599-ab65-08411623df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7A4489-CE3B-45B2-BA38-FE2FAFCB33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C7DEBB-8791-4358-8C1C-3E79D141812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517af9e6-e4f3-4e39-a4b7-e5d25c117202"/>
    <ds:schemaRef ds:uri="38b88a23-5394-4599-ab65-08411623df25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FA4E9CC-6633-4F7D-B00B-FE96ED0CDB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7af9e6-e4f3-4e39-a4b7-e5d25c117202"/>
    <ds:schemaRef ds:uri="38b88a23-5394-4599-ab65-08411623df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 ultimate</Template>
  <TotalTime>6475</TotalTime>
  <Words>1780</Words>
  <Application>Microsoft Office PowerPoint</Application>
  <PresentationFormat>Widescreen</PresentationFormat>
  <Paragraphs>254</Paragraphs>
  <Slides>33</Slides>
  <Notes>17</Notes>
  <HiddenSlides>0</HiddenSlides>
  <MMClips>2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4" baseType="lpstr">
      <vt:lpstr>Aptos</vt:lpstr>
      <vt:lpstr>Arial</vt:lpstr>
      <vt:lpstr>Calibri</vt:lpstr>
      <vt:lpstr>din-2014</vt:lpstr>
      <vt:lpstr>Helvetica Neue</vt:lpstr>
      <vt:lpstr>Oblik Black</vt:lpstr>
      <vt:lpstr>Oblik Light</vt:lpstr>
      <vt:lpstr>Open Sans</vt:lpstr>
      <vt:lpstr>Segoe UI</vt:lpstr>
      <vt:lpstr>Wingdings</vt:lpstr>
      <vt:lpstr>the ultimate</vt:lpstr>
      <vt:lpstr>Særlig farlig og vanskelig skolevei – ny opplæringslov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FNs barnekonvensjon</vt:lpstr>
      <vt:lpstr>Alle barn har en lovfestet rett til skolegang</vt:lpstr>
      <vt:lpstr>PowerPoint-presentasjon</vt:lpstr>
      <vt:lpstr>Hvem vurderer hva som er «særlig farlig» skolevei?</vt:lpstr>
      <vt:lpstr>«til barnets beste»</vt:lpstr>
      <vt:lpstr>Sivilombudet, desember 2021:</vt:lpstr>
      <vt:lpstr>Sivilombudets vurderinger</vt:lpstr>
      <vt:lpstr>Hva skal vurderes?</vt:lpstr>
      <vt:lpstr>Eksempler på hva som bør vurderes</vt:lpstr>
      <vt:lpstr>Eksempler på hva som bør vurderes</vt:lpstr>
      <vt:lpstr>Hvordan vurdere denne skoleveien?</vt:lpstr>
      <vt:lpstr>Hva kan man forvente av barn?</vt:lpstr>
      <vt:lpstr>Førsteklassingen:</vt:lpstr>
      <vt:lpstr>Førsteklassingen:</vt:lpstr>
      <vt:lpstr>Femteklassingen</vt:lpstr>
      <vt:lpstr>Niendeklassingen</vt:lpstr>
      <vt:lpstr>Hva er «Særlig farlig» skolevei</vt:lpstr>
      <vt:lpstr>Barnets forutsetninger i trafikken</vt:lpstr>
      <vt:lpstr>Udir om «særlig farlig»</vt:lpstr>
      <vt:lpstr>Det er komplisert!</vt:lpstr>
      <vt:lpstr>Brosjyre – særlig farlig skolevei</vt:lpstr>
      <vt:lpstr>Takk for  oppmerksomheten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Kari Vassbotn</dc:creator>
  <cp:lastModifiedBy>Kari Vassbotn</cp:lastModifiedBy>
  <cp:revision>124</cp:revision>
  <dcterms:created xsi:type="dcterms:W3CDTF">2023-03-06T13:45:48Z</dcterms:created>
  <dcterms:modified xsi:type="dcterms:W3CDTF">2024-09-11T10:29:42Z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0x0101003904522E9A8E79448457709021BD8B53</vt:lpwstr>
  </property>
  <property fmtid="{D5CDD505-2E9C-101B-9397-08002B2CF9AE}" pid="3" name="MediaServiceImageTags">
    <vt:lpwstr/>
  </property>
  <property fmtid="{D5CDD505-2E9C-101B-9397-08002B2CF9AE}" pid="4" name="Fylke/region">
    <vt:lpwstr/>
  </property>
  <property fmtid="{D5CDD505-2E9C-101B-9397-08002B2CF9AE}" pid="5" name="Region">
    <vt:lpwstr/>
  </property>
</Properties>
</file>